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98" r:id="rId1"/>
  </p:sldMasterIdLst>
  <p:notesMasterIdLst>
    <p:notesMasterId r:id="rId24"/>
  </p:notesMasterIdLst>
  <p:sldIdLst>
    <p:sldId id="426" r:id="rId2"/>
    <p:sldId id="410" r:id="rId3"/>
    <p:sldId id="442" r:id="rId4"/>
    <p:sldId id="444" r:id="rId5"/>
    <p:sldId id="443" r:id="rId6"/>
    <p:sldId id="445" r:id="rId7"/>
    <p:sldId id="430" r:id="rId8"/>
    <p:sldId id="431" r:id="rId9"/>
    <p:sldId id="432" r:id="rId10"/>
    <p:sldId id="434" r:id="rId11"/>
    <p:sldId id="435" r:id="rId12"/>
    <p:sldId id="451" r:id="rId13"/>
    <p:sldId id="454" r:id="rId14"/>
    <p:sldId id="452" r:id="rId15"/>
    <p:sldId id="453" r:id="rId16"/>
    <p:sldId id="446" r:id="rId17"/>
    <p:sldId id="447" r:id="rId18"/>
    <p:sldId id="448" r:id="rId19"/>
    <p:sldId id="449" r:id="rId20"/>
    <p:sldId id="439" r:id="rId21"/>
    <p:sldId id="440" r:id="rId22"/>
    <p:sldId id="441" r:id="rId2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1B"/>
    <a:srgbClr val="0000FF"/>
    <a:srgbClr val="FFC07E"/>
    <a:srgbClr val="FFAF60"/>
    <a:srgbClr val="FFD27E"/>
    <a:srgbClr val="FFB56C"/>
    <a:srgbClr val="FFCC33"/>
    <a:srgbClr val="3333FF"/>
    <a:srgbClr val="000000"/>
    <a:srgbClr val="8C6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3" autoAdjust="0"/>
    <p:restoredTop sz="86894" autoAdjust="0"/>
  </p:normalViewPr>
  <p:slideViewPr>
    <p:cSldViewPr>
      <p:cViewPr varScale="1">
        <p:scale>
          <a:sx n="65" d="100"/>
          <a:sy n="65" d="100"/>
        </p:scale>
        <p:origin x="17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
    </p:cViewPr>
  </p:sorterViewPr>
  <p:notesViewPr>
    <p:cSldViewPr>
      <p:cViewPr varScale="1">
        <p:scale>
          <a:sx n="119" d="100"/>
          <a:sy n="119" d="100"/>
        </p:scale>
        <p:origin x="-21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28.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14585 7063 0,'19'-18'62,"36"18"-46,2 0-16,-2 0 15,131 0 1,56 0 0,19 0-1,-1 0 17,-111 0-32,92 0 15,-147 0-15,36 0 16,93 0-1,19 0 1,-1 0 0,2 0-1,-38 0 1,-1 0 0,0 0-1,-36 0 1,0 0-1,-1 0 1,-93 0-16,57 18 16,-39 1-1,-73-19-15,148 0 16,1 0 15,18 0-15,-56 0-1,38 0 1,-1 0 0,1 0-1,-39 0 1,21 0 0,-20 0-1,-56 0-15,94 0 16,-113 0-1,38 0-15,57 18 16,-21 20 0,2-38-1,17 0 1,2 18 15,17-18-15,-56 19-1,75-19 1,-18 0 0,-19 0-1,-75 0-15,93 0 16,-129 0-16,36 0 16,75 0-1,0 0 1,-1 0-1,-17 0 1,18 0 0,-19 0-1,18 0 17,-17 0-17,0 0 1,-2 0-1,-54 0-15,55 0 16,-74 0-16,18 0 16,38 0-1,-19 0 1,18 0 0,1 0-1,0 0 1,18 0-1,0 0 1,-18 0 0,18 0-1,-18 0 17,-38 0-32,57 0 15,-57 0-15,0 0 16,93 0-1,-36 0 1,18 0 0,-19 0-1,-37 0 1,0 0 0,-19 0-1,0 0 1,-17 0-1,-2 18 1,-36-18-16,36 0 16,-36 0-1,0 0-15,37 0 32,-19 0-17,18 0 1,-36 0-1,0 0 1,0 0 0,18 0-1,-19 0 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04.7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8904 10288 0,'-18'-19'16,"-1"19"-16,-55 0 31,-19 0-16,37 0 1,-74 0 0,18 0-1,19 0 1,-37 0 0,74 0-16,-56 0 15,19 0 1,19 0-16,-112 0 15,0 0 1,56 0 0,-19 0-1,56 0 1,-19 0 0,19 0 15,-19 0-16,-17 0 1,-2 0 0,19 0-1,38 0-15,-74 0 16,110 0-16,-17 0 16,-38 0-1,0 0 1,-19 0-1,19 0 1,-19 0 0,-55 0-1,-1 0 1,20 0 0,-20 0 15,-18 0-16,111 0-15,-54 0 16,54 0-16,0 0 16,-36 0-1,0 19 1,18-19 0,-38 18-1,38-18 1,0 0-1,56 0 1,-38 0 0,39 0-1,-57 0 1,18 0 0,-18 0 15,37 0-16,0 0 1,-18 0 0,-1 0-1,38 0 1,-37 0 0,18 0-1,0 0 1,-18 0-1,18 0 1,37 0-16,1 0 16,-1 0-1,-18 0 1,18 0 0,-18 0 15,-19 0-16,-18 0 1,18 0 0,0 0-1,19 0 1,0 0 0,18 0-1,1 0 16,-1 0 16,-18 0 16,18 0-1,1 0-46,-1 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10.2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17190 11088 0,'0'0'0,"37"0"16,0 0-1,-18 0-15,18 0 16,56 0 0,0 0-1,37 0 17,-18 0-17,36 0 1,57 0-1,-19 0 1,-74 0-16,74 0 16,-93 0-16,-19 0 15,57 0 1,17 0 0,-36 0-1,18 0 1,38 0-1,18 0 1,0 0 0,18 37-1,-36-37 17,-75 0-32,0 0 15,18 0-15,-36 0 16,74 0-1,-19 0 1,38 0 0,-39 0-1,39 0 1,-57 0 0,57 0-1,-19 0 1,-19 0-1,-19 0 1,39 0 0,-114 0-16,114 0 15,-113 0 1,37 0 0,38 0-1,37 0 1,-38 0-1,38 0 1,0 0 0,37 0-1,-19 0 1,19 0 0,-74 0-1,-38 0-15,19 0 16,-18 0-16,0 0 15,-20 0-15,112 0 16,19 0 0,-36 0-1,-21 0 17,39 0-17,-57 0 1,39 0-1,-21 0 1,-35 0 0,17 0-1,-18 0 1,-37 0-16,56 0 16,-94 0-1,38 0-15,56 0 16,-38 0-1,19 0 1,-18 0 0,-19 0-1,37 0 17,0 0-17,-19 0 1,19 0-1,-19 0 1,-36 0-16,55 0 16,-56 0-16,0 0 15,56 0 1,0 0 0,-19 0-1,-36 0 1,17 0-1,20 0 1,-57 0 0,20 0-1,-1 0 1,-19 0 15,1 0-31,0 0 16,18 0-1,-19 0 1,1 0 0,0 0-16,18 0 15,-19 0 1,1 0 0,0 0-1,18 0 16,-19 0-31,1 0 32,0 0-17,18 0 1,-19 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13.1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17016 11361 0,'19'18'31,"0"-18"-15,17 0-1,21 19-15,17-19 16,-19 0 15,76 0-15,-1 0-1,19 0 1,-1 0 0,20 0-1,0 0 1,-1 0 0,-18 0-1,18 0 1,-18 0-1,74 0 1,-55 0 0,-57 0-1,1 0 1,18 0 15,-18 0-15,56 0-1,18 0 1,0 0 0,36 0-1,2 0 1,-1 0 15,-112 0-31,113 0 16,-112 0-1,-1 0-15,94 0 16,-19 0 0,-19 0-1,1 0 1,-1 0 0,1 0-1,-1 0 16,0 0-15,-36 0 0,36 0-1,-18 0 1,-93 0-16,92 0 16,-73 0-16,-19 0 15,111 0 1,19 0-1,0 0 1,19 0 0,-19 0-1,0 0 1,0 0 0,0 0-1,37 0 16,-37 0-15,38 0 0,-113 0-1,1 0 1,-38 0 0,20 0-1,-20 0 1,19 0-1,-19 0 1,19 0 0,-19 0-1,19 0 1,-36 0 0,-21 0-16,57 0 15,-74 0 1,0 0-1,36 0 1,2 0 0,-2 0-1,-17 0 1,17 0 0,-17 0-1,17 0 1,-17 0-1,36 0 1,-19 0 0,-36 0-16,55 0 15,-55 0 1,0 0-16,18 0 16,0 0-1,-18 0 16,0 0-15,17 0 0,-17 18-1,0-18 63,0 0-46,18 0-1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17.4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2208 12080 0,'18'0'78,"20"0"-62,-1 0-16,18 0 16,39 0-1,-57 0-15,75 0 16,-38 0-1,19 0-15,93 0 32,19 0-17,18 0 1,-37 0 0,-37 0-1,-1 0 1,38 0-1,-18 0 1,-19 0 0,-1 0-1,-110 0-15,55 0 16,-19 0-16,-55 0 16,74 0-1,-19 0 1,19 0-1,-18 0 1,-1 0 0,-18 0-1,0 0 1,-38 0 15,57 0-15,-57 0-1,1 0-15,18 0 16,-18 0 15,-1 0-15,1 0 0,18 0-1,0 0 1,19 0-1,-19 0 1,19 0 0,-18 0-1,36 0 1,-55 0 0,36 0-1,-36 0-15,0 0 31,-1 0 1,19 0-1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19.5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2208 12408 0,'18'0'94,"20"0"-78,-1 0-16,37 0 15,19 0 1,0 0 15,19 0-15,0 0-1,18 0 1,0 0 0,19 0-1,-93 0-15,130 0 16,-93 0-16,-19 0 16,93 0-1,1 0 1,-75 0-1,37 0 1,-18 0 0,18 0-1,0 0 1,19 0 15,-19 0-15,19 0-1,-112 0-15,75 0 16,-38 0-16,-18 0 16,37 0-1,-37 0 1,18 0 0,-18 0-1,0 0 1,18 0-1,-18 0 1,-18 0 0,-20 0-1,19 0 1,-18 0 0,0 0-1,-1 0-15,19-36 31,-18 36-31,0 0 16,-1 0 0,19 0 109,-18-19-125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48.818"/>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1674 13295 0,'19'0'125,"0"0"-125,-1 0 15,0 0 1,20 0 46,-19 19 32,-1-19-94,19 18 156,-18 1-140,0 0 0,-1-19 46,0 0 16,-36 0 188,0 0-250,-1 0 15,0 18-16,-18-18 1,19 0 0,-1 0 15,0 19 94,19-1-94,-19 1-31,1 18 94,0-18-47,-1-1 187,38 20-203,17-20-15,2-18 15,-19 0-31,-1 19 32,0-19 14,20 0-14,-19 18-32,-1 1 15,0-19 79,-36 19 172,-19-19-251,18 0 1,-18 0-16,19 0 16,-1 0-1,-19 18 1,20-18 31,0 0-32,-1 0 48,0 19-32,0-1 94,19 1-94,0 0-15,0-1 0,19 19-1,0-18 1,18 0-1,-19-1 17,20-18 30,-19 0-31,-1 0 48,0 0-64,20 0 1,-19 0-1,-1 19 1,0-19 0,20 0 93,-57 18 63,0 1-172,1-19 16,-19 19 15,18-19-16,-18 18 1,19-18 0,-75 19-1,74-19 17,0 0-32,-18 0 15,0 37 1,37-18 140,19 18-140,-1-37-1,19 18 1,1 20 0,-20-19-1,0-19 1,20 0-1,-1 18 1,-19-18 0,20 0 15,-1 37-15,0-37 15,-18 0-31,0 0 31,17 19-15,-54-19 218,-19 0-203,18 0-31,-36 19 16,36-19 0,0 0-1,-18 0 1,0 18-1,18-18 1,-18 0 0,19 0-1,-1 0 220,0 0-220,-18 37 1,19-37 0,-1 0-16,0 0 15,-18 19 1,19-19 15,36 19 110,0-19-94,1 18-47,19-18 15,-2 37 1,2-18-1,-19-19 1,-1 0 0,0 19-1,20-19 17,-19 0 108,-1 0-124,0 18-16,20-18 31,-1 37-31,-19-37 31,1 19-31,0-19 16,-38-19 171,-18 19-140,19 0-31,-1 0-16,-37 0 31,19 0-15,18 0-1,-18 0 1,19 0 15,-1 0 1,0 0 14,-18 0-14,19 0-17,-1 0 32,0 0-31,0 19-1,1-19 1,0 19 93,18 17-77,18 2-17,0-20 1,1 0 0,0 20-1,0-19 1,17-1-1,-36 19 32,19-18-31,0-19 0,0 19 15,-1-19 0,0 0-15,20 0-1,-19 0 1,-1 0 0,0 0 15,20 0-16,-19 0 48,-1-19 31,-36 0-79,-1 19 17,0-19-32,-18 19 46,19-18-14,-1 18 46,0 0 47,-18 0-94,19 0-15,-1 18-1,0 20 1,0-19 0,1-1-16,0 19 15,-1-18-15,19 0 16,-19-1-1,0 38 1,19-37 0,0-1-1,-18 1 1,0-1 0,18 1 30,0 0-30,0-1 0,-19 1-16,19-1 125,19 1-125,-1-19 15,0 0 1,39 0 0,17 0-1,-19 0 1,-17 0-1,-19 0 1,-1 0 31,0 0-31,1-19 187,-56 19-188,19-18 17,-1 18 93,0 0-63,0-19-46,1 19-16,-19-37 15,18 18 1,-18 19 15,19 0 0,36-18 63,0 18-78,39-19-1,-39 19 1,0 0-16,39 0 16,-21 0-1,2 0-15,-1 0 16,-19 0 0,-36 0 171,0 0-171,-1 19-1,0-19-15,0 18 16,-17 20 0,36-20 15,-19 19-16,0 1 1,0-20 15,19 19-15,0-18 31,0 0-32,0-1 1,0 19 0,0-18-1,0 0 1,0-1 0,-18 1 140,0-19-125,-1 0-15,0 0-1,-36 0-15,36 0 32,-37 0-32,19 0 15,-1-19 1,20 19-16,36 0 156,20 0-140,-19 0-16,17 0 15,39 0 1,-19 0 0,-19 0 15,19 0-16,-19 0 1,-19 0 0,39 0-1,-39 0 1,0 0 31,-36 0 140,0 0-171,-20 0 0,-17 19-1,36 37 1,0 18-1,0 19 1,19-18 0,0-38-1,0 19 1,0-38 15,-18 0 94,0-18-109,-1-18-1,0 0-15,-18-1 32,19 0-17,-1 19 1,0 0 0,-18 0-1,0-18 32,18-1-31,38 19 93,36 0-109,-17 0 16,-1 0-16,19 0 15,-19 0 1,38 0 218,-57 0-218,0 0-16,39 0 31,-39 0-15,0 0-1,-36 0 110,-19 0-109,18-18 0,0-1-1,1 19-15,-19-19 16,-19 19 15,-55-74 63,92 74 172,0 0-204,38 0 47,18 0-93,-19 0 0,57 0-1,-57 0 1,20 0 0,-19 0 30,-1 18 111,-18 1-142,0 0-15,0 18 16,0 37 0,18 19-1,1 0 1,-19-19-1,0 1 1,0-57 0,0 1-1,0 19 1,0-20 109,-19 0-47,1-36-62,0 0-1,-1-1 17,0 19-17,-36-19 1,17 19-1,-17-37 1,36 19 0,0 18-1,-18 0 1,19 0 0,-1-19-1,0 19 1,0-19 31,57 19 31,-19 0-47,17 0-31,21 0 16,17 0-1,-37 0 1,19 0 0,-37 0-1,-1 0 48,0-19-32,1 1 16,0 18 0,0 0 78,-1 18-94,-18 1-15,0 0-1,-18 36 1,-1 2-1,19-21 1,0 21 0,0-21-1,0-17 1,0 19 0,0-2-1,0-17 16,0 19-15,-19-20 250,-18-18-235,19-18-15,-1-1-1,0 19 1,-18 0-1,0-19 1,18 19 0,-36-19-1,36 1 1,0 18 0,-36 0-1,17 0 1,1 0-1,19-18-15,-1 18 47,38 0 141,-1 0-188,0 0 15,20 0-15,55 0 16,-19 36 15,-18-17-15,19 0 0,-57-19-1,0 0 1,20 37-1,-19-37 1,17 18 0,2 1 15,-19 0-15,-19 0-1,0-1 16,0 0-15,0 1 15,-19 0 1,19 0-17,0-1 1,0 0 31,0 1-16,0 19 0,0-20 0,-19 0 16,-18-18 0,19 0-47,-1 0 16,0 0-1,-18 0 1,19-18 0,-1 0-1,0-1 1,-36 0 0,17-18-1,-17 19 1,36-1-1,0 19-15,0-19 16,1 19 0,0 0-16,-20-19 78,57 19 78,0 0-93,-1 0-48,0 19 1,20-19-1,-1 0 1,38 19-16,-39 18 16,21-19-16,-39 1 0,38 0 15,-1 36 1,-36-36 0,-19 19 46,0-20-31,0 0 16,0 1-31,19 37-1,0-38 1,-19 1 47,-19 0-17,0 0-14,0-1-17,1-18 32,0-18-31,-20-1-1,1 19 17,0 0-17,-19-19 17,38 19-17,-39-37-15,2 37 16,36-18 15,-18 18-31,0-19 16,18 19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31.1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14660 7268 0,'18'0'63,"20"0"-48,73 0 1,75 0 0,0 0-1,0 0 1,0 0 0,-19 0-1,-17 0 1,-20 0-1,-19 0 1,20 0 0,-38 0-1,18 0 1,75 0 15,-92 0-15,-2 0-1,2 0 1,17 0 0,0 0-1,39 0 1,17 0 0,-18 0-1,-1 0 1,-17 0-1,18 0 1,-112 0-16,112 0 16,-112 0-1,37 0-15,38 0 16,37 0 15,-19 0-15,0 0-1,-37 0 1,18 0 0,-17 0-1,-38 0 1,18 0 0,19 0-1,-38 0-15,39 0 16,-57 0-1,37 0-15,1 0 16,17 0 0,2 0-1,-1 0 1,0 0 15,18 0-15,1 0-1,-19 0 1,19 0 0,0 0-1,-76 0-15,76 0 16,-56 0-16,-19 0 16,94 0-1,-20 0 1,-18 0-1,0 0 1,-18 0 0,-20 0-1,1 0 1,19 0 15,-19 0-15,-1 0-1,-17 0-15,36 0 16,-37 0-16,0 0 16,38 0-1,-19 0 1,37 0 0,-38 0-1,-17 0 1,17 0-1,-17 0 1,-1 0 0,-19 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33.6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22250 6995 0,'0'0'0,"19"0"0,-1 0 16,75 0 0,-18 0-1,18 0 1,0 0 0,18 0-1,-17 0 1,-2 0-1,-17 0 1,-38 0-16,19 0 16,-38 0-16,57 0 15,-38 0-15,55 0 16,2 0 15,36 0-15,-56 0-1,38 0 1,-19 0 0,-37 0-1,37 0 1,-19 0 0,1 0-1,-1 0 1,-37 0-16,38 0 15,-56 0 1,36 0-16,1 0 16,37 0-1,0 0 1,0 0 15,0 0-15,-37 0-1,55 0 1,-17 0 0,-2 0-1,20 0 1,-56 0-16,56 0 16,-38 0-16,1 0 15,18 0 1,37 0-1,-19 0 1,20 0 0,-19 0-1,-2 0 1,-16 0 15,17 0-15,20 0-1,-19 0 1,-76 0-16,95 0 16,-94 0-16,0 0 15,37 0 1,19 0 0,0 0-1,0 0 1,1 0-1,-1 0 1,0 0 0,0 0-1,-19 0 1,1 0 15,-38 0-31,56 0 16,-37 0-16,-19 0 15,56 0 1,-19 0 0,0 0-1,-36 0 1,36 0 0,-55 0-1,36 0 1,-36 0-1,37 0 1,-19 0 0,-18 0-16,18 0 15,0 0 1,-18 0-16,55 0 31,0 0-15,-36 0-1,18 0 1,-38 0 31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38.3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2183 7907 0,'19'0'63,"-1"0"-48,19 0 1,-18 0-16,18 0 15,19 0 1,18 0 15,-18 0-15,37 0 0,1 0-1,-20 0 1,-19 0-16,38 0 15,-74 0-15,0 0 16,55 0 0,19 0-1,-19 0 1,19 0 0,0 0-1,-36 0 1,17 0-1,0 0 1,0 0 15,-18 0-15,19 0-16,18 0 16,-19 0-16,-36 0 15,110 0 1,-36 0-1,37 0 1,-19 0 0,19 0-1,-19 0 1,-18 0 0,37 0-1,-56 0 1,18 0-1,-74 0-15,37 0 16,-17 0 0,-20 0-1,55 0 1,2 0 0,36 0-1,-18 0 1,18 0-1,19 0 1,-20 0 0,39 0-1,0 0 1,-38 0 0,-37 0-16,74 0 15,-92 0 1,-1 0-16,75 0 15,19 0 1,-1 0 15,-37 0-15,37 0 0,-55 0-1,37 0 1,-38 0-1,1 0 1,56 0 0,-76 0-16,76 0 15,-93 0 1,-20 0-16,131 0 16,-36 0-1,-21 0 1,20 0-1,19 0 1,-38 0 15,19 0-15,-38 0 0,19 0-1,-55 0-15,-19 0 16,18 0-16,1 0 0,-1 0 15,38 0 1,36 0 0,-17 0-1,-1 0 1,-19 0 0,1 0-1,0 0 1,18 0-1,-18 0 1,-1 0 15,56 0-15,-73 0-16,74 0 16,-113 0-16,19 0 15,38 0 1,37 0-1,-38 0 1,1 0 0,-19 0-1,0 0 1,0 0 0,0 0-1,0-19 1,0 19-1,-37 0-15,37 0 32,-37 0-32,0 0 15,55 0 1,1 0 0,-1 0-1,20 0 1,18 0-1,-19 0 1,18 0 0,-17 0-1,-19 0 1,17 0 0,-91 0-16,55 0 15,-38 0 1,-17 0-16,74 0 15,-19 0 1,0 0 15,19 0-15,-2 0 0,-16 0-1,-2 0 1,2 0-1,-1 0 1,-37 0 0,-19 0-16,19 0 15,-1 0 1,-36 0-16,55 0 16,-36 0-1,-1 0 1,0 0-1,19 0 1,-38 0 15,1 0-15,0 0 15,18 0 16,-19 0 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42.7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2282 8037 0,'0'0'0,"19"0"0,-1 0 16,0 19 0,20-19-1,-1 18 1,38-18-1,36 19 1,1-19 15,-19 0-15,37 0 0,-18 0-1,-19 0 1,18 0-1,-18 19 1,0-1 0,56-18-1,-112 0-15,75 0 16,-38 0 0,-18 0-16,74 0 15,-18 0 1,19 0-1,-2 0 1,39 0 15,18 0-15,-37 0 0,-1 0-1,20 0 1,-57 0-1,-36 0-15,36 0 16,-54 0-16,-2 0 16,76 0-1,-20 0 1,1 0 0,-1 0-1,38 0 1,-19 0-1,19 0 1,19 0 15,-38 0-15,75 0 0,-57 0-1,-17 0 1,17 0-1,-36 0 1,55 0 0,1 0-1,-57 19 1,20-19 0,17 0-1,-36 0 1,55 0-1,-36 0 17,-38 0-32,74 0 15,-92 0-15,-1 0 16,112 0 0,-37 0-1,0 0 1,18 0-1,-18 0 1,0 0 0,18 0-1,-36 0 1,17 0 0,2 0-1,-76 0-15,93 0 16,-74 0-1,0 0-15,38 0 16,36 0 15,-19 0-15,2 0 0,17 0-1,19 0 1,19 0-1,36 0 1,1 0 0,-18 0-1,-113 0-15,75 0 16,-93 0 0,0 0-16,56 0 15,-37 0 1,-38 0-1,19 0 1,0 0 15,0 0-15,19 0 0,18 0-1,38 0 1,-20 0-1,-92 0-15,112 0 16,-75 0-16,-19 0 16,74 0-1,-17 0 1,-19 0 0,-1 0-1,19 0 1,-18 0-1,0 0 17,-38 0-17,-37 0 1,19 0 0,-37 0-16,36 0 15,-17 0 1,-20 0-16,38 0 15,-19 0 1,38 0 0,-19 0-1,-38 0 1,1 0 15,-1 0 32,20 0-48,-20 0 1,1 0 0,-1 0-1,20 0 1,-20 0-1,1 0 1,-1 0 15,20 0-15,-20 0 0,1 18-1,-1-18-15,20 0 16,-20 0-1,1 0 142,-1 0 171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47.7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 8260 0,'19'19'31,"-1"-19"-15,19 0 0,56 0-1,-18 19 1,37-19-1,18 0 1,19 0 0,-19 0-1,0 0 1,-74 0-16,37 0 16,-75 0-1,20 0-15,36 0 16,0 0-1,19 0 1,19 0 0,0 0 15,36 0-15,-55 0-1,19 0 1,-19 0-1,-19 0 1,-36 0-16,36 0 16,-18 0-16,-19 0 15,56 0 1,19 0 0,36 0-1,-36 0 1,19 0-1,-20 0 1,1 0 0,-1 0 15,1 0-15,37 0-1,-75 0-15,38 0 16,-38 0-16,-36 0 15,73 0 1,-36 0 0,18 0-1,-38 0 1,1 0 0,19 0-1,18 0 1,0 0-1,19 0 1,17 0 0,-72 0-1,72 0 1,-72 0-16,-2 0 16,57 0-1,55 0 1,-36 0-1,36 0 1,0 0 0,19 0-1,-55 0 1,36 0 0,-18 0-1,-38 0 1,-36 0-16,-19 0 15,18 0 1,-18 0-16,37 0 16,19 0 15,-1 0-15,-18 0-1,19 0 1,18 0-1,-37 0 1,19 18 0,-19-18-1,0 0 1,-56 0-16,112 0 16,-112 0-1,19 0-15,56 0 16,-38 0-1,38 0 1,-38 0 0,19 0 15,19 0-15,-1 0-1,19 0 1,-18 0-1,-19 0 1,-56 0-16,38 0 16,-20 18-16,-17-18 15,36 0 1,19 0 0,0 0-1,0 0 1,0 0-1,-19 0 1,-36 0 0,55 0 15,-19 0-15,19 0-1,-74 0-15,74 0 16,-37 0-16,-19 0 15,56 0 1,-19 0 0,19 0-1,-18 0 1,18 0 15,0 0-31,19 0 16,17 0 15,2 0-15,-19 0-1,-76 0-15,57 0 16,-55 0-16,17 0 16,38 0-1,38 0 1,-19 0-1,-19 0 1,0 0 0,0 0-1,0 0 1,-19 0 0,19 0-1,19 0 1,-75 0-1,93 0 1,-93 0-16,19 0 16,56 0-1,-1 0-15,1 0 16,-38 0 0,1 0-1,-1 0 1,-37 0-1,1 0 17,-20 0-17,38 0 1,0 0 0,-38 0-1,38 0 1,-19 0-1,19 0 1,-19 0 0,38 0-1,-38 0 1,19 0 0,19 0-1,-39 0 1,21 0-1,-2 0 17,1 0-17,19 0 1,-57 0 0,0 0-1,39 0 1,-39 0-1,0 0 1,1 0 0,19 0 31,-20 0-32,0 0 1,1 0 15,18 0-15,-19 0-1,1 0 63</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56.5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16570 9227 0,'18'0'78,"1"0"-63,37 0-15,18 0 16,38 0 0,18 0-1,37 0 1,1 0 15,18 0-15,-19 0-1,38 0 1,-19 0 0,-112 0-16,76 0 15,-58 0-15,-17 0 16,111 0 0,-38 0-16,-36 0 31,55 0-16,-36 0 1,36 0 0,-37 0-1,38 0 1,-19 0 0,-19 0-1,-56 0-15,38 0 16,-56 0-1,-1 0-15,76 0 16,-38 0 0,19 0-1,-1 0 1,38 0 0,-19 0 15,38 0-16,-38 0 1,38 0 0,-20 0-1,-92 0-15,36 0 16,-35 0-16,-20 0 16,55 0-1,2 0 1,-20 0-1,38 0 1,18 0 0,-18 0-1,18 0 1,0 0 0,-18 0 15,-19 0-16,-56 0-15,93 0 16,-92 0-16,36 0 16,38 0-1,-20 0 1,20 0 0,-19 0-1,38 0 1,-38 0-1,18 0 1,-18 0 0,0 0-1,19 0 1,92 0 0,-54 0 15,-40 0-16,2 0 1,19 0 0,-76 0-1,76 0 1,-76 0 0,76 0-1,-38 0 1,0 0-1,-38 0 1,1 0-16,-37 0 16,74 0-1,-75 0-15,57 0 16,18 0 0,-19 0 15,20 0-16,-2 0 1,2 0 0,-20 0-1,-18 0 1,18 0 0,0 0-1,1 0 1,-56 0-16,55 0 15,-37 0 1,-18 0-16,55 0 16,-18 0-1,-19 0 1,-18 0 0,18 0 15,0 0-16,-18 0 1,36 0 0,-17 0-1,18 0 1,-38 0-16,1 0 16,18 0-16,-19 0 15,1 0 1,0 0-1,37 0 1,-38 0 15,1 0-15,18 0 0,0 0-1,-18 0 1,18 0-1,-18 0 1,-1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5:59.2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16669 9468 0,'19'0'125,"55"0"-110,112 0 1,0 0 0,38 0-1,-20 0 1,38 0-1,-20 0 1,2 0 0,0 0-1,17 0 1,1 0 0,19 0-1,-20 0 1,-148 0-16,112 0 31,-130 0-31,18 0 16,36 0-1,-17 0 1,56 0 0,36 0-1,38 0 1,19 0-1,-20 0 1,1 0 0,-37 0-1,-19 0 1,-75 0-16,76 0 16,-94 0-1,0 0-15,93 0 16,-19 0-1,1 0 17,-38 0-17,56 0 1,-19 0 0,19 0-1,0 0 1,0 0-1,19 0 1,-112 0-16,149 0 16,-93 0-16,-19 0 15,130 0 1,-18 0 0,-18 0-1,-20 0 1,-18 0-1,-18 0 1,-19 0 0,-1 0-1,-17 0 1,-1 0 0,-74 0-16,37 0 15,-38 0 1,-17 0-16,55 0 31,0 0-15,0 0-1,-19 0 1,0 0 0,1 0-1,-57 0 1,20 0-1,-2 0 1,-17 0 15,0 0 16,0 0-16,18 0 1,-19 0-17,1 0 17,0 0-17,18 0 1,-19 0 31,-55-17 125,-112 17-157</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9-14T08:26:02.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2158 10517 0,'19'0'0,"-1"0"15,0 0-15,57 0 16,0 0-1,36 0 1,-18 0 0,56 0 15,0 0-15,18 0-1,1 0 1,-19 0-1,-75 0-15,75 0 16,-93 0-16,18 0 16,56 0-1,0 0 1,38 0 0,0 0-1,-39 0 1,-17 0-1,36 0 1,-36 0 0,0 0 15,-38 0-31,1 0 16,-19 0-16,18 0 0,0 0 15,94 0 1,-19 0-1,0 0 1,-38 0 0,38 0-1,-37 0 1,55 0 0,0 0-1,-17 0 1,17 0-1,-19 0 1,-110 0-16,73 0 16,-36 0-1,-1 0 1,38 0 0,36 0-1,38 0 1,19 0-1,-19 0 1,-18 0 0,-57 0-1,-18 0 1,-18 0 0,-38 0-1,-19 0-15,38 0 16,-37 0-1,-1 0 1,20 0-16,-20 0 16,19 0 15,19 0-15,-19 0-1,19 0 1,-37 0-1,-1 0 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8" charset="0"/>
              </a:defRPr>
            </a:lvl1pPr>
          </a:lstStyle>
          <a:p>
            <a:pPr>
              <a:defRPr/>
            </a:pPr>
            <a:fld id="{9FA45A9E-7761-3846-9783-F10EE5B548CC}" type="slidenum">
              <a:rPr lang="en-AU"/>
              <a:pPr>
                <a:defRPr/>
              </a:pPr>
              <a:t>‹#›</a:t>
            </a:fld>
            <a:endParaRPr lang="en-AU"/>
          </a:p>
        </p:txBody>
      </p:sp>
    </p:spTree>
    <p:extLst>
      <p:ext uri="{BB962C8B-B14F-4D97-AF65-F5344CB8AC3E}">
        <p14:creationId xmlns:p14="http://schemas.microsoft.com/office/powerpoint/2010/main" val="1481113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33" charset="-128"/>
        <a:cs typeface="ＭＳ Ｐゴシック" pitchFamily="33"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a:t>
            </a:fld>
            <a:endParaRPr lang="en-AU"/>
          </a:p>
        </p:txBody>
      </p:sp>
    </p:spTree>
    <p:extLst>
      <p:ext uri="{BB962C8B-B14F-4D97-AF65-F5344CB8AC3E}">
        <p14:creationId xmlns:p14="http://schemas.microsoft.com/office/powerpoint/2010/main" val="344843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2</a:t>
            </a:fld>
            <a:endParaRPr lang="en-AU"/>
          </a:p>
        </p:txBody>
      </p:sp>
    </p:spTree>
    <p:extLst>
      <p:ext uri="{BB962C8B-B14F-4D97-AF65-F5344CB8AC3E}">
        <p14:creationId xmlns:p14="http://schemas.microsoft.com/office/powerpoint/2010/main" val="321302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3</a:t>
            </a:fld>
            <a:endParaRPr lang="en-AU"/>
          </a:p>
        </p:txBody>
      </p:sp>
    </p:spTree>
    <p:extLst>
      <p:ext uri="{BB962C8B-B14F-4D97-AF65-F5344CB8AC3E}">
        <p14:creationId xmlns:p14="http://schemas.microsoft.com/office/powerpoint/2010/main" val="129096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4</a:t>
            </a:fld>
            <a:endParaRPr lang="en-AU"/>
          </a:p>
        </p:txBody>
      </p:sp>
    </p:spTree>
    <p:extLst>
      <p:ext uri="{BB962C8B-B14F-4D97-AF65-F5344CB8AC3E}">
        <p14:creationId xmlns:p14="http://schemas.microsoft.com/office/powerpoint/2010/main" val="404290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12</a:t>
            </a:fld>
            <a:endParaRPr lang="en-AU"/>
          </a:p>
        </p:txBody>
      </p:sp>
    </p:spTree>
    <p:extLst>
      <p:ext uri="{BB962C8B-B14F-4D97-AF65-F5344CB8AC3E}">
        <p14:creationId xmlns:p14="http://schemas.microsoft.com/office/powerpoint/2010/main" val="207126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13</a:t>
            </a:fld>
            <a:endParaRPr lang="en-AU"/>
          </a:p>
        </p:txBody>
      </p:sp>
    </p:spTree>
    <p:extLst>
      <p:ext uri="{BB962C8B-B14F-4D97-AF65-F5344CB8AC3E}">
        <p14:creationId xmlns:p14="http://schemas.microsoft.com/office/powerpoint/2010/main" val="2870798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14</a:t>
            </a:fld>
            <a:endParaRPr lang="en-AU"/>
          </a:p>
        </p:txBody>
      </p:sp>
    </p:spTree>
    <p:extLst>
      <p:ext uri="{BB962C8B-B14F-4D97-AF65-F5344CB8AC3E}">
        <p14:creationId xmlns:p14="http://schemas.microsoft.com/office/powerpoint/2010/main" val="133067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15</a:t>
            </a:fld>
            <a:endParaRPr lang="en-AU"/>
          </a:p>
        </p:txBody>
      </p:sp>
    </p:spTree>
    <p:extLst>
      <p:ext uri="{BB962C8B-B14F-4D97-AF65-F5344CB8AC3E}">
        <p14:creationId xmlns:p14="http://schemas.microsoft.com/office/powerpoint/2010/main" val="263170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155441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648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354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906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479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8" name="Rectangle 7"/>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465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Rectangle 10"/>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092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970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626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83102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80066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accent1">
                    <a:lumMod val="60000"/>
                    <a:lumOff val="40000"/>
                  </a:schemeClr>
                </a:solidFill>
                <a:latin typeface="+mj-lt"/>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803343299"/>
      </p:ext>
    </p:extLst>
  </p:cSld>
  <p:clrMap bg1="lt1" tx1="dk1" bg2="lt2" tx2="dk2" accent1="accent1" accent2="accent2" accent3="accent3" accent4="accent4" accent5="accent5" accent6="accent6" hlink="hlink" folHlink="folHlink"/>
  <p:sldLayoutIdLst>
    <p:sldLayoutId id="2147485499" r:id="rId1"/>
    <p:sldLayoutId id="2147485500" r:id="rId2"/>
    <p:sldLayoutId id="2147485501" r:id="rId3"/>
    <p:sldLayoutId id="2147485502" r:id="rId4"/>
    <p:sldLayoutId id="2147485503" r:id="rId5"/>
    <p:sldLayoutId id="2147485504" r:id="rId6"/>
    <p:sldLayoutId id="2147485505" r:id="rId7"/>
    <p:sldLayoutId id="2147485506" r:id="rId8"/>
    <p:sldLayoutId id="2147485507" r:id="rId9"/>
    <p:sldLayoutId id="2147485508" r:id="rId10"/>
    <p:sldLayoutId id="2147485509" r:id="rId11"/>
  </p:sldLayoutIdLst>
  <p:hf hdr="0" ftr="0" dt="0"/>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image" Target="../media/image17.emf"/><Relationship Id="rId18" Type="http://schemas.openxmlformats.org/officeDocument/2006/relationships/customXml" Target="../ink/ink6.xml"/><Relationship Id="rId26" Type="http://schemas.openxmlformats.org/officeDocument/2006/relationships/customXml" Target="../ink/ink10.xml"/><Relationship Id="rId21" Type="http://schemas.openxmlformats.org/officeDocument/2006/relationships/image" Target="../media/image21.emf"/><Relationship Id="rId34" Type="http://schemas.openxmlformats.org/officeDocument/2006/relationships/customXml" Target="../ink/ink14.xml"/><Relationship Id="rId7" Type="http://schemas.openxmlformats.org/officeDocument/2006/relationships/image" Target="../media/image14.png"/><Relationship Id="rId12" Type="http://schemas.openxmlformats.org/officeDocument/2006/relationships/customXml" Target="../ink/ink3.xml"/><Relationship Id="rId17" Type="http://schemas.openxmlformats.org/officeDocument/2006/relationships/image" Target="../media/image19.emf"/><Relationship Id="rId25" Type="http://schemas.openxmlformats.org/officeDocument/2006/relationships/image" Target="../media/image23.emf"/><Relationship Id="rId33" Type="http://schemas.openxmlformats.org/officeDocument/2006/relationships/image" Target="../media/image27.emf"/><Relationship Id="rId2" Type="http://schemas.openxmlformats.org/officeDocument/2006/relationships/image" Target="../media/image9.png"/><Relationship Id="rId16" Type="http://schemas.openxmlformats.org/officeDocument/2006/relationships/customXml" Target="../ink/ink5.xml"/><Relationship Id="rId20" Type="http://schemas.openxmlformats.org/officeDocument/2006/relationships/customXml" Target="../ink/ink7.xml"/><Relationship Id="rId29" Type="http://schemas.openxmlformats.org/officeDocument/2006/relationships/image" Target="../media/image25.emf"/><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emf"/><Relationship Id="rId24" Type="http://schemas.openxmlformats.org/officeDocument/2006/relationships/customXml" Target="../ink/ink9.xml"/><Relationship Id="rId32" Type="http://schemas.openxmlformats.org/officeDocument/2006/relationships/customXml" Target="../ink/ink13.xml"/><Relationship Id="rId37" Type="http://schemas.openxmlformats.org/officeDocument/2006/relationships/image" Target="../media/image29.emf"/><Relationship Id="rId5" Type="http://schemas.openxmlformats.org/officeDocument/2006/relationships/image" Target="../media/image12.png"/><Relationship Id="rId15" Type="http://schemas.openxmlformats.org/officeDocument/2006/relationships/image" Target="../media/image18.emf"/><Relationship Id="rId23" Type="http://schemas.openxmlformats.org/officeDocument/2006/relationships/image" Target="../media/image22.emf"/><Relationship Id="rId28" Type="http://schemas.openxmlformats.org/officeDocument/2006/relationships/customXml" Target="../ink/ink11.xml"/><Relationship Id="rId36" Type="http://schemas.openxmlformats.org/officeDocument/2006/relationships/customXml" Target="../ink/ink15.xml"/><Relationship Id="rId10" Type="http://schemas.openxmlformats.org/officeDocument/2006/relationships/customXml" Target="../ink/ink2.xml"/><Relationship Id="rId19" Type="http://schemas.openxmlformats.org/officeDocument/2006/relationships/image" Target="../media/image20.emf"/><Relationship Id="rId31" Type="http://schemas.openxmlformats.org/officeDocument/2006/relationships/image" Target="../media/image26.emf"/><Relationship Id="rId4" Type="http://schemas.openxmlformats.org/officeDocument/2006/relationships/image" Target="../media/image11.png"/><Relationship Id="rId9" Type="http://schemas.openxmlformats.org/officeDocument/2006/relationships/image" Target="../media/image15.emf"/><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image" Target="../media/image24.emf"/><Relationship Id="rId30" Type="http://schemas.openxmlformats.org/officeDocument/2006/relationships/customXml" Target="../ink/ink12.xml"/><Relationship Id="rId35" Type="http://schemas.openxmlformats.org/officeDocument/2006/relationships/image" Target="../media/image28.emf"/><Relationship Id="rId8" Type="http://schemas.openxmlformats.org/officeDocument/2006/relationships/customXml" Target="../ink/ink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555" y="1401072"/>
            <a:ext cx="8226465" cy="1732414"/>
          </a:xfrm>
        </p:spPr>
        <p:txBody>
          <a:bodyPr>
            <a:noAutofit/>
          </a:bodyPr>
          <a:lstStyle/>
          <a:p>
            <a:pPr algn="ctr"/>
            <a:r>
              <a:rPr lang="en-US" sz="4800" b="1" dirty="0" smtClean="0"/>
              <a:t>Information Security</a:t>
            </a:r>
            <a:br>
              <a:rPr lang="en-US" sz="4800" b="1" dirty="0" smtClean="0"/>
            </a:br>
            <a:r>
              <a:rPr lang="en-US" sz="4800" b="1" dirty="0" smtClean="0"/>
              <a:t>Fall 2022</a:t>
            </a:r>
            <a:endParaRPr lang="en-US" sz="4800" b="1" dirty="0"/>
          </a:p>
        </p:txBody>
      </p:sp>
      <p:sp>
        <p:nvSpPr>
          <p:cNvPr id="3" name="Subtitle 2"/>
          <p:cNvSpPr>
            <a:spLocks noGrp="1"/>
          </p:cNvSpPr>
          <p:nvPr>
            <p:ph type="subTitle" idx="1"/>
          </p:nvPr>
        </p:nvSpPr>
        <p:spPr>
          <a:xfrm>
            <a:off x="608520" y="4227195"/>
            <a:ext cx="7722409" cy="2088232"/>
          </a:xfrm>
        </p:spPr>
        <p:txBody>
          <a:bodyPr>
            <a:normAutofit/>
          </a:bodyPr>
          <a:lstStyle/>
          <a:p>
            <a:endParaRPr lang="en-US" dirty="0" smtClean="0">
              <a:solidFill>
                <a:srgbClr val="0070C0"/>
              </a:solidFill>
            </a:endParaRPr>
          </a:p>
          <a:p>
            <a:pPr algn="ctr"/>
            <a:r>
              <a:rPr lang="en-US" sz="2400" b="1" u="sng" dirty="0" smtClean="0">
                <a:solidFill>
                  <a:schemeClr val="tx1"/>
                </a:solidFill>
              </a:rPr>
              <a:t>Week # 5</a:t>
            </a:r>
          </a:p>
          <a:p>
            <a:pPr algn="ctr"/>
            <a:r>
              <a:rPr lang="en-US" sz="2400" b="1" u="sng" dirty="0" smtClean="0">
                <a:solidFill>
                  <a:schemeClr val="tx1"/>
                </a:solidFill>
              </a:rPr>
              <a:t>Lecture # 13, 14 and 15</a:t>
            </a:r>
          </a:p>
          <a:p>
            <a:pPr algn="ctr"/>
            <a:r>
              <a:rPr lang="en-US" sz="2400" b="1" u="sng" dirty="0" smtClean="0">
                <a:solidFill>
                  <a:schemeClr val="tx1"/>
                </a:solidFill>
              </a:rPr>
              <a:t>Dr</a:t>
            </a:r>
            <a:r>
              <a:rPr lang="en-US" sz="2400" b="1" u="sng" dirty="0">
                <a:solidFill>
                  <a:schemeClr val="tx1"/>
                </a:solidFill>
              </a:rPr>
              <a:t>. Aqsa Aslam</a:t>
            </a:r>
          </a:p>
        </p:txBody>
      </p:sp>
      <p:sp>
        <p:nvSpPr>
          <p:cNvPr id="4" name="Slide Number Placeholder 3"/>
          <p:cNvSpPr>
            <a:spLocks noGrp="1"/>
          </p:cNvSpPr>
          <p:nvPr>
            <p:ph type="sldNum" sz="quarter" idx="12"/>
          </p:nvPr>
        </p:nvSpPr>
        <p:spPr/>
        <p:txBody>
          <a:bodyPr/>
          <a:lstStyle/>
          <a:p>
            <a:fld id="{006B9344-A600-C44C-BFF3-F262E2EAB853}" type="slidenum">
              <a:rPr lang="en-US" smtClean="0"/>
              <a:pPr/>
              <a:t>1</a:t>
            </a:fld>
            <a:endParaRPr lang="en-US" dirty="0"/>
          </a:p>
        </p:txBody>
      </p:sp>
    </p:spTree>
    <p:extLst>
      <p:ext uri="{BB962C8B-B14F-4D97-AF65-F5344CB8AC3E}">
        <p14:creationId xmlns:p14="http://schemas.microsoft.com/office/powerpoint/2010/main" val="3287794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10</a:t>
            </a:fld>
            <a:endParaRPr lang="en-US"/>
          </a:p>
        </p:txBody>
      </p:sp>
      <p:pic>
        <p:nvPicPr>
          <p:cNvPr id="3" name="Picture 2"/>
          <p:cNvPicPr>
            <a:picLocks noChangeAspect="1"/>
          </p:cNvPicPr>
          <p:nvPr/>
        </p:nvPicPr>
        <p:blipFill>
          <a:blip r:embed="rId2"/>
          <a:stretch>
            <a:fillRect/>
          </a:stretch>
        </p:blipFill>
        <p:spPr>
          <a:xfrm>
            <a:off x="166815" y="1303630"/>
            <a:ext cx="5579077" cy="4212268"/>
          </a:xfrm>
          <a:prstGeom prst="rect">
            <a:avLst/>
          </a:prstGeom>
        </p:spPr>
      </p:pic>
      <p:pic>
        <p:nvPicPr>
          <p:cNvPr id="5" name="Picture 4"/>
          <p:cNvPicPr>
            <a:picLocks noChangeAspect="1"/>
          </p:cNvPicPr>
          <p:nvPr/>
        </p:nvPicPr>
        <p:blipFill>
          <a:blip r:embed="rId3"/>
          <a:stretch>
            <a:fillRect/>
          </a:stretch>
        </p:blipFill>
        <p:spPr>
          <a:xfrm>
            <a:off x="5745891" y="2362469"/>
            <a:ext cx="3380963" cy="2044303"/>
          </a:xfrm>
          <a:prstGeom prst="rect">
            <a:avLst/>
          </a:prstGeom>
        </p:spPr>
      </p:pic>
      <p:sp>
        <p:nvSpPr>
          <p:cNvPr id="6" name="TextBox 5"/>
          <p:cNvSpPr txBox="1"/>
          <p:nvPr/>
        </p:nvSpPr>
        <p:spPr>
          <a:xfrm>
            <a:off x="6691184" y="1441107"/>
            <a:ext cx="1289135" cy="323165"/>
          </a:xfrm>
          <a:prstGeom prst="rect">
            <a:avLst/>
          </a:prstGeom>
          <a:noFill/>
        </p:spPr>
        <p:txBody>
          <a:bodyPr wrap="none" rtlCol="0">
            <a:spAutoFit/>
          </a:bodyPr>
          <a:lstStyle/>
          <a:p>
            <a:r>
              <a:rPr lang="en-US" sz="1500" dirty="0">
                <a:solidFill>
                  <a:srgbClr val="FF0000"/>
                </a:solidFill>
              </a:rPr>
              <a:t>Self Reading</a:t>
            </a:r>
          </a:p>
        </p:txBody>
      </p:sp>
      <p:sp>
        <p:nvSpPr>
          <p:cNvPr id="7" name="Title 1"/>
          <p:cNvSpPr txBox="1">
            <a:spLocks/>
          </p:cNvSpPr>
          <p:nvPr/>
        </p:nvSpPr>
        <p:spPr>
          <a:xfrm>
            <a:off x="269681" y="332656"/>
            <a:ext cx="9126855" cy="614968"/>
          </a:xfrm>
          <a:prstGeom prst="rect">
            <a:avLst/>
          </a:prstGeom>
        </p:spPr>
        <p:txBody>
          <a:bodyP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pPr fontAlgn="auto">
              <a:spcAft>
                <a:spcPts val="0"/>
              </a:spcAft>
            </a:pPr>
            <a:r>
              <a:rPr lang="en-US" sz="2800" b="1" dirty="0" smtClean="0"/>
              <a:t>Requirement for Public Key Cryptography</a:t>
            </a:r>
            <a:endParaRPr lang="en-US" sz="2800" b="1" dirty="0"/>
          </a:p>
        </p:txBody>
      </p:sp>
    </p:spTree>
    <p:extLst>
      <p:ext uri="{BB962C8B-B14F-4D97-AF65-F5344CB8AC3E}">
        <p14:creationId xmlns:p14="http://schemas.microsoft.com/office/powerpoint/2010/main" val="3579672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11</a:t>
            </a:fld>
            <a:endParaRPr lang="en-US" dirty="0"/>
          </a:p>
        </p:txBody>
      </p:sp>
      <p:pic>
        <p:nvPicPr>
          <p:cNvPr id="3" name="Picture 2"/>
          <p:cNvPicPr>
            <a:picLocks noChangeAspect="1"/>
          </p:cNvPicPr>
          <p:nvPr/>
        </p:nvPicPr>
        <p:blipFill>
          <a:blip r:embed="rId2"/>
          <a:stretch>
            <a:fillRect/>
          </a:stretch>
        </p:blipFill>
        <p:spPr>
          <a:xfrm>
            <a:off x="511772" y="1867349"/>
            <a:ext cx="8015169" cy="1347896"/>
          </a:xfrm>
          <a:prstGeom prst="rect">
            <a:avLst/>
          </a:prstGeom>
        </p:spPr>
      </p:pic>
      <p:grpSp>
        <p:nvGrpSpPr>
          <p:cNvPr id="6" name="Group 5"/>
          <p:cNvGrpSpPr/>
          <p:nvPr/>
        </p:nvGrpSpPr>
        <p:grpSpPr>
          <a:xfrm>
            <a:off x="511772" y="3215245"/>
            <a:ext cx="7991988" cy="1179540"/>
            <a:chOff x="666908" y="3617118"/>
            <a:chExt cx="10655984" cy="1572720"/>
          </a:xfrm>
        </p:grpSpPr>
        <p:pic>
          <p:nvPicPr>
            <p:cNvPr id="4" name="Picture 3"/>
            <p:cNvPicPr>
              <a:picLocks noChangeAspect="1"/>
            </p:cNvPicPr>
            <p:nvPr/>
          </p:nvPicPr>
          <p:blipFill>
            <a:blip r:embed="rId3"/>
            <a:stretch>
              <a:fillRect/>
            </a:stretch>
          </p:blipFill>
          <p:spPr>
            <a:xfrm>
              <a:off x="666908" y="3617118"/>
              <a:ext cx="10655984" cy="1572720"/>
            </a:xfrm>
            <a:prstGeom prst="rect">
              <a:avLst/>
            </a:prstGeom>
          </p:spPr>
        </p:pic>
        <p:sp>
          <p:nvSpPr>
            <p:cNvPr id="5" name="Rectangle 4"/>
            <p:cNvSpPr/>
            <p:nvPr/>
          </p:nvSpPr>
          <p:spPr>
            <a:xfrm>
              <a:off x="666908" y="3617118"/>
              <a:ext cx="4362292" cy="435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4"/>
          <a:stretch>
            <a:fillRect/>
          </a:stretch>
        </p:blipFill>
        <p:spPr>
          <a:xfrm>
            <a:off x="500181" y="1193400"/>
            <a:ext cx="6156167" cy="525733"/>
          </a:xfrm>
          <a:prstGeom prst="rect">
            <a:avLst/>
          </a:prstGeom>
        </p:spPr>
      </p:pic>
      <p:pic>
        <p:nvPicPr>
          <p:cNvPr id="8" name="Picture 7"/>
          <p:cNvPicPr>
            <a:picLocks noChangeAspect="1"/>
          </p:cNvPicPr>
          <p:nvPr/>
        </p:nvPicPr>
        <p:blipFill>
          <a:blip r:embed="rId5"/>
          <a:stretch>
            <a:fillRect/>
          </a:stretch>
        </p:blipFill>
        <p:spPr>
          <a:xfrm>
            <a:off x="539552" y="4433739"/>
            <a:ext cx="7372413" cy="579437"/>
          </a:xfrm>
          <a:prstGeom prst="rect">
            <a:avLst/>
          </a:prstGeom>
        </p:spPr>
      </p:pic>
      <p:pic>
        <p:nvPicPr>
          <p:cNvPr id="9" name="Picture 8"/>
          <p:cNvPicPr>
            <a:picLocks noChangeAspect="1"/>
          </p:cNvPicPr>
          <p:nvPr/>
        </p:nvPicPr>
        <p:blipFill>
          <a:blip r:embed="rId6"/>
          <a:stretch>
            <a:fillRect/>
          </a:stretch>
        </p:blipFill>
        <p:spPr>
          <a:xfrm>
            <a:off x="552569" y="4956060"/>
            <a:ext cx="7862382" cy="420730"/>
          </a:xfrm>
          <a:prstGeom prst="rect">
            <a:avLst/>
          </a:prstGeom>
        </p:spPr>
      </p:pic>
      <p:pic>
        <p:nvPicPr>
          <p:cNvPr id="10" name="Picture 9"/>
          <p:cNvPicPr>
            <a:picLocks noChangeAspect="1"/>
          </p:cNvPicPr>
          <p:nvPr/>
        </p:nvPicPr>
        <p:blipFill>
          <a:blip r:embed="rId7"/>
          <a:stretch>
            <a:fillRect/>
          </a:stretch>
        </p:blipFill>
        <p:spPr>
          <a:xfrm>
            <a:off x="543302" y="5342908"/>
            <a:ext cx="6303145" cy="526139"/>
          </a:xfrm>
          <a:prstGeom prst="rect">
            <a:avLst/>
          </a:prstGeom>
        </p:spPr>
      </p:pic>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3937950" y="2759400"/>
              <a:ext cx="4520880" cy="53730"/>
            </p14:xfrm>
          </p:contentPart>
        </mc:Choice>
        <mc:Fallback xmlns="">
          <p:pic>
            <p:nvPicPr>
              <p:cNvPr id="11" name="Ink 10"/>
              <p:cNvPicPr/>
              <p:nvPr/>
            </p:nvPicPr>
            <p:blipFill>
              <a:blip r:embed="rId9"/>
              <a:stretch>
                <a:fillRect/>
              </a:stretch>
            </p:blipFill>
            <p:spPr>
              <a:xfrm>
                <a:off x="3922110" y="2695934"/>
                <a:ext cx="4552560" cy="1810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3958200" y="2819610"/>
              <a:ext cx="2759400" cy="270"/>
            </p14:xfrm>
          </p:contentPart>
        </mc:Choice>
        <mc:Fallback xmlns="">
          <p:pic>
            <p:nvPicPr>
              <p:cNvPr id="12" name="Ink 11"/>
              <p:cNvPicPr/>
              <p:nvPr/>
            </p:nvPicPr>
            <p:blipFill>
              <a:blip r:embed="rId11"/>
              <a:stretch>
                <a:fillRect/>
              </a:stretch>
            </p:blipFill>
            <p:spPr>
              <a:xfrm>
                <a:off x="3942360" y="2772090"/>
                <a:ext cx="2791080" cy="9531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6007500" y="2745900"/>
              <a:ext cx="2424600" cy="270"/>
            </p14:xfrm>
          </p:contentPart>
        </mc:Choice>
        <mc:Fallback xmlns="">
          <p:pic>
            <p:nvPicPr>
              <p:cNvPr id="13" name="Ink 12"/>
              <p:cNvPicPr/>
              <p:nvPr/>
            </p:nvPicPr>
            <p:blipFill>
              <a:blip r:embed="rId13"/>
              <a:stretch>
                <a:fillRect/>
              </a:stretch>
            </p:blipFill>
            <p:spPr>
              <a:xfrm>
                <a:off x="5991660" y="2698380"/>
                <a:ext cx="2456280" cy="9531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589410" y="2987010"/>
              <a:ext cx="5223960" cy="7020"/>
            </p14:xfrm>
          </p:contentPart>
        </mc:Choice>
        <mc:Fallback xmlns="">
          <p:pic>
            <p:nvPicPr>
              <p:cNvPr id="14" name="Ink 13"/>
              <p:cNvPicPr/>
              <p:nvPr/>
            </p:nvPicPr>
            <p:blipFill>
              <a:blip r:embed="rId15"/>
              <a:stretch>
                <a:fillRect/>
              </a:stretch>
            </p:blipFill>
            <p:spPr>
              <a:xfrm>
                <a:off x="573570" y="2925234"/>
                <a:ext cx="5255640" cy="13092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616140" y="3027240"/>
              <a:ext cx="5210730" cy="46980"/>
            </p14:xfrm>
          </p:contentPart>
        </mc:Choice>
        <mc:Fallback xmlns="">
          <p:pic>
            <p:nvPicPr>
              <p:cNvPr id="15" name="Ink 14"/>
              <p:cNvPicPr/>
              <p:nvPr/>
            </p:nvPicPr>
            <p:blipFill>
              <a:blip r:embed="rId17"/>
              <a:stretch>
                <a:fillRect/>
              </a:stretch>
            </p:blipFill>
            <p:spPr>
              <a:xfrm>
                <a:off x="600300" y="2964122"/>
                <a:ext cx="5242411" cy="17357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609390" y="3087450"/>
              <a:ext cx="5244210" cy="27000"/>
            </p14:xfrm>
          </p:contentPart>
        </mc:Choice>
        <mc:Fallback xmlns="">
          <p:pic>
            <p:nvPicPr>
              <p:cNvPr id="16" name="Ink 15"/>
              <p:cNvPicPr/>
              <p:nvPr/>
            </p:nvPicPr>
            <p:blipFill>
              <a:blip r:embed="rId19"/>
              <a:stretch>
                <a:fillRect/>
              </a:stretch>
            </p:blipFill>
            <p:spPr>
              <a:xfrm>
                <a:off x="593550" y="3024090"/>
                <a:ext cx="5275891"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4473900" y="3348540"/>
              <a:ext cx="3958200" cy="270"/>
            </p14:xfrm>
          </p:contentPart>
        </mc:Choice>
        <mc:Fallback xmlns="">
          <p:pic>
            <p:nvPicPr>
              <p:cNvPr id="17" name="Ink 16"/>
              <p:cNvPicPr/>
              <p:nvPr/>
            </p:nvPicPr>
            <p:blipFill>
              <a:blip r:embed="rId21"/>
              <a:stretch>
                <a:fillRect/>
              </a:stretch>
            </p:blipFill>
            <p:spPr>
              <a:xfrm>
                <a:off x="4458060" y="3301020"/>
                <a:ext cx="3989880" cy="9531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p14:cNvContentPartPr/>
              <p14:nvPr/>
            </p14:nvContentPartPr>
            <p14:xfrm>
              <a:off x="4500630" y="3409020"/>
              <a:ext cx="3958200" cy="6750"/>
            </p14:xfrm>
          </p:contentPart>
        </mc:Choice>
        <mc:Fallback xmlns="">
          <p:pic>
            <p:nvPicPr>
              <p:cNvPr id="18" name="Ink 17"/>
              <p:cNvPicPr/>
              <p:nvPr/>
            </p:nvPicPr>
            <p:blipFill>
              <a:blip r:embed="rId23"/>
              <a:stretch>
                <a:fillRect/>
              </a:stretch>
            </p:blipFill>
            <p:spPr>
              <a:xfrm>
                <a:off x="4484790" y="3343020"/>
                <a:ext cx="3989880" cy="13912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p14:cNvContentPartPr/>
              <p14:nvPr/>
            </p14:nvContentPartPr>
            <p14:xfrm>
              <a:off x="582660" y="3696840"/>
              <a:ext cx="2431350" cy="270"/>
            </p14:xfrm>
          </p:contentPart>
        </mc:Choice>
        <mc:Fallback xmlns="">
          <p:pic>
            <p:nvPicPr>
              <p:cNvPr id="19" name="Ink 18"/>
              <p:cNvPicPr/>
              <p:nvPr/>
            </p:nvPicPr>
            <p:blipFill>
              <a:blip r:embed="rId25"/>
              <a:stretch>
                <a:fillRect/>
              </a:stretch>
            </p:blipFill>
            <p:spPr>
              <a:xfrm>
                <a:off x="566818" y="3649320"/>
                <a:ext cx="2463034" cy="953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p14:cNvContentPartPr/>
              <p14:nvPr/>
            </p14:nvContentPartPr>
            <p14:xfrm>
              <a:off x="575910" y="3629880"/>
              <a:ext cx="2438100" cy="13770"/>
            </p14:xfrm>
          </p:contentPart>
        </mc:Choice>
        <mc:Fallback xmlns="">
          <p:pic>
            <p:nvPicPr>
              <p:cNvPr id="20" name="Ink 19"/>
              <p:cNvPicPr/>
              <p:nvPr/>
            </p:nvPicPr>
            <p:blipFill>
              <a:blip r:embed="rId27"/>
              <a:stretch>
                <a:fillRect/>
              </a:stretch>
            </p:blipFill>
            <p:spPr>
              <a:xfrm>
                <a:off x="560069" y="3566103"/>
                <a:ext cx="2469782" cy="14168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p14:cNvContentPartPr/>
              <p14:nvPr/>
            </p14:nvContentPartPr>
            <p14:xfrm>
              <a:off x="4641300" y="3851010"/>
              <a:ext cx="3817530" cy="13500"/>
            </p14:xfrm>
          </p:contentPart>
        </mc:Choice>
        <mc:Fallback xmlns="">
          <p:pic>
            <p:nvPicPr>
              <p:cNvPr id="21" name="Ink 20"/>
              <p:cNvPicPr/>
              <p:nvPr/>
            </p:nvPicPr>
            <p:blipFill>
              <a:blip r:embed="rId29"/>
              <a:stretch>
                <a:fillRect/>
              </a:stretch>
            </p:blipFill>
            <p:spPr>
              <a:xfrm>
                <a:off x="4625460" y="3788484"/>
                <a:ext cx="3849211" cy="13890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p14:cNvContentPartPr/>
              <p14:nvPr/>
            </p14:nvContentPartPr>
            <p14:xfrm>
              <a:off x="4594320" y="3924720"/>
              <a:ext cx="3858030" cy="20250"/>
            </p14:xfrm>
          </p:contentPart>
        </mc:Choice>
        <mc:Fallback xmlns="">
          <p:pic>
            <p:nvPicPr>
              <p:cNvPr id="22" name="Ink 21"/>
              <p:cNvPicPr/>
              <p:nvPr/>
            </p:nvPicPr>
            <p:blipFill>
              <a:blip r:embed="rId31"/>
              <a:stretch>
                <a:fillRect/>
              </a:stretch>
            </p:blipFill>
            <p:spPr>
              <a:xfrm>
                <a:off x="4578480" y="3861077"/>
                <a:ext cx="3889709" cy="14789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p14:cNvContentPartPr/>
              <p14:nvPr/>
            </p14:nvContentPartPr>
            <p14:xfrm>
              <a:off x="596160" y="4118850"/>
              <a:ext cx="1359720" cy="270"/>
            </p14:xfrm>
          </p:contentPart>
        </mc:Choice>
        <mc:Fallback xmlns="">
          <p:pic>
            <p:nvPicPr>
              <p:cNvPr id="23" name="Ink 22"/>
              <p:cNvPicPr/>
              <p:nvPr/>
            </p:nvPicPr>
            <p:blipFill>
              <a:blip r:embed="rId33"/>
              <a:stretch>
                <a:fillRect/>
              </a:stretch>
            </p:blipFill>
            <p:spPr>
              <a:xfrm>
                <a:off x="580320" y="4071330"/>
                <a:ext cx="1391400" cy="9531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p14:cNvContentPartPr/>
              <p14:nvPr/>
            </p14:nvContentPartPr>
            <p14:xfrm>
              <a:off x="596160" y="4192560"/>
              <a:ext cx="1366470" cy="20250"/>
            </p14:xfrm>
          </p:contentPart>
        </mc:Choice>
        <mc:Fallback xmlns="">
          <p:pic>
            <p:nvPicPr>
              <p:cNvPr id="24" name="Ink 23"/>
              <p:cNvPicPr/>
              <p:nvPr/>
            </p:nvPicPr>
            <p:blipFill>
              <a:blip r:embed="rId35"/>
              <a:stretch>
                <a:fillRect/>
              </a:stretch>
            </p:blipFill>
            <p:spPr>
              <a:xfrm>
                <a:off x="580321" y="4128917"/>
                <a:ext cx="1398148" cy="147897"/>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p14:cNvContentPartPr/>
              <p14:nvPr/>
            </p14:nvContentPartPr>
            <p14:xfrm>
              <a:off x="381780" y="4446900"/>
              <a:ext cx="221130" cy="1326510"/>
            </p14:xfrm>
          </p:contentPart>
        </mc:Choice>
        <mc:Fallback xmlns="">
          <p:pic>
            <p:nvPicPr>
              <p:cNvPr id="25" name="Ink 24"/>
              <p:cNvPicPr/>
              <p:nvPr/>
            </p:nvPicPr>
            <p:blipFill>
              <a:blip r:embed="rId37"/>
              <a:stretch>
                <a:fillRect/>
              </a:stretch>
            </p:blipFill>
            <p:spPr>
              <a:xfrm>
                <a:off x="365934" y="4383527"/>
                <a:ext cx="252823" cy="1453616"/>
              </a:xfrm>
              <a:prstGeom prst="rect">
                <a:avLst/>
              </a:prstGeom>
            </p:spPr>
          </p:pic>
        </mc:Fallback>
      </mc:AlternateContent>
      <p:cxnSp>
        <p:nvCxnSpPr>
          <p:cNvPr id="27" name="Straight Connector 26"/>
          <p:cNvCxnSpPr/>
          <p:nvPr/>
        </p:nvCxnSpPr>
        <p:spPr>
          <a:xfrm>
            <a:off x="222422" y="4337006"/>
            <a:ext cx="852616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82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330" y="6458"/>
            <a:ext cx="4057644" cy="710594"/>
          </a:xfrm>
        </p:spPr>
        <p:txBody>
          <a:bodyPr/>
          <a:lstStyle/>
          <a:p>
            <a:r>
              <a:rPr lang="en-US" dirty="0" smtClean="0"/>
              <a:t>RSA Algorithm</a:t>
            </a:r>
            <a:endParaRPr lang="en-US" dirty="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7" name="Picture 6"/>
          <p:cNvPicPr>
            <a:picLocks noChangeAspect="1"/>
          </p:cNvPicPr>
          <p:nvPr/>
        </p:nvPicPr>
        <p:blipFill>
          <a:blip r:embed="rId3"/>
          <a:stretch>
            <a:fillRect/>
          </a:stretch>
        </p:blipFill>
        <p:spPr>
          <a:xfrm>
            <a:off x="539552" y="1556792"/>
            <a:ext cx="7701584" cy="3168352"/>
          </a:xfrm>
          <a:prstGeom prst="rect">
            <a:avLst/>
          </a:prstGeom>
        </p:spPr>
      </p:pic>
    </p:spTree>
    <p:extLst>
      <p:ext uri="{BB962C8B-B14F-4D97-AF65-F5344CB8AC3E}">
        <p14:creationId xmlns:p14="http://schemas.microsoft.com/office/powerpoint/2010/main" val="219830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330" y="6458"/>
            <a:ext cx="4057644" cy="710594"/>
          </a:xfrm>
        </p:spPr>
        <p:txBody>
          <a:bodyPr/>
          <a:lstStyle/>
          <a:p>
            <a:r>
              <a:rPr lang="en-US" dirty="0" smtClean="0"/>
              <a:t>RSA Algorithm</a:t>
            </a:r>
            <a:endParaRPr lang="en-US" dirty="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Picture 4"/>
          <p:cNvPicPr>
            <a:picLocks noChangeAspect="1"/>
          </p:cNvPicPr>
          <p:nvPr/>
        </p:nvPicPr>
        <p:blipFill>
          <a:blip r:embed="rId3"/>
          <a:stretch>
            <a:fillRect/>
          </a:stretch>
        </p:blipFill>
        <p:spPr>
          <a:xfrm>
            <a:off x="323528" y="1196752"/>
            <a:ext cx="7559810" cy="5112568"/>
          </a:xfrm>
          <a:prstGeom prst="rect">
            <a:avLst/>
          </a:prstGeom>
        </p:spPr>
      </p:pic>
    </p:spTree>
    <p:extLst>
      <p:ext uri="{BB962C8B-B14F-4D97-AF65-F5344CB8AC3E}">
        <p14:creationId xmlns:p14="http://schemas.microsoft.com/office/powerpoint/2010/main" val="725395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476672"/>
            <a:ext cx="4057644" cy="710594"/>
          </a:xfrm>
        </p:spPr>
        <p:txBody>
          <a:bodyPr/>
          <a:lstStyle/>
          <a:p>
            <a:r>
              <a:rPr lang="en-US" dirty="0" smtClean="0"/>
              <a:t>RSA Algorithm</a:t>
            </a:r>
            <a:endParaRPr lang="en-US" dirty="0"/>
          </a:p>
        </p:txBody>
      </p:sp>
      <p:pic>
        <p:nvPicPr>
          <p:cNvPr id="5" name="Content Placeholder 4"/>
          <p:cNvPicPr>
            <a:picLocks noGrp="1" noChangeAspect="1"/>
          </p:cNvPicPr>
          <p:nvPr>
            <p:ph idx="1"/>
          </p:nvPr>
        </p:nvPicPr>
        <p:blipFill>
          <a:blip r:embed="rId3"/>
          <a:stretch>
            <a:fillRect/>
          </a:stretch>
        </p:blipFill>
        <p:spPr>
          <a:xfrm>
            <a:off x="1115616" y="1267578"/>
            <a:ext cx="6984776" cy="5498348"/>
          </a:xfrm>
          <a:prstGeom prst="rect">
            <a:avLst/>
          </a:prstGeom>
        </p:spPr>
      </p:pic>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4261925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329" y="6457"/>
            <a:ext cx="7507725" cy="754891"/>
          </a:xfrm>
        </p:spPr>
        <p:txBody>
          <a:bodyPr/>
          <a:lstStyle/>
          <a:p>
            <a:r>
              <a:rPr lang="en-US" dirty="0" smtClean="0"/>
              <a:t>RSA Algorithm: Example</a:t>
            </a:r>
            <a:endParaRPr lang="en-US" dirty="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3" name="Picture 2"/>
          <p:cNvPicPr>
            <a:picLocks noChangeAspect="1"/>
          </p:cNvPicPr>
          <p:nvPr/>
        </p:nvPicPr>
        <p:blipFill>
          <a:blip r:embed="rId3"/>
          <a:stretch>
            <a:fillRect/>
          </a:stretch>
        </p:blipFill>
        <p:spPr>
          <a:xfrm>
            <a:off x="933330" y="1080238"/>
            <a:ext cx="5760640" cy="5685688"/>
          </a:xfrm>
          <a:prstGeom prst="rect">
            <a:avLst/>
          </a:prstGeom>
        </p:spPr>
      </p:pic>
      <p:pic>
        <p:nvPicPr>
          <p:cNvPr id="5" name="Picture 4"/>
          <p:cNvPicPr>
            <a:picLocks noChangeAspect="1"/>
          </p:cNvPicPr>
          <p:nvPr/>
        </p:nvPicPr>
        <p:blipFill>
          <a:blip r:embed="rId4"/>
          <a:stretch>
            <a:fillRect/>
          </a:stretch>
        </p:blipFill>
        <p:spPr>
          <a:xfrm>
            <a:off x="5652120" y="4581128"/>
            <a:ext cx="3425752" cy="1272184"/>
          </a:xfrm>
          <a:prstGeom prst="rect">
            <a:avLst/>
          </a:prstGeom>
        </p:spPr>
      </p:pic>
    </p:spTree>
    <p:extLst>
      <p:ext uri="{BB962C8B-B14F-4D97-AF65-F5344CB8AC3E}">
        <p14:creationId xmlns:p14="http://schemas.microsoft.com/office/powerpoint/2010/main" val="2006380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9126855" cy="614968"/>
          </a:xfrm>
        </p:spPr>
        <p:txBody>
          <a:bodyPr>
            <a:normAutofit/>
          </a:bodyPr>
          <a:lstStyle/>
          <a:p>
            <a:r>
              <a:rPr lang="en-US" sz="3200" b="1" dirty="0"/>
              <a:t>Digital </a:t>
            </a:r>
            <a:r>
              <a:rPr lang="en-US" sz="3200" b="1" dirty="0" smtClean="0"/>
              <a:t>Signature And Key Management</a:t>
            </a:r>
            <a:endParaRPr lang="en-US" sz="3200" b="1" dirty="0"/>
          </a:p>
        </p:txBody>
      </p:sp>
      <p:sp>
        <p:nvSpPr>
          <p:cNvPr id="3" name="Content Placeholder 2"/>
          <p:cNvSpPr>
            <a:spLocks noGrp="1"/>
          </p:cNvSpPr>
          <p:nvPr>
            <p:ph idx="1"/>
          </p:nvPr>
        </p:nvSpPr>
        <p:spPr>
          <a:xfrm>
            <a:off x="323527" y="1268760"/>
            <a:ext cx="8117527" cy="5328591"/>
          </a:xfrm>
        </p:spPr>
        <p:txBody>
          <a:bodyPr/>
          <a:lstStyle/>
          <a:p>
            <a:r>
              <a:rPr lang="en-US" dirty="0"/>
              <a:t>P</a:t>
            </a:r>
            <a:r>
              <a:rPr lang="en-US" dirty="0" smtClean="0"/>
              <a:t>ublic-key </a:t>
            </a:r>
            <a:r>
              <a:rPr lang="en-US" dirty="0"/>
              <a:t>algorithms are used in a variety of applications. </a:t>
            </a:r>
            <a:endParaRPr lang="en-US" dirty="0" smtClean="0"/>
          </a:p>
          <a:p>
            <a:r>
              <a:rPr lang="en-US" dirty="0" smtClean="0"/>
              <a:t>In </a:t>
            </a:r>
            <a:r>
              <a:rPr lang="en-US" dirty="0"/>
              <a:t>broad terms, these applications fall into two categories: </a:t>
            </a:r>
            <a:endParaRPr lang="en-US" dirty="0" smtClean="0"/>
          </a:p>
          <a:p>
            <a:pPr lvl="1"/>
            <a:r>
              <a:rPr lang="en-US" dirty="0" smtClean="0"/>
              <a:t>digital </a:t>
            </a:r>
            <a:r>
              <a:rPr lang="en-US" dirty="0"/>
              <a:t>signatures, and various techniques to do with key management and distribution. </a:t>
            </a:r>
            <a:endParaRPr lang="en-US" dirty="0" smtClean="0"/>
          </a:p>
          <a:p>
            <a:r>
              <a:rPr lang="en-US" dirty="0" smtClean="0"/>
              <a:t>With </a:t>
            </a:r>
            <a:r>
              <a:rPr lang="en-US" dirty="0"/>
              <a:t>respect to key management and distribution, there are at least three distinct aspects to the use of public-key encryption in this regard: </a:t>
            </a:r>
          </a:p>
          <a:p>
            <a:pPr lvl="1"/>
            <a:r>
              <a:rPr lang="en-US" dirty="0" smtClean="0"/>
              <a:t> </a:t>
            </a:r>
            <a:r>
              <a:rPr lang="en-US" dirty="0"/>
              <a:t>The secure distribution of public keys </a:t>
            </a:r>
          </a:p>
          <a:p>
            <a:pPr lvl="1"/>
            <a:r>
              <a:rPr lang="en-US" dirty="0" smtClean="0"/>
              <a:t>The </a:t>
            </a:r>
            <a:r>
              <a:rPr lang="en-US" dirty="0"/>
              <a:t>use of public-key encryption to distribute secret keys </a:t>
            </a:r>
          </a:p>
          <a:p>
            <a:pPr lvl="1"/>
            <a:r>
              <a:rPr lang="en-US" dirty="0" smtClean="0"/>
              <a:t>The </a:t>
            </a:r>
            <a:r>
              <a:rPr lang="en-US" dirty="0"/>
              <a:t>use of public-key encryption to create temporary keys for message </a:t>
            </a:r>
            <a:r>
              <a:rPr lang="en-US" dirty="0" smtClean="0"/>
              <a:t>encryption</a:t>
            </a:r>
            <a:endParaRPr lang="en-US" dirty="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1496132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4392488" cy="576064"/>
          </a:xfrm>
        </p:spPr>
        <p:txBody>
          <a:bodyPr>
            <a:normAutofit/>
          </a:bodyPr>
          <a:lstStyle/>
          <a:p>
            <a:r>
              <a:rPr lang="en-US" sz="3200" b="1" dirty="0"/>
              <a:t>Digital </a:t>
            </a:r>
            <a:r>
              <a:rPr lang="en-US" sz="3200" b="1" dirty="0" smtClean="0"/>
              <a:t>Signature</a:t>
            </a:r>
            <a:endParaRPr lang="en-US" sz="3200" b="1" dirty="0"/>
          </a:p>
        </p:txBody>
      </p:sp>
      <p:sp>
        <p:nvSpPr>
          <p:cNvPr id="3" name="Content Placeholder 2"/>
          <p:cNvSpPr>
            <a:spLocks noGrp="1"/>
          </p:cNvSpPr>
          <p:nvPr>
            <p:ph idx="1"/>
          </p:nvPr>
        </p:nvSpPr>
        <p:spPr>
          <a:xfrm>
            <a:off x="323528" y="1140472"/>
            <a:ext cx="8117527" cy="5328591"/>
          </a:xfrm>
        </p:spPr>
        <p:txBody>
          <a:bodyPr/>
          <a:lstStyle/>
          <a:p>
            <a:pPr algn="just"/>
            <a:r>
              <a:rPr lang="en-US" dirty="0"/>
              <a:t>Public-key encryption can be used for authentication with a technique known as the</a:t>
            </a:r>
            <a:r>
              <a:rPr lang="en-US" b="1" dirty="0"/>
              <a:t> digital signature. </a:t>
            </a:r>
            <a:endParaRPr lang="en-US" b="1" dirty="0" smtClean="0"/>
          </a:p>
          <a:p>
            <a:pPr algn="just"/>
            <a:r>
              <a:rPr lang="en-US" dirty="0"/>
              <a:t>NIST FIPS PUB 186-4 [Digital Signature Standard (DSS), July 2013] defines a digital signature as follows: </a:t>
            </a:r>
          </a:p>
          <a:p>
            <a:pPr lvl="1" algn="just"/>
            <a:r>
              <a:rPr lang="en-US" i="1" dirty="0">
                <a:solidFill>
                  <a:srgbClr val="C00000"/>
                </a:solidFill>
              </a:rPr>
              <a:t>The result of a cryptographic transformation of data that, when properly implemented, provides a mechanism </a:t>
            </a:r>
            <a:r>
              <a:rPr lang="en-US" i="1" dirty="0" smtClean="0">
                <a:solidFill>
                  <a:srgbClr val="C00000"/>
                </a:solidFill>
              </a:rPr>
              <a:t>for </a:t>
            </a:r>
            <a:r>
              <a:rPr lang="en-US" b="1" i="1" dirty="0" smtClean="0">
                <a:solidFill>
                  <a:srgbClr val="C00000"/>
                </a:solidFill>
              </a:rPr>
              <a:t>verifying:</a:t>
            </a:r>
          </a:p>
          <a:p>
            <a:pPr lvl="2" algn="just"/>
            <a:r>
              <a:rPr lang="en-US" b="1" i="1" dirty="0" smtClean="0">
                <a:solidFill>
                  <a:srgbClr val="C00000"/>
                </a:solidFill>
              </a:rPr>
              <a:t> </a:t>
            </a:r>
            <a:r>
              <a:rPr lang="en-US" b="1" i="1" dirty="0">
                <a:solidFill>
                  <a:srgbClr val="C00000"/>
                </a:solidFill>
              </a:rPr>
              <a:t>origin </a:t>
            </a:r>
            <a:r>
              <a:rPr lang="en-US" b="1" i="1" dirty="0" smtClean="0">
                <a:solidFill>
                  <a:srgbClr val="C00000"/>
                </a:solidFill>
              </a:rPr>
              <a:t>authentication</a:t>
            </a:r>
          </a:p>
          <a:p>
            <a:pPr lvl="2" algn="just"/>
            <a:r>
              <a:rPr lang="en-US" b="1" i="1" dirty="0" smtClean="0">
                <a:solidFill>
                  <a:srgbClr val="C00000"/>
                </a:solidFill>
              </a:rPr>
              <a:t>data </a:t>
            </a:r>
            <a:r>
              <a:rPr lang="en-US" b="1" i="1" dirty="0">
                <a:solidFill>
                  <a:srgbClr val="C00000"/>
                </a:solidFill>
              </a:rPr>
              <a:t>integrity </a:t>
            </a:r>
            <a:r>
              <a:rPr lang="en-US" b="1" i="1" dirty="0" smtClean="0">
                <a:solidFill>
                  <a:srgbClr val="C00000"/>
                </a:solidFill>
              </a:rPr>
              <a:t>and </a:t>
            </a:r>
          </a:p>
          <a:p>
            <a:pPr lvl="2" algn="just"/>
            <a:r>
              <a:rPr lang="en-US" b="1" i="1" dirty="0" smtClean="0">
                <a:solidFill>
                  <a:srgbClr val="C00000"/>
                </a:solidFill>
              </a:rPr>
              <a:t>signatory </a:t>
            </a:r>
            <a:r>
              <a:rPr lang="en-US" b="1" i="1" dirty="0">
                <a:solidFill>
                  <a:srgbClr val="C00000"/>
                </a:solidFill>
              </a:rPr>
              <a:t>non-repudiation. </a:t>
            </a:r>
            <a:endParaRPr lang="en-US" b="1" dirty="0" smtClean="0"/>
          </a:p>
          <a:p>
            <a:pPr algn="just"/>
            <a:r>
              <a:rPr lang="en-US" dirty="0"/>
              <a:t>Thus, a digital signature is a data-dependent bit pattern, generated by an agent as a function of a file, message, or other form of data block. Another agent can access the data block and its associated signature and </a:t>
            </a:r>
            <a:r>
              <a:rPr lang="en-US" dirty="0" smtClean="0">
                <a:solidFill>
                  <a:srgbClr val="C00000"/>
                </a:solidFill>
              </a:rPr>
              <a:t>verify:</a:t>
            </a:r>
          </a:p>
          <a:p>
            <a:pPr marL="731520" lvl="1" indent="-457200" algn="just">
              <a:buFont typeface="+mj-lt"/>
              <a:buAutoNum type="arabicPeriod"/>
            </a:pPr>
            <a:r>
              <a:rPr lang="en-US" b="1" i="1" dirty="0" smtClean="0">
                <a:solidFill>
                  <a:srgbClr val="C00000"/>
                </a:solidFill>
              </a:rPr>
              <a:t>data </a:t>
            </a:r>
            <a:r>
              <a:rPr lang="en-US" b="1" i="1" dirty="0">
                <a:solidFill>
                  <a:srgbClr val="C00000"/>
                </a:solidFill>
              </a:rPr>
              <a:t>block has been signed by the alleged signer, </a:t>
            </a:r>
          </a:p>
          <a:p>
            <a:pPr marL="731520" lvl="1" indent="-457200" algn="just">
              <a:buFont typeface="+mj-lt"/>
              <a:buAutoNum type="arabicPeriod"/>
            </a:pPr>
            <a:r>
              <a:rPr lang="en-US" b="1" i="1" dirty="0" smtClean="0">
                <a:solidFill>
                  <a:srgbClr val="C00000"/>
                </a:solidFill>
              </a:rPr>
              <a:t>the </a:t>
            </a:r>
            <a:r>
              <a:rPr lang="en-US" b="1" i="1" dirty="0">
                <a:solidFill>
                  <a:srgbClr val="C00000"/>
                </a:solidFill>
              </a:rPr>
              <a:t>data block has not been altered since the signing. </a:t>
            </a:r>
          </a:p>
          <a:p>
            <a:pPr marL="731520" lvl="1" indent="-457200" algn="just">
              <a:buFont typeface="+mj-lt"/>
              <a:buAutoNum type="arabicPeriod"/>
            </a:pPr>
            <a:r>
              <a:rPr lang="en-US" b="1" i="1" dirty="0" smtClean="0">
                <a:solidFill>
                  <a:srgbClr val="C00000"/>
                </a:solidFill>
              </a:rPr>
              <a:t>the </a:t>
            </a:r>
            <a:r>
              <a:rPr lang="en-US" b="1" i="1" dirty="0">
                <a:solidFill>
                  <a:srgbClr val="C00000"/>
                </a:solidFill>
              </a:rPr>
              <a:t>signer cannot repudiate the signature</a:t>
            </a:r>
            <a:r>
              <a:rPr lang="en-US" b="1" i="1" dirty="0" smtClean="0"/>
              <a:t>.</a:t>
            </a: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extLst>
      <p:ext uri="{BB962C8B-B14F-4D97-AF65-F5344CB8AC3E}">
        <p14:creationId xmlns:p14="http://schemas.microsoft.com/office/powerpoint/2010/main" val="2294058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9126855" cy="686976"/>
          </a:xfrm>
        </p:spPr>
        <p:txBody>
          <a:bodyPr>
            <a:normAutofit/>
          </a:bodyPr>
          <a:lstStyle/>
          <a:p>
            <a:r>
              <a:rPr lang="en-US" sz="3200" b="1" dirty="0"/>
              <a:t>Digital </a:t>
            </a:r>
            <a:r>
              <a:rPr lang="en-US" sz="3200" b="1" dirty="0" smtClean="0"/>
              <a:t>Signature</a:t>
            </a:r>
            <a:endParaRPr lang="en-US" sz="3200" b="1" dirty="0"/>
          </a:p>
        </p:txBody>
      </p:sp>
      <p:sp>
        <p:nvSpPr>
          <p:cNvPr id="3" name="Content Placeholder 2"/>
          <p:cNvSpPr>
            <a:spLocks noGrp="1"/>
          </p:cNvSpPr>
          <p:nvPr>
            <p:ph idx="1"/>
          </p:nvPr>
        </p:nvSpPr>
        <p:spPr>
          <a:xfrm>
            <a:off x="323527" y="1268760"/>
            <a:ext cx="7920881" cy="5328591"/>
          </a:xfrm>
        </p:spPr>
        <p:txBody>
          <a:bodyPr/>
          <a:lstStyle/>
          <a:p>
            <a:pPr marL="0" indent="0" algn="just">
              <a:buNone/>
            </a:pPr>
            <a:r>
              <a:rPr lang="en-US" dirty="0"/>
              <a:t>FIPS 186-4 specifies the use of one of three digital signature </a:t>
            </a:r>
            <a:r>
              <a:rPr lang="en-US" dirty="0" smtClean="0"/>
              <a:t>algorithms:</a:t>
            </a:r>
          </a:p>
          <a:p>
            <a:pPr marL="342900" indent="-342900" algn="just">
              <a:buFont typeface="+mj-lt"/>
              <a:buAutoNum type="arabicPeriod"/>
            </a:pPr>
            <a:r>
              <a:rPr lang="en-US" b="1" dirty="0" smtClean="0"/>
              <a:t>Digital Signature Algorithm (DSA): </a:t>
            </a:r>
            <a:r>
              <a:rPr lang="en-US" dirty="0" smtClean="0"/>
              <a:t>The </a:t>
            </a:r>
            <a:r>
              <a:rPr lang="en-US" dirty="0"/>
              <a:t>original NIST-approved algorithm, which is based on the difficulty of computing discrete logarithms. </a:t>
            </a:r>
            <a:endParaRPr lang="en-US" dirty="0" smtClean="0"/>
          </a:p>
          <a:p>
            <a:pPr marL="342900" indent="-342900" algn="just">
              <a:buFont typeface="+mj-lt"/>
              <a:buAutoNum type="arabicPeriod"/>
            </a:pPr>
            <a:r>
              <a:rPr lang="en-US" b="1" dirty="0" smtClean="0"/>
              <a:t>RSA </a:t>
            </a:r>
            <a:r>
              <a:rPr lang="en-US" b="1" dirty="0"/>
              <a:t>Digital Signature Algorithm: </a:t>
            </a:r>
            <a:r>
              <a:rPr lang="en-US" dirty="0"/>
              <a:t>Based on the RSA public-key algorithm. </a:t>
            </a:r>
            <a:endParaRPr lang="en-US" dirty="0" smtClean="0"/>
          </a:p>
          <a:p>
            <a:pPr marL="342900" indent="-342900" algn="just">
              <a:buFont typeface="+mj-lt"/>
              <a:buAutoNum type="arabicPeriod"/>
            </a:pPr>
            <a:r>
              <a:rPr lang="en-US" b="1" dirty="0" smtClean="0"/>
              <a:t>Elliptic </a:t>
            </a:r>
            <a:r>
              <a:rPr lang="en-US" b="1" dirty="0"/>
              <a:t>Curve Digital Signature Algorithm (ECDSA): </a:t>
            </a:r>
            <a:r>
              <a:rPr lang="en-US" dirty="0"/>
              <a:t>Based on elliptic-curve cryptography.</a:t>
            </a:r>
            <a:endParaRPr lang="en-US" b="1" i="1" dirty="0" smtClean="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94666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182"/>
            <a:ext cx="9126855" cy="614968"/>
          </a:xfrm>
        </p:spPr>
        <p:txBody>
          <a:bodyPr>
            <a:normAutofit/>
          </a:bodyPr>
          <a:lstStyle/>
          <a:p>
            <a:r>
              <a:rPr lang="en-US" sz="3200" b="1" dirty="0"/>
              <a:t>Digital </a:t>
            </a:r>
            <a:r>
              <a:rPr lang="en-US" sz="3200" b="1" dirty="0" smtClean="0"/>
              <a:t>Signature</a:t>
            </a:r>
            <a:endParaRPr lang="en-US" sz="3200" b="1" dirty="0"/>
          </a:p>
        </p:txBody>
      </p:sp>
      <p:sp>
        <p:nvSpPr>
          <p:cNvPr id="3" name="Content Placeholder 2"/>
          <p:cNvSpPr>
            <a:spLocks noGrp="1"/>
          </p:cNvSpPr>
          <p:nvPr>
            <p:ph idx="1"/>
          </p:nvPr>
        </p:nvSpPr>
        <p:spPr>
          <a:xfrm>
            <a:off x="507405" y="908720"/>
            <a:ext cx="7819754" cy="6133077"/>
          </a:xfrm>
        </p:spPr>
        <p:txBody>
          <a:bodyPr>
            <a:normAutofit fontScale="62500" lnSpcReduction="20000"/>
          </a:bodyPr>
          <a:lstStyle/>
          <a:p>
            <a:pPr marL="0" indent="0" algn="just">
              <a:buNone/>
            </a:pPr>
            <a:r>
              <a:rPr lang="en-US" sz="3300" b="1" dirty="0" smtClean="0">
                <a:solidFill>
                  <a:srgbClr val="C00000"/>
                </a:solidFill>
              </a:rPr>
              <a:t>Steps</a:t>
            </a:r>
          </a:p>
          <a:p>
            <a:pPr algn="just"/>
            <a:r>
              <a:rPr lang="en-US" sz="2600" dirty="0" smtClean="0"/>
              <a:t>Bob </a:t>
            </a:r>
            <a:r>
              <a:rPr lang="en-US" sz="2600" dirty="0"/>
              <a:t>wants to send a message to Alice. </a:t>
            </a:r>
            <a:r>
              <a:rPr lang="en-US" sz="2600" dirty="0" smtClean="0"/>
              <a:t>He wants </a:t>
            </a:r>
            <a:r>
              <a:rPr lang="en-US" sz="2600" dirty="0"/>
              <a:t>Alice to be certain that the message is indeed from him. </a:t>
            </a:r>
            <a:r>
              <a:rPr lang="en-US" sz="2600" dirty="0" smtClean="0"/>
              <a:t>For </a:t>
            </a:r>
            <a:r>
              <a:rPr lang="en-US" sz="2600" dirty="0"/>
              <a:t>this </a:t>
            </a:r>
            <a:r>
              <a:rPr lang="en-US" sz="2600" dirty="0" smtClean="0"/>
              <a:t>purpose:</a:t>
            </a:r>
          </a:p>
          <a:p>
            <a:pPr marL="731520" lvl="1" indent="-457200" algn="just">
              <a:buFont typeface="+mj-lt"/>
              <a:buAutoNum type="arabicPeriod"/>
            </a:pPr>
            <a:r>
              <a:rPr lang="en-US" sz="2400" dirty="0" smtClean="0"/>
              <a:t> </a:t>
            </a:r>
            <a:r>
              <a:rPr lang="en-US" sz="2400" dirty="0"/>
              <a:t>Bob uses a secure hash function, such as SHA-512, to generate a hash value for the </a:t>
            </a:r>
            <a:r>
              <a:rPr lang="en-US" sz="2400" dirty="0" smtClean="0"/>
              <a:t>message.</a:t>
            </a:r>
          </a:p>
          <a:p>
            <a:pPr marL="788670" lvl="1" indent="-514350" algn="just">
              <a:buFont typeface="+mj-lt"/>
              <a:buAutoNum type="arabicPeriod"/>
            </a:pPr>
            <a:r>
              <a:rPr lang="en-US" sz="2600" dirty="0" smtClean="0"/>
              <a:t>That </a:t>
            </a:r>
            <a:r>
              <a:rPr lang="en-US" sz="2600" dirty="0"/>
              <a:t>hash value, together with Bob’s private key, serve as input to a digital signature generation algorithm that produces a short block that functions as a digital signature. </a:t>
            </a:r>
          </a:p>
          <a:p>
            <a:pPr marL="788670" lvl="1" indent="-514350" algn="just">
              <a:buFont typeface="+mj-lt"/>
              <a:buAutoNum type="arabicPeriod"/>
            </a:pPr>
            <a:r>
              <a:rPr lang="en-US" sz="2600" dirty="0" smtClean="0"/>
              <a:t>sends </a:t>
            </a:r>
            <a:r>
              <a:rPr lang="en-US" sz="2600" dirty="0"/>
              <a:t>the message with the signature </a:t>
            </a:r>
            <a:r>
              <a:rPr lang="en-US" sz="2600" dirty="0" smtClean="0"/>
              <a:t>attached.</a:t>
            </a:r>
          </a:p>
          <a:p>
            <a:pPr algn="just"/>
            <a:r>
              <a:rPr lang="en-US" sz="2600" dirty="0" smtClean="0"/>
              <a:t>When </a:t>
            </a:r>
            <a:r>
              <a:rPr lang="en-US" sz="2600" dirty="0"/>
              <a:t>Alice receives the message plus signature, </a:t>
            </a:r>
            <a:r>
              <a:rPr lang="en-US" sz="2600" dirty="0" smtClean="0"/>
              <a:t>she:</a:t>
            </a:r>
          </a:p>
          <a:p>
            <a:pPr marL="731520" lvl="1" indent="-457200" algn="just">
              <a:buFont typeface="+mj-lt"/>
              <a:buAutoNum type="arabicPeriod"/>
            </a:pPr>
            <a:r>
              <a:rPr lang="en-US" sz="2400" dirty="0" smtClean="0"/>
              <a:t>calculates </a:t>
            </a:r>
            <a:r>
              <a:rPr lang="en-US" sz="2400" dirty="0"/>
              <a:t>a hash value for the message; </a:t>
            </a:r>
          </a:p>
          <a:p>
            <a:pPr marL="731520" lvl="1" indent="-457200" algn="just">
              <a:buFont typeface="+mj-lt"/>
              <a:buAutoNum type="arabicPeriod"/>
            </a:pPr>
            <a:r>
              <a:rPr lang="en-US" sz="2400" dirty="0" smtClean="0"/>
              <a:t>provides </a:t>
            </a:r>
            <a:r>
              <a:rPr lang="en-US" sz="2400" dirty="0"/>
              <a:t>the hash value and Bob’s public key as inputs to a digital signature verification </a:t>
            </a:r>
            <a:r>
              <a:rPr lang="en-US" sz="2400" dirty="0" smtClean="0"/>
              <a:t>algorithm. If </a:t>
            </a:r>
            <a:r>
              <a:rPr lang="en-US" sz="2400" dirty="0"/>
              <a:t>the algorithm returns the result that the signature is valid, Alice is assured that the message must have been signed by Bob</a:t>
            </a:r>
            <a:r>
              <a:rPr lang="en-US" sz="2400" dirty="0" smtClean="0"/>
              <a:t>.</a:t>
            </a:r>
          </a:p>
          <a:p>
            <a:pPr algn="just"/>
            <a:r>
              <a:rPr lang="en-US" sz="2600" dirty="0" smtClean="0"/>
              <a:t> </a:t>
            </a:r>
            <a:r>
              <a:rPr lang="en-US" sz="2600" dirty="0"/>
              <a:t>No one else has Bob’s private key, and therefore no one else could have created a signature that could be verified for this message with Bob’s public key</a:t>
            </a:r>
            <a:r>
              <a:rPr lang="en-US" sz="2600" dirty="0" smtClean="0"/>
              <a:t>.</a:t>
            </a:r>
          </a:p>
          <a:p>
            <a:pPr algn="just"/>
            <a:r>
              <a:rPr lang="en-US" sz="2600" dirty="0" smtClean="0"/>
              <a:t> </a:t>
            </a:r>
            <a:r>
              <a:rPr lang="en-US" sz="2600" dirty="0"/>
              <a:t>In addition, it is impossible to alter the message without access to Bob’s private key, so the message is authenticated both in terms of source and in terms of data integrity. </a:t>
            </a:r>
            <a:endParaRPr lang="en-US" sz="2600" dirty="0" smtClean="0"/>
          </a:p>
          <a:p>
            <a:pPr algn="just"/>
            <a:r>
              <a:rPr lang="en-US" sz="2600" dirty="0" smtClean="0"/>
              <a:t>The </a:t>
            </a:r>
            <a:r>
              <a:rPr lang="en-US" sz="2600" dirty="0"/>
              <a:t>digital signature does not provide confidentiality. </a:t>
            </a:r>
            <a:endParaRPr lang="en-US" sz="2600" dirty="0" smtClean="0"/>
          </a:p>
          <a:p>
            <a:pPr lvl="1" algn="just"/>
            <a:r>
              <a:rPr lang="en-US" sz="2400" dirty="0" smtClean="0"/>
              <a:t>That </a:t>
            </a:r>
            <a:r>
              <a:rPr lang="en-US" sz="2400" dirty="0"/>
              <a:t>is, the message being sent is safe from alteration, but not safe from eavesdropping. </a:t>
            </a:r>
            <a:endParaRPr lang="en-US" sz="2400" b="1" i="1" dirty="0" smtClean="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extLst>
      <p:ext uri="{BB962C8B-B14F-4D97-AF65-F5344CB8AC3E}">
        <p14:creationId xmlns:p14="http://schemas.microsoft.com/office/powerpoint/2010/main" val="387541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2</a:t>
            </a:fld>
            <a:endParaRPr lang="en-US"/>
          </a:p>
        </p:txBody>
      </p:sp>
      <p:pic>
        <p:nvPicPr>
          <p:cNvPr id="5" name="Picture 4"/>
          <p:cNvPicPr>
            <a:picLocks noChangeAspect="1"/>
          </p:cNvPicPr>
          <p:nvPr/>
        </p:nvPicPr>
        <p:blipFill rotWithShape="1">
          <a:blip r:embed="rId3"/>
          <a:srcRect l="5778" t="4110"/>
          <a:stretch/>
        </p:blipFill>
        <p:spPr>
          <a:xfrm>
            <a:off x="12686" y="0"/>
            <a:ext cx="5448034" cy="6873313"/>
          </a:xfrm>
          <a:prstGeom prst="rect">
            <a:avLst/>
          </a:prstGeom>
        </p:spPr>
      </p:pic>
      <p:sp>
        <p:nvSpPr>
          <p:cNvPr id="2" name="Rectangle 1"/>
          <p:cNvSpPr/>
          <p:nvPr/>
        </p:nvSpPr>
        <p:spPr>
          <a:xfrm>
            <a:off x="5730227" y="581168"/>
            <a:ext cx="3233179" cy="1361911"/>
          </a:xfrm>
          <a:prstGeom prst="rect">
            <a:avLst/>
          </a:prstGeom>
        </p:spPr>
        <p:txBody>
          <a:bodyPr wrap="square">
            <a:spAutoFit/>
          </a:bodyPr>
          <a:lstStyle/>
          <a:p>
            <a:pPr marL="12700">
              <a:lnSpc>
                <a:spcPct val="100000"/>
              </a:lnSpc>
              <a:spcBef>
                <a:spcPts val="100"/>
              </a:spcBef>
            </a:pPr>
            <a:r>
              <a:rPr lang="en-US" sz="2000" b="1" spc="-45" dirty="0" smtClean="0">
                <a:latin typeface="Carlito"/>
                <a:cs typeface="Carlito"/>
              </a:rPr>
              <a:t>Topics </a:t>
            </a:r>
            <a:r>
              <a:rPr lang="en-US" sz="2000" b="1" spc="-10" dirty="0" smtClean="0">
                <a:latin typeface="Carlito"/>
                <a:cs typeface="Carlito"/>
              </a:rPr>
              <a:t>from text book:</a:t>
            </a:r>
          </a:p>
          <a:p>
            <a:pPr marL="298450" indent="-285750">
              <a:lnSpc>
                <a:spcPct val="100000"/>
              </a:lnSpc>
              <a:spcBef>
                <a:spcPts val="100"/>
              </a:spcBef>
              <a:buFont typeface="Arial" panose="020B0604020202020204" pitchFamily="34" charset="0"/>
              <a:buChar char="•"/>
            </a:pPr>
            <a:r>
              <a:rPr lang="en-US" sz="2000" b="1" spc="-10" dirty="0" smtClean="0">
                <a:latin typeface="Carlito"/>
                <a:cs typeface="Carlito"/>
              </a:rPr>
              <a:t> Chapter </a:t>
            </a:r>
            <a:r>
              <a:rPr lang="en-US" sz="2000" b="1" dirty="0" smtClean="0">
                <a:latin typeface="Carlito"/>
                <a:cs typeface="Carlito"/>
              </a:rPr>
              <a:t># 2</a:t>
            </a:r>
          </a:p>
          <a:p>
            <a:pPr marL="298450" indent="-285750">
              <a:lnSpc>
                <a:spcPct val="100000"/>
              </a:lnSpc>
              <a:spcBef>
                <a:spcPts val="100"/>
              </a:spcBef>
              <a:buFont typeface="Arial" panose="020B0604020202020204" pitchFamily="34" charset="0"/>
              <a:buChar char="•"/>
            </a:pPr>
            <a:r>
              <a:rPr lang="en-US" sz="2000" b="1" dirty="0" smtClean="0">
                <a:latin typeface="Carlito"/>
                <a:cs typeface="Carlito"/>
              </a:rPr>
              <a:t> </a:t>
            </a:r>
            <a:r>
              <a:rPr lang="en-US" sz="2000" b="1" spc="-10" dirty="0" smtClean="0">
                <a:latin typeface="Carlito"/>
                <a:cs typeface="Carlito"/>
              </a:rPr>
              <a:t>Chapter </a:t>
            </a:r>
            <a:r>
              <a:rPr lang="en-US" sz="2000" b="1" dirty="0" smtClean="0">
                <a:latin typeface="Carlito"/>
                <a:cs typeface="Carlito"/>
              </a:rPr>
              <a:t># 20 </a:t>
            </a:r>
          </a:p>
          <a:p>
            <a:pPr marL="298450" indent="-285750">
              <a:lnSpc>
                <a:spcPct val="100000"/>
              </a:lnSpc>
              <a:spcBef>
                <a:spcPts val="100"/>
              </a:spcBef>
              <a:buFont typeface="Arial" panose="020B0604020202020204" pitchFamily="34" charset="0"/>
              <a:buChar char="•"/>
            </a:pPr>
            <a:r>
              <a:rPr lang="en-US" sz="2000" b="1" spc="-10" dirty="0" smtClean="0">
                <a:latin typeface="Carlito"/>
                <a:cs typeface="Carlito"/>
              </a:rPr>
              <a:t>Chapter </a:t>
            </a:r>
            <a:r>
              <a:rPr lang="en-US" sz="2000" b="1" dirty="0" smtClean="0">
                <a:latin typeface="Carlito"/>
                <a:cs typeface="Carlito"/>
              </a:rPr>
              <a:t>#</a:t>
            </a:r>
            <a:r>
              <a:rPr lang="en-US" sz="2000" b="1" spc="-40" dirty="0" smtClean="0">
                <a:latin typeface="Carlito"/>
                <a:cs typeface="Carlito"/>
              </a:rPr>
              <a:t>  </a:t>
            </a:r>
            <a:r>
              <a:rPr lang="en-US" sz="2000" b="1" dirty="0" smtClean="0">
                <a:latin typeface="Carlito"/>
                <a:cs typeface="Carlito"/>
              </a:rPr>
              <a:t>21</a:t>
            </a:r>
            <a:endParaRPr lang="en-US" sz="2000" b="1" dirty="0">
              <a:latin typeface="Carlito"/>
              <a:cs typeface="Carlito"/>
            </a:endParaRPr>
          </a:p>
        </p:txBody>
      </p:sp>
      <p:sp>
        <p:nvSpPr>
          <p:cNvPr id="8" name="object 4"/>
          <p:cNvSpPr/>
          <p:nvPr/>
        </p:nvSpPr>
        <p:spPr>
          <a:xfrm>
            <a:off x="5298509" y="2636912"/>
            <a:ext cx="3845491" cy="1347885"/>
          </a:xfrm>
          <a:prstGeom prst="rect">
            <a:avLst/>
          </a:prstGeom>
          <a:blipFill>
            <a:blip r:embed="rId4" cstate="print"/>
            <a:stretch>
              <a:fillRect/>
            </a:stretch>
          </a:blipFill>
        </p:spPr>
        <p:txBody>
          <a:bodyPr wrap="square" lIns="0" tIns="0" rIns="0" bIns="0" rtlCol="0"/>
          <a:lstStyle/>
          <a:p>
            <a:endParaRPr/>
          </a:p>
        </p:txBody>
      </p:sp>
      <p:sp>
        <p:nvSpPr>
          <p:cNvPr id="9" name="object 5"/>
          <p:cNvSpPr/>
          <p:nvPr/>
        </p:nvSpPr>
        <p:spPr>
          <a:xfrm>
            <a:off x="5292080" y="3997478"/>
            <a:ext cx="3845491" cy="94369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43640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20</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rot="16200000">
            <a:off x="-1499607" y="3166823"/>
            <a:ext cx="3579062" cy="579849"/>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907704" y="210766"/>
            <a:ext cx="5832647" cy="6555160"/>
          </a:xfrm>
          <a:prstGeom prst="rect">
            <a:avLst/>
          </a:prstGeom>
        </p:spPr>
      </p:pic>
    </p:spTree>
    <p:extLst>
      <p:ext uri="{BB962C8B-B14F-4D97-AF65-F5344CB8AC3E}">
        <p14:creationId xmlns:p14="http://schemas.microsoft.com/office/powerpoint/2010/main" val="1331422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21</a:t>
            </a:fld>
            <a:endParaRPr lang="en-US"/>
          </a:p>
        </p:txBody>
      </p:sp>
      <p:pic>
        <p:nvPicPr>
          <p:cNvPr id="3" name="Picture 2"/>
          <p:cNvPicPr>
            <a:picLocks noChangeAspect="1"/>
          </p:cNvPicPr>
          <p:nvPr/>
        </p:nvPicPr>
        <p:blipFill>
          <a:blip r:embed="rId2"/>
          <a:stretch>
            <a:fillRect/>
          </a:stretch>
        </p:blipFill>
        <p:spPr>
          <a:xfrm>
            <a:off x="683568" y="182889"/>
            <a:ext cx="4342370" cy="501043"/>
          </a:xfrm>
          <a:prstGeom prst="rect">
            <a:avLst/>
          </a:prstGeom>
        </p:spPr>
      </p:pic>
      <p:sp>
        <p:nvSpPr>
          <p:cNvPr id="13" name="Content Placeholder 2"/>
          <p:cNvSpPr txBox="1">
            <a:spLocks/>
          </p:cNvSpPr>
          <p:nvPr/>
        </p:nvSpPr>
        <p:spPr>
          <a:xfrm>
            <a:off x="395536" y="980728"/>
            <a:ext cx="7819754" cy="6133077"/>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n-US" sz="2400" dirty="0"/>
              <a:t>Although this approach is convenient, it has a major weakness. Anyone can forge such a public announcement. That is, some user could pretend to be Bob and send a public key to another participant or broadcast such a public key. Until such time as Bob discovers the forgery and alerts other participants, the forger is able to read all encrypted messages intended for Bob and can use the forged keys for authentication.</a:t>
            </a:r>
          </a:p>
        </p:txBody>
      </p:sp>
    </p:spTree>
    <p:extLst>
      <p:ext uri="{BB962C8B-B14F-4D97-AF65-F5344CB8AC3E}">
        <p14:creationId xmlns:p14="http://schemas.microsoft.com/office/powerpoint/2010/main" val="3388997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22</a:t>
            </a:fld>
            <a:endParaRPr lang="en-US"/>
          </a:p>
        </p:txBody>
      </p:sp>
      <p:pic>
        <p:nvPicPr>
          <p:cNvPr id="3" name="Picture 2"/>
          <p:cNvPicPr>
            <a:picLocks noChangeAspect="1"/>
          </p:cNvPicPr>
          <p:nvPr/>
        </p:nvPicPr>
        <p:blipFill>
          <a:blip r:embed="rId2"/>
          <a:stretch>
            <a:fillRect/>
          </a:stretch>
        </p:blipFill>
        <p:spPr>
          <a:xfrm rot="16200000">
            <a:off x="-1920664" y="3178478"/>
            <a:ext cx="4342370" cy="501043"/>
          </a:xfrm>
          <a:prstGeom prst="rect">
            <a:avLst/>
          </a:prstGeom>
        </p:spPr>
      </p:pic>
      <p:sp>
        <p:nvSpPr>
          <p:cNvPr id="11" name="Rectangle 10"/>
          <p:cNvSpPr/>
          <p:nvPr/>
        </p:nvSpPr>
        <p:spPr>
          <a:xfrm>
            <a:off x="1334530" y="2191780"/>
            <a:ext cx="657998" cy="222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813595" y="970775"/>
            <a:ext cx="7401882" cy="4916447"/>
          </a:xfrm>
          <a:prstGeom prst="rect">
            <a:avLst/>
          </a:prstGeom>
        </p:spPr>
      </p:pic>
    </p:spTree>
    <p:extLst>
      <p:ext uri="{BB962C8B-B14F-4D97-AF65-F5344CB8AC3E}">
        <p14:creationId xmlns:p14="http://schemas.microsoft.com/office/powerpoint/2010/main" val="2129809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269480" cy="638586"/>
          </a:xfrm>
        </p:spPr>
        <p:txBody>
          <a:bodyPr>
            <a:normAutofit fontScale="90000"/>
          </a:bodyPr>
          <a:lstStyle/>
          <a:p>
            <a:r>
              <a:rPr lang="en-US" b="1" dirty="0"/>
              <a:t>Public-Key Encryption</a:t>
            </a:r>
          </a:p>
        </p:txBody>
      </p:sp>
      <p:sp>
        <p:nvSpPr>
          <p:cNvPr id="3" name="Content Placeholder 2"/>
          <p:cNvSpPr>
            <a:spLocks noGrp="1"/>
          </p:cNvSpPr>
          <p:nvPr>
            <p:ph idx="1"/>
          </p:nvPr>
        </p:nvSpPr>
        <p:spPr>
          <a:xfrm>
            <a:off x="395536" y="1124744"/>
            <a:ext cx="8045519" cy="5400600"/>
          </a:xfrm>
        </p:spPr>
        <p:txBody>
          <a:bodyPr/>
          <a:lstStyle/>
          <a:p>
            <a:pPr algn="just"/>
            <a:r>
              <a:rPr lang="en-US" dirty="0" smtClean="0"/>
              <a:t>Public-key </a:t>
            </a:r>
            <a:r>
              <a:rPr lang="en-US" dirty="0"/>
              <a:t>algorithms are based on </a:t>
            </a:r>
            <a:r>
              <a:rPr lang="en-US" b="1" dirty="0">
                <a:solidFill>
                  <a:srgbClr val="C00000"/>
                </a:solidFill>
              </a:rPr>
              <a:t>mathematical functions </a:t>
            </a:r>
            <a:endParaRPr lang="en-US" b="1" dirty="0" smtClean="0">
              <a:solidFill>
                <a:srgbClr val="C00000"/>
              </a:solidFill>
            </a:endParaRPr>
          </a:p>
          <a:p>
            <a:pPr lvl="1" algn="just"/>
            <a:r>
              <a:rPr lang="en-US" dirty="0"/>
              <a:t>R</a:t>
            </a:r>
            <a:r>
              <a:rPr lang="en-US" dirty="0" smtClean="0"/>
              <a:t>ather </a:t>
            </a:r>
            <a:r>
              <a:rPr lang="en-US" dirty="0"/>
              <a:t>than on simple operations on bit patterns, such as are used in symmetric encryption algorithms. </a:t>
            </a:r>
            <a:endParaRPr lang="en-US" dirty="0" smtClean="0"/>
          </a:p>
          <a:p>
            <a:pPr algn="just"/>
            <a:r>
              <a:rPr lang="en-US" dirty="0"/>
              <a:t>P</a:t>
            </a:r>
            <a:r>
              <a:rPr lang="en-US" dirty="0" smtClean="0"/>
              <a:t>ublic-key </a:t>
            </a:r>
            <a:r>
              <a:rPr lang="en-US" dirty="0"/>
              <a:t>cryptography is asymmetric, involving the use of </a:t>
            </a:r>
            <a:r>
              <a:rPr lang="en-US" b="1" dirty="0">
                <a:solidFill>
                  <a:srgbClr val="C00000"/>
                </a:solidFill>
              </a:rPr>
              <a:t>two separate </a:t>
            </a:r>
            <a:r>
              <a:rPr lang="en-US" b="1" dirty="0" smtClean="0">
                <a:solidFill>
                  <a:srgbClr val="C00000"/>
                </a:solidFill>
              </a:rPr>
              <a:t>keys</a:t>
            </a:r>
          </a:p>
          <a:p>
            <a:pPr lvl="1" algn="just"/>
            <a:r>
              <a:rPr lang="en-US" dirty="0" smtClean="0"/>
              <a:t>in </a:t>
            </a:r>
            <a:r>
              <a:rPr lang="en-US" dirty="0"/>
              <a:t>contrast to symmetric encryption, which uses only one </a:t>
            </a:r>
            <a:r>
              <a:rPr lang="en-US" dirty="0" smtClean="0"/>
              <a:t>key</a:t>
            </a:r>
          </a:p>
          <a:p>
            <a:pPr algn="just"/>
            <a:r>
              <a:rPr lang="en-US" dirty="0" smtClean="0"/>
              <a:t>The </a:t>
            </a:r>
            <a:r>
              <a:rPr lang="en-US" dirty="0"/>
              <a:t>use of two keys has profound consequences in the areas </a:t>
            </a:r>
            <a:r>
              <a:rPr lang="en-US" dirty="0" smtClean="0"/>
              <a:t>of:</a:t>
            </a:r>
          </a:p>
          <a:p>
            <a:pPr lvl="1" algn="just"/>
            <a:r>
              <a:rPr lang="en-US" b="1" dirty="0" smtClean="0">
                <a:solidFill>
                  <a:srgbClr val="C00000"/>
                </a:solidFill>
              </a:rPr>
              <a:t>Confidentiality</a:t>
            </a:r>
          </a:p>
          <a:p>
            <a:pPr lvl="1" algn="just"/>
            <a:r>
              <a:rPr lang="en-US" b="1" dirty="0">
                <a:solidFill>
                  <a:srgbClr val="C00000"/>
                </a:solidFill>
              </a:rPr>
              <a:t>K</a:t>
            </a:r>
            <a:r>
              <a:rPr lang="en-US" b="1" dirty="0" smtClean="0">
                <a:solidFill>
                  <a:srgbClr val="C00000"/>
                </a:solidFill>
              </a:rPr>
              <a:t>ey distribution</a:t>
            </a:r>
          </a:p>
          <a:p>
            <a:pPr lvl="1" algn="just"/>
            <a:r>
              <a:rPr lang="en-US" b="1" dirty="0">
                <a:solidFill>
                  <a:srgbClr val="C00000"/>
                </a:solidFill>
              </a:rPr>
              <a:t>A</a:t>
            </a:r>
            <a:r>
              <a:rPr lang="en-US" b="1" dirty="0" smtClean="0">
                <a:solidFill>
                  <a:srgbClr val="C00000"/>
                </a:solidFill>
              </a:rPr>
              <a:t>uthentication</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1944949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269480" cy="638586"/>
          </a:xfrm>
        </p:spPr>
        <p:txBody>
          <a:bodyPr>
            <a:normAutofit fontScale="90000"/>
          </a:bodyPr>
          <a:lstStyle/>
          <a:p>
            <a:r>
              <a:rPr lang="en-US" dirty="0"/>
              <a:t>Public-Key Encryption Structure</a:t>
            </a:r>
            <a:endParaRPr lang="en-US" b="1" dirty="0"/>
          </a:p>
        </p:txBody>
      </p:sp>
      <p:sp>
        <p:nvSpPr>
          <p:cNvPr id="3" name="Content Placeholder 2"/>
          <p:cNvSpPr>
            <a:spLocks noGrp="1"/>
          </p:cNvSpPr>
          <p:nvPr>
            <p:ph idx="1"/>
          </p:nvPr>
        </p:nvSpPr>
        <p:spPr>
          <a:xfrm>
            <a:off x="611560" y="1196752"/>
            <a:ext cx="7649983" cy="5263163"/>
          </a:xfrm>
        </p:spPr>
        <p:txBody>
          <a:bodyPr>
            <a:normAutofit fontScale="85000" lnSpcReduction="20000"/>
          </a:bodyPr>
          <a:lstStyle/>
          <a:p>
            <a:pPr algn="just"/>
            <a:r>
              <a:rPr lang="en-US" b="1" dirty="0" smtClean="0"/>
              <a:t>Misconceptions </a:t>
            </a:r>
            <a:r>
              <a:rPr lang="en-US" b="1" dirty="0"/>
              <a:t>concerning public-key encryption. </a:t>
            </a:r>
            <a:endParaRPr lang="en-US" b="1" dirty="0" smtClean="0"/>
          </a:p>
          <a:p>
            <a:pPr marL="342900" indent="-342900" algn="just">
              <a:buFont typeface="+mj-lt"/>
              <a:buAutoNum type="arabicPeriod"/>
            </a:pPr>
            <a:r>
              <a:rPr lang="en-US" dirty="0" smtClean="0"/>
              <a:t>Public-key </a:t>
            </a:r>
            <a:r>
              <a:rPr lang="en-US" dirty="0"/>
              <a:t>encryption is more secure from cryptanalysis than symmetric encryption. In fact, the security of any encryption scheme depends on </a:t>
            </a:r>
            <a:endParaRPr lang="en-US" dirty="0" smtClean="0"/>
          </a:p>
          <a:p>
            <a:pPr lvl="1" algn="just">
              <a:buFont typeface="Arial" panose="020B0604020202020204" pitchFamily="34" charset="0"/>
              <a:buChar char="•"/>
            </a:pPr>
            <a:r>
              <a:rPr lang="en-US" i="1" dirty="0">
                <a:solidFill>
                  <a:srgbClr val="C00000"/>
                </a:solidFill>
              </a:rPr>
              <a:t>T</a:t>
            </a:r>
            <a:r>
              <a:rPr lang="en-US" i="1" dirty="0" smtClean="0">
                <a:solidFill>
                  <a:srgbClr val="C00000"/>
                </a:solidFill>
              </a:rPr>
              <a:t>he </a:t>
            </a:r>
            <a:r>
              <a:rPr lang="en-US" i="1" dirty="0">
                <a:solidFill>
                  <a:srgbClr val="C00000"/>
                </a:solidFill>
              </a:rPr>
              <a:t>length of the </a:t>
            </a:r>
            <a:r>
              <a:rPr lang="en-US" i="1" dirty="0" smtClean="0">
                <a:solidFill>
                  <a:srgbClr val="C00000"/>
                </a:solidFill>
              </a:rPr>
              <a:t>key</a:t>
            </a:r>
          </a:p>
          <a:p>
            <a:pPr lvl="1" algn="just">
              <a:buFont typeface="Arial" panose="020B0604020202020204" pitchFamily="34" charset="0"/>
              <a:buChar char="•"/>
            </a:pPr>
            <a:r>
              <a:rPr lang="en-US" i="1" dirty="0">
                <a:solidFill>
                  <a:srgbClr val="C00000"/>
                </a:solidFill>
              </a:rPr>
              <a:t>T</a:t>
            </a:r>
            <a:r>
              <a:rPr lang="en-US" i="1" dirty="0" smtClean="0">
                <a:solidFill>
                  <a:srgbClr val="C00000"/>
                </a:solidFill>
              </a:rPr>
              <a:t>he </a:t>
            </a:r>
            <a:r>
              <a:rPr lang="en-US" i="1" dirty="0">
                <a:solidFill>
                  <a:srgbClr val="C00000"/>
                </a:solidFill>
              </a:rPr>
              <a:t>computational work involved in breaking a cipher. </a:t>
            </a:r>
            <a:endParaRPr lang="en-US" i="1" dirty="0" smtClean="0">
              <a:solidFill>
                <a:srgbClr val="C00000"/>
              </a:solidFill>
            </a:endParaRPr>
          </a:p>
          <a:p>
            <a:pPr lvl="1" algn="just">
              <a:buFont typeface="Arial" panose="020B0604020202020204" pitchFamily="34" charset="0"/>
              <a:buChar char="•"/>
            </a:pPr>
            <a:r>
              <a:rPr lang="en-US" dirty="0" smtClean="0"/>
              <a:t>There </a:t>
            </a:r>
            <a:r>
              <a:rPr lang="en-US" dirty="0"/>
              <a:t>is nothing in principle about either symmetric or public-key encryption that makes one superior to another from the point of view of resisting cryptanalysis</a:t>
            </a:r>
            <a:r>
              <a:rPr lang="en-US" dirty="0" smtClean="0"/>
              <a:t>.</a:t>
            </a:r>
          </a:p>
          <a:p>
            <a:pPr marL="342900" indent="-342900" algn="just">
              <a:buFont typeface="+mj-lt"/>
              <a:buAutoNum type="arabicPeriod"/>
            </a:pPr>
            <a:r>
              <a:rPr lang="en-US" dirty="0" smtClean="0"/>
              <a:t> </a:t>
            </a:r>
            <a:r>
              <a:rPr lang="en-US" dirty="0"/>
              <a:t>A second misconception is that public-key encryption is a general-purpose technique that has made symmetric encryption obsolete. On the contrary, because of the computational overhead of current public-key encryption schemes, there seems no foreseeable likelihood that symmetric encryption will be abandoned. </a:t>
            </a:r>
            <a:endParaRPr lang="en-US" dirty="0" smtClean="0"/>
          </a:p>
          <a:p>
            <a:pPr marL="342900" indent="-342900" algn="just">
              <a:buFont typeface="+mj-lt"/>
              <a:buAutoNum type="arabicPeriod"/>
            </a:pPr>
            <a:r>
              <a:rPr lang="en-US" dirty="0" smtClean="0"/>
              <a:t>Finally</a:t>
            </a:r>
            <a:r>
              <a:rPr lang="en-US" dirty="0"/>
              <a:t>, there is a feeling that key distribution is trivial when using public-key encryption, compared to the rather cumbersome handshaking involved with key distribution centers for symmetric encryption</a:t>
            </a:r>
            <a:r>
              <a:rPr lang="en-US" dirty="0" smtClean="0"/>
              <a:t>.</a:t>
            </a:r>
          </a:p>
          <a:p>
            <a:pPr marL="342900" indent="-342900" algn="just">
              <a:buFont typeface="+mj-lt"/>
              <a:buAutoNum type="arabicPeriod"/>
            </a:pPr>
            <a:r>
              <a:rPr lang="en-US" dirty="0" smtClean="0"/>
              <a:t> </a:t>
            </a:r>
            <a:r>
              <a:rPr lang="en-US" dirty="0"/>
              <a:t>For public-key key distribution, some form of protocol is needed, often involving a central agent, and the procedures involved are no simpler or any more efficient than those required for symmetric encryption</a:t>
            </a: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216806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36" y="630174"/>
            <a:ext cx="7269480" cy="638586"/>
          </a:xfrm>
        </p:spPr>
        <p:txBody>
          <a:bodyPr>
            <a:normAutofit fontScale="90000"/>
          </a:bodyPr>
          <a:lstStyle/>
          <a:p>
            <a:r>
              <a:rPr lang="en-US" dirty="0"/>
              <a:t>Public-Key Encryption Structure</a:t>
            </a:r>
          </a:p>
        </p:txBody>
      </p:sp>
      <p:sp>
        <p:nvSpPr>
          <p:cNvPr id="3" name="Content Placeholder 2"/>
          <p:cNvSpPr>
            <a:spLocks noGrp="1"/>
          </p:cNvSpPr>
          <p:nvPr>
            <p:ph idx="1"/>
          </p:nvPr>
        </p:nvSpPr>
        <p:spPr>
          <a:xfrm>
            <a:off x="395536" y="1268760"/>
            <a:ext cx="8045519" cy="5256584"/>
          </a:xfrm>
        </p:spPr>
        <p:txBody>
          <a:bodyPr/>
          <a:lstStyle/>
          <a:p>
            <a:pPr algn="just"/>
            <a:r>
              <a:rPr lang="en-US" sz="2000" dirty="0"/>
              <a:t>A public-key encryption scheme has six </a:t>
            </a:r>
            <a:r>
              <a:rPr lang="en-US" sz="2000" dirty="0" smtClean="0"/>
              <a:t>ingredients</a:t>
            </a:r>
          </a:p>
          <a:p>
            <a:pPr lvl="1" algn="just"/>
            <a:r>
              <a:rPr lang="en-US" sz="1800" b="1" dirty="0">
                <a:solidFill>
                  <a:srgbClr val="C00000"/>
                </a:solidFill>
              </a:rPr>
              <a:t>Plaintext: </a:t>
            </a:r>
            <a:r>
              <a:rPr lang="en-US" dirty="0"/>
              <a:t>This is the readable message or data that is fed into the algorithm as input. </a:t>
            </a:r>
          </a:p>
          <a:p>
            <a:pPr lvl="1" algn="just"/>
            <a:r>
              <a:rPr lang="en-US" sz="1800" b="1" dirty="0" smtClean="0">
                <a:solidFill>
                  <a:srgbClr val="C00000"/>
                </a:solidFill>
              </a:rPr>
              <a:t>Encryption Algorithm: </a:t>
            </a:r>
            <a:r>
              <a:rPr lang="en-US" dirty="0" smtClean="0"/>
              <a:t>The </a:t>
            </a:r>
            <a:r>
              <a:rPr lang="en-US" dirty="0"/>
              <a:t>encryption algorithm performs various transformations on the plaintext. </a:t>
            </a:r>
            <a:endParaRPr lang="en-US" dirty="0" smtClean="0"/>
          </a:p>
          <a:p>
            <a:pPr lvl="1" algn="just"/>
            <a:r>
              <a:rPr lang="en-US" sz="1800" b="1" dirty="0" smtClean="0">
                <a:solidFill>
                  <a:srgbClr val="C00000"/>
                </a:solidFill>
              </a:rPr>
              <a:t>Public </a:t>
            </a:r>
            <a:r>
              <a:rPr lang="en-US" sz="1800" b="1" dirty="0">
                <a:solidFill>
                  <a:srgbClr val="C00000"/>
                </a:solidFill>
              </a:rPr>
              <a:t>and private key: </a:t>
            </a:r>
            <a:r>
              <a:rPr lang="en-US" dirty="0"/>
              <a:t>This is a pair of keys that have been selected so if one is used for encryption, the other is used for decryption. </a:t>
            </a:r>
            <a:endParaRPr lang="en-US" dirty="0" smtClean="0"/>
          </a:p>
          <a:p>
            <a:pPr lvl="2" algn="just"/>
            <a:r>
              <a:rPr lang="en-US" dirty="0" smtClean="0"/>
              <a:t>The </a:t>
            </a:r>
            <a:r>
              <a:rPr lang="en-US" dirty="0"/>
              <a:t>exact transformations performed by the encryption algorithm depend on the public or private key that is provided as </a:t>
            </a:r>
            <a:r>
              <a:rPr lang="en-US" dirty="0" smtClean="0"/>
              <a:t>input.</a:t>
            </a:r>
          </a:p>
          <a:p>
            <a:pPr lvl="1" algn="just"/>
            <a:r>
              <a:rPr lang="en-US" sz="1800" b="1" dirty="0" err="1" smtClean="0">
                <a:solidFill>
                  <a:srgbClr val="C00000"/>
                </a:solidFill>
              </a:rPr>
              <a:t>Ciphertext</a:t>
            </a:r>
            <a:r>
              <a:rPr lang="en-US" sz="1800" b="1" dirty="0">
                <a:solidFill>
                  <a:srgbClr val="C00000"/>
                </a:solidFill>
              </a:rPr>
              <a:t>: </a:t>
            </a:r>
            <a:r>
              <a:rPr lang="en-US" dirty="0"/>
              <a:t>This is the scrambled message produced as output. It depends on the plaintext and the key. </a:t>
            </a:r>
            <a:endParaRPr lang="en-US" dirty="0" smtClean="0"/>
          </a:p>
          <a:p>
            <a:pPr lvl="2" algn="just"/>
            <a:r>
              <a:rPr lang="en-US" dirty="0" smtClean="0"/>
              <a:t>For </a:t>
            </a:r>
            <a:r>
              <a:rPr lang="en-US" dirty="0"/>
              <a:t>a given message, two different keys will produce two different </a:t>
            </a:r>
            <a:r>
              <a:rPr lang="en-US" dirty="0" err="1"/>
              <a:t>ciphertexts</a:t>
            </a:r>
            <a:r>
              <a:rPr lang="en-US" dirty="0"/>
              <a:t>. </a:t>
            </a:r>
            <a:endParaRPr lang="en-US" dirty="0" smtClean="0"/>
          </a:p>
          <a:p>
            <a:pPr lvl="1" algn="just"/>
            <a:r>
              <a:rPr lang="en-US" sz="1800" b="1" dirty="0" smtClean="0">
                <a:solidFill>
                  <a:srgbClr val="C00000"/>
                </a:solidFill>
              </a:rPr>
              <a:t>Decryption Algorithm</a:t>
            </a:r>
            <a:r>
              <a:rPr lang="en-US" dirty="0"/>
              <a:t>: This algorithm accepts the </a:t>
            </a:r>
            <a:r>
              <a:rPr lang="en-US" dirty="0" err="1"/>
              <a:t>ciphertext</a:t>
            </a:r>
            <a:r>
              <a:rPr lang="en-US" dirty="0"/>
              <a:t> and the matching key and produces the original plaintext.</a:t>
            </a: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Tree>
    <p:extLst>
      <p:ext uri="{BB962C8B-B14F-4D97-AF65-F5344CB8AC3E}">
        <p14:creationId xmlns:p14="http://schemas.microsoft.com/office/powerpoint/2010/main" val="1317195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8166"/>
            <a:ext cx="8352928" cy="206538"/>
          </a:xfrm>
        </p:spPr>
        <p:txBody>
          <a:bodyPr>
            <a:normAutofit fontScale="90000"/>
          </a:bodyPr>
          <a:lstStyle/>
          <a:p>
            <a:r>
              <a:rPr lang="en-US" dirty="0"/>
              <a:t>Public-Key Encryption Structure</a:t>
            </a:r>
          </a:p>
        </p:txBody>
      </p:sp>
      <p:sp>
        <p:nvSpPr>
          <p:cNvPr id="3" name="Content Placeholder 2"/>
          <p:cNvSpPr>
            <a:spLocks noGrp="1"/>
          </p:cNvSpPr>
          <p:nvPr>
            <p:ph idx="1"/>
          </p:nvPr>
        </p:nvSpPr>
        <p:spPr>
          <a:xfrm>
            <a:off x="395536" y="1529408"/>
            <a:ext cx="8045519" cy="5328592"/>
          </a:xfrm>
        </p:spPr>
        <p:txBody>
          <a:bodyPr>
            <a:normAutofit lnSpcReduction="10000"/>
          </a:bodyPr>
          <a:lstStyle/>
          <a:p>
            <a:pPr algn="just"/>
            <a:r>
              <a:rPr lang="en-US" sz="2000" dirty="0"/>
              <a:t>T</a:t>
            </a:r>
            <a:r>
              <a:rPr lang="en-US" sz="2000" dirty="0" smtClean="0"/>
              <a:t>he </a:t>
            </a:r>
            <a:r>
              <a:rPr lang="en-US" sz="2000" dirty="0"/>
              <a:t>public key of the pair is made public for others to use, while the private key is known only to its owner</a:t>
            </a:r>
            <a:r>
              <a:rPr lang="en-US" sz="2000" dirty="0" smtClean="0"/>
              <a:t>.</a:t>
            </a:r>
          </a:p>
          <a:p>
            <a:pPr algn="just"/>
            <a:r>
              <a:rPr lang="en-US" sz="2000" dirty="0" smtClean="0"/>
              <a:t> </a:t>
            </a:r>
            <a:r>
              <a:rPr lang="en-US" sz="2000" dirty="0"/>
              <a:t>A general-purpose public-key cryptographic algorithm relies on </a:t>
            </a:r>
            <a:r>
              <a:rPr lang="en-US" sz="2000" b="1" dirty="0">
                <a:solidFill>
                  <a:srgbClr val="C00000"/>
                </a:solidFill>
              </a:rPr>
              <a:t>one key for encryption and a different but related key for decryption. </a:t>
            </a:r>
            <a:endParaRPr lang="en-US" sz="2000" b="1" dirty="0" smtClean="0">
              <a:solidFill>
                <a:srgbClr val="C00000"/>
              </a:solidFill>
            </a:endParaRPr>
          </a:p>
          <a:p>
            <a:pPr algn="just"/>
            <a:r>
              <a:rPr lang="en-US" sz="2000" b="1" dirty="0" smtClean="0">
                <a:solidFill>
                  <a:srgbClr val="C00000"/>
                </a:solidFill>
              </a:rPr>
              <a:t>The </a:t>
            </a:r>
            <a:r>
              <a:rPr lang="en-US" sz="2000" b="1" dirty="0">
                <a:solidFill>
                  <a:srgbClr val="C00000"/>
                </a:solidFill>
              </a:rPr>
              <a:t>essential steps are the following: </a:t>
            </a:r>
          </a:p>
          <a:p>
            <a:pPr marL="731520" lvl="1" indent="-457200" algn="just">
              <a:buFont typeface="+mj-lt"/>
              <a:buAutoNum type="arabicPeriod"/>
            </a:pPr>
            <a:r>
              <a:rPr lang="en-US" dirty="0" smtClean="0"/>
              <a:t>Each </a:t>
            </a:r>
            <a:r>
              <a:rPr lang="en-US" dirty="0"/>
              <a:t>user generates a pair of keys to be used for the encryption and decryption of messages. </a:t>
            </a:r>
          </a:p>
          <a:p>
            <a:pPr marL="731520" lvl="1" indent="-457200" algn="just">
              <a:buFont typeface="+mj-lt"/>
              <a:buAutoNum type="arabicPeriod"/>
            </a:pPr>
            <a:r>
              <a:rPr lang="en-US" dirty="0" smtClean="0"/>
              <a:t>Each </a:t>
            </a:r>
            <a:r>
              <a:rPr lang="en-US" dirty="0"/>
              <a:t>user places one of the two keys in a public register or other accessible </a:t>
            </a:r>
            <a:r>
              <a:rPr lang="en-US" dirty="0" smtClean="0"/>
              <a:t>file.</a:t>
            </a:r>
          </a:p>
          <a:p>
            <a:pPr lvl="3" algn="just"/>
            <a:r>
              <a:rPr lang="en-US" dirty="0" smtClean="0"/>
              <a:t>This </a:t>
            </a:r>
            <a:r>
              <a:rPr lang="en-US" dirty="0"/>
              <a:t>is the public key. </a:t>
            </a:r>
            <a:endParaRPr lang="en-US" dirty="0" smtClean="0"/>
          </a:p>
          <a:p>
            <a:pPr lvl="3" algn="just"/>
            <a:r>
              <a:rPr lang="en-US" dirty="0" smtClean="0"/>
              <a:t>The </a:t>
            </a:r>
            <a:r>
              <a:rPr lang="en-US" dirty="0"/>
              <a:t>companion key is kept private</a:t>
            </a:r>
            <a:r>
              <a:rPr lang="en-US" dirty="0" smtClean="0"/>
              <a:t>. </a:t>
            </a:r>
          </a:p>
          <a:p>
            <a:pPr lvl="3" algn="just"/>
            <a:r>
              <a:rPr lang="en-US" dirty="0" smtClean="0"/>
              <a:t>(Figure 2.6a) each </a:t>
            </a:r>
            <a:r>
              <a:rPr lang="en-US" dirty="0"/>
              <a:t>user maintains a collection of public keys obtained from </a:t>
            </a:r>
            <a:r>
              <a:rPr lang="en-US" dirty="0" smtClean="0"/>
              <a:t>others</a:t>
            </a:r>
          </a:p>
          <a:p>
            <a:pPr marL="731520" lvl="1" indent="-457200" algn="just">
              <a:buFont typeface="+mj-lt"/>
              <a:buAutoNum type="arabicPeriod"/>
            </a:pPr>
            <a:r>
              <a:rPr lang="en-US" dirty="0" smtClean="0"/>
              <a:t>If </a:t>
            </a:r>
            <a:r>
              <a:rPr lang="en-US" dirty="0"/>
              <a:t>Bob wishes to send a private message to Alice, Bob encrypts the message using Alice’s public key. </a:t>
            </a:r>
          </a:p>
          <a:p>
            <a:pPr marL="731520" lvl="1" indent="-457200" algn="just">
              <a:buFont typeface="+mj-lt"/>
              <a:buAutoNum type="arabicPeriod"/>
            </a:pPr>
            <a:r>
              <a:rPr lang="en-US" dirty="0" smtClean="0"/>
              <a:t>When </a:t>
            </a:r>
            <a:r>
              <a:rPr lang="en-US" dirty="0"/>
              <a:t>Alice receives the message, she decrypts it using her private key. No other recipient can decrypt the message because only Alice knows Alice’s private key.</a:t>
            </a:r>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Tree>
    <p:extLst>
      <p:ext uri="{BB962C8B-B14F-4D97-AF65-F5344CB8AC3E}">
        <p14:creationId xmlns:p14="http://schemas.microsoft.com/office/powerpoint/2010/main" val="2777653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7</a:t>
            </a:fld>
            <a:endParaRPr lang="en-US"/>
          </a:p>
        </p:txBody>
      </p:sp>
      <p:pic>
        <p:nvPicPr>
          <p:cNvPr id="3" name="Picture 2"/>
          <p:cNvPicPr>
            <a:picLocks noChangeAspect="1"/>
          </p:cNvPicPr>
          <p:nvPr/>
        </p:nvPicPr>
        <p:blipFill>
          <a:blip r:embed="rId2"/>
          <a:stretch>
            <a:fillRect/>
          </a:stretch>
        </p:blipFill>
        <p:spPr>
          <a:xfrm>
            <a:off x="1" y="840066"/>
            <a:ext cx="8316416" cy="5028530"/>
          </a:xfrm>
          <a:prstGeom prst="rect">
            <a:avLst/>
          </a:prstGeom>
        </p:spPr>
      </p:pic>
      <p:pic>
        <p:nvPicPr>
          <p:cNvPr id="4" name="Picture 3"/>
          <p:cNvPicPr>
            <a:picLocks noChangeAspect="1"/>
          </p:cNvPicPr>
          <p:nvPr/>
        </p:nvPicPr>
        <p:blipFill>
          <a:blip r:embed="rId3"/>
          <a:stretch>
            <a:fillRect/>
          </a:stretch>
        </p:blipFill>
        <p:spPr>
          <a:xfrm>
            <a:off x="2699792" y="6027195"/>
            <a:ext cx="2827622" cy="290012"/>
          </a:xfrm>
          <a:prstGeom prst="rect">
            <a:avLst/>
          </a:prstGeom>
        </p:spPr>
      </p:pic>
    </p:spTree>
    <p:extLst>
      <p:ext uri="{BB962C8B-B14F-4D97-AF65-F5344CB8AC3E}">
        <p14:creationId xmlns:p14="http://schemas.microsoft.com/office/powerpoint/2010/main" val="516007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8</a:t>
            </a:fld>
            <a:endParaRPr lang="en-US"/>
          </a:p>
        </p:txBody>
      </p:sp>
      <p:pic>
        <p:nvPicPr>
          <p:cNvPr id="4" name="Picture 3"/>
          <p:cNvPicPr>
            <a:picLocks noChangeAspect="1"/>
          </p:cNvPicPr>
          <p:nvPr/>
        </p:nvPicPr>
        <p:blipFill>
          <a:blip r:embed="rId2"/>
          <a:stretch>
            <a:fillRect/>
          </a:stretch>
        </p:blipFill>
        <p:spPr>
          <a:xfrm>
            <a:off x="3347864" y="5923160"/>
            <a:ext cx="2827622" cy="290012"/>
          </a:xfrm>
          <a:prstGeom prst="rect">
            <a:avLst/>
          </a:prstGeom>
        </p:spPr>
      </p:pic>
      <p:pic>
        <p:nvPicPr>
          <p:cNvPr id="5" name="Picture 4"/>
          <p:cNvPicPr>
            <a:picLocks noChangeAspect="1"/>
          </p:cNvPicPr>
          <p:nvPr/>
        </p:nvPicPr>
        <p:blipFill>
          <a:blip r:embed="rId3"/>
          <a:stretch>
            <a:fillRect/>
          </a:stretch>
        </p:blipFill>
        <p:spPr>
          <a:xfrm>
            <a:off x="19910" y="332656"/>
            <a:ext cx="8296506" cy="5389611"/>
          </a:xfrm>
          <a:prstGeom prst="rect">
            <a:avLst/>
          </a:prstGeom>
        </p:spPr>
      </p:pic>
    </p:spTree>
    <p:extLst>
      <p:ext uri="{BB962C8B-B14F-4D97-AF65-F5344CB8AC3E}">
        <p14:creationId xmlns:p14="http://schemas.microsoft.com/office/powerpoint/2010/main" val="74861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9</a:t>
            </a:fld>
            <a:endParaRPr lang="en-US"/>
          </a:p>
        </p:txBody>
      </p:sp>
      <p:pic>
        <p:nvPicPr>
          <p:cNvPr id="3" name="Picture 2"/>
          <p:cNvPicPr>
            <a:picLocks noChangeAspect="1"/>
          </p:cNvPicPr>
          <p:nvPr/>
        </p:nvPicPr>
        <p:blipFill>
          <a:blip r:embed="rId2"/>
          <a:stretch>
            <a:fillRect/>
          </a:stretch>
        </p:blipFill>
        <p:spPr>
          <a:xfrm>
            <a:off x="142156" y="2215657"/>
            <a:ext cx="8102252" cy="2584686"/>
          </a:xfrm>
          <a:prstGeom prst="rect">
            <a:avLst/>
          </a:prstGeom>
        </p:spPr>
      </p:pic>
    </p:spTree>
    <p:extLst>
      <p:ext uri="{BB962C8B-B14F-4D97-AF65-F5344CB8AC3E}">
        <p14:creationId xmlns:p14="http://schemas.microsoft.com/office/powerpoint/2010/main" val="9915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47321</TotalTime>
  <Words>1258</Words>
  <Application>Microsoft Office PowerPoint</Application>
  <PresentationFormat>On-screen Show (4:3)</PresentationFormat>
  <Paragraphs>121</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Carlito</vt:lpstr>
      <vt:lpstr>Century Schoolbook</vt:lpstr>
      <vt:lpstr>Wingdings 2</vt:lpstr>
      <vt:lpstr>View</vt:lpstr>
      <vt:lpstr>Information Security Fall 2022</vt:lpstr>
      <vt:lpstr>PowerPoint Presentation</vt:lpstr>
      <vt:lpstr>Public-Key Encryption</vt:lpstr>
      <vt:lpstr>Public-Key Encryption Structure</vt:lpstr>
      <vt:lpstr>Public-Key Encryption Structure</vt:lpstr>
      <vt:lpstr>Public-Key Encryption Structure</vt:lpstr>
      <vt:lpstr>PowerPoint Presentation</vt:lpstr>
      <vt:lpstr>PowerPoint Presentation</vt:lpstr>
      <vt:lpstr>PowerPoint Presentation</vt:lpstr>
      <vt:lpstr>PowerPoint Presentation</vt:lpstr>
      <vt:lpstr>PowerPoint Presentation</vt:lpstr>
      <vt:lpstr>RSA Algorithm</vt:lpstr>
      <vt:lpstr>RSA Algorithm</vt:lpstr>
      <vt:lpstr>RSA Algorithm</vt:lpstr>
      <vt:lpstr>RSA Algorithm: Example</vt:lpstr>
      <vt:lpstr>Digital Signature And Key Management</vt:lpstr>
      <vt:lpstr>Digital Signature</vt:lpstr>
      <vt:lpstr>Digital Signature</vt:lpstr>
      <vt:lpstr>Digital Signature</vt:lpstr>
      <vt:lpstr>PowerPoint Presentation</vt:lpstr>
      <vt:lpstr>PowerPoint Presentation</vt:lpstr>
      <vt:lpstr>PowerPoint Presentation</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dc:creator>
  <cp:keywords/>
  <dc:description/>
  <cp:lastModifiedBy>Microsoft account</cp:lastModifiedBy>
  <cp:revision>457</cp:revision>
  <dcterms:created xsi:type="dcterms:W3CDTF">2012-03-04T03:14:23Z</dcterms:created>
  <dcterms:modified xsi:type="dcterms:W3CDTF">2022-09-22T04:43:35Z</dcterms:modified>
  <cp:category/>
</cp:coreProperties>
</file>