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82" r:id="rId2"/>
    <p:sldId id="281" r:id="rId3"/>
    <p:sldId id="284" r:id="rId4"/>
    <p:sldId id="283" r:id="rId5"/>
    <p:sldId id="285" r:id="rId6"/>
    <p:sldId id="286" r:id="rId7"/>
    <p:sldId id="287" r:id="rId8"/>
    <p:sldId id="288" r:id="rId9"/>
    <p:sldId id="291" r:id="rId10"/>
    <p:sldId id="293" r:id="rId11"/>
    <p:sldId id="294" r:id="rId12"/>
    <p:sldId id="305" r:id="rId13"/>
    <p:sldId id="295" r:id="rId14"/>
    <p:sldId id="296" r:id="rId15"/>
    <p:sldId id="297" r:id="rId16"/>
    <p:sldId id="298" r:id="rId17"/>
    <p:sldId id="299" r:id="rId18"/>
    <p:sldId id="302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87DD-C0A4-4C9C-80F7-8672C7422A1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385F-8D62-453E-AF48-0848A605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908-CC23-48C0-976B-10CC20990EB2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48FC-326D-4210-9B7F-1F78F2B0ABAC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5A1-B715-4328-ADC9-B20C16CF4F32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864-45E6-4FF3-9F56-3B20DBBFC3C2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96E-E0E0-40F4-841D-9F1A9F67B603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E4FC-E453-477B-A66B-F03CC82B7056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B869-8361-44D0-BD83-AE35A5C3BED5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ED7-1120-47C5-9976-8F42E2F562CF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31BB-02EA-4FD2-BB64-1808DDE74F74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2C61-A4AD-4435-B830-F4B215C43EE3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4A30-163A-4F79-B404-FE5245FD6953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298C-E6C4-409D-9160-EEEEF8DB9D31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 smtClean="0"/>
              <a:t>CS 3002 Information Security</a:t>
            </a:r>
            <a:endParaRPr lang="en-US" sz="5400" dirty="0"/>
          </a:p>
          <a:p>
            <a:pPr algn="ctr"/>
            <a:r>
              <a:rPr lang="en-US" sz="4600" dirty="0" smtClean="0">
                <a:solidFill>
                  <a:srgbClr val="FF0000"/>
                </a:solidFill>
              </a:rPr>
              <a:t>                                                                   Fall 2022</a:t>
            </a:r>
            <a:endParaRPr lang="en-US" sz="4600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09969" y="3525988"/>
            <a:ext cx="5950662" cy="2652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dirty="0" smtClean="0"/>
              <a:t>Week # </a:t>
            </a:r>
            <a:r>
              <a:rPr lang="en-US" sz="3200" dirty="0" smtClean="0"/>
              <a:t>5 </a:t>
            </a:r>
            <a:r>
              <a:rPr lang="en-US" sz="3200" dirty="0" smtClean="0"/>
              <a:t>– Lecture # </a:t>
            </a:r>
            <a:r>
              <a:rPr lang="en-US" sz="3200" dirty="0" smtClean="0"/>
              <a:t>13, 14, 15</a:t>
            </a:r>
            <a:endParaRPr lang="en-US" sz="3200" dirty="0" smtClean="0"/>
          </a:p>
          <a:p>
            <a:pPr algn="ctr"/>
            <a:endParaRPr lang="en-US" sz="2000" dirty="0" smtClean="0"/>
          </a:p>
          <a:p>
            <a:pPr marL="130175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23</a:t>
            </a:r>
            <a:r>
              <a:rPr lang="en-US" sz="2000" baseline="30000" dirty="0" smtClean="0">
                <a:solidFill>
                  <a:srgbClr val="FF0000"/>
                </a:solidFill>
              </a:rPr>
              <a:t>rd</a:t>
            </a:r>
            <a:r>
              <a:rPr lang="en-US" sz="2000" dirty="0" smtClean="0">
                <a:solidFill>
                  <a:srgbClr val="FF0000"/>
                </a:solidFill>
              </a:rPr>
              <a:t>, 24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25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 Safar </a:t>
            </a:r>
            <a:r>
              <a:rPr lang="en-US" sz="2000" dirty="0" err="1">
                <a:solidFill>
                  <a:srgbClr val="FF0000"/>
                </a:solidFill>
              </a:rPr>
              <a:t>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Muzaffar</a:t>
            </a:r>
            <a:r>
              <a:rPr lang="en-US" sz="2000" dirty="0">
                <a:solidFill>
                  <a:srgbClr val="FF0000"/>
                </a:solidFill>
              </a:rPr>
              <a:t>, 1444</a:t>
            </a:r>
          </a:p>
          <a:p>
            <a:pPr marL="130175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20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 , 22</a:t>
            </a:r>
            <a:r>
              <a:rPr lang="en-US" sz="2000" baseline="30000" dirty="0" smtClean="0">
                <a:solidFill>
                  <a:srgbClr val="FF0000"/>
                </a:solidFill>
              </a:rPr>
              <a:t>nd</a:t>
            </a:r>
            <a:r>
              <a:rPr lang="en-US" sz="2000" dirty="0" smtClean="0">
                <a:solidFill>
                  <a:srgbClr val="FF0000"/>
                </a:solidFill>
              </a:rPr>
              <a:t> , 23</a:t>
            </a:r>
            <a:r>
              <a:rPr lang="en-US" sz="2000" baseline="30000" dirty="0" smtClean="0">
                <a:solidFill>
                  <a:srgbClr val="FF0000"/>
                </a:solidFill>
              </a:rPr>
              <a:t>rd</a:t>
            </a:r>
            <a:r>
              <a:rPr lang="en-US" sz="2000" dirty="0" smtClean="0">
                <a:solidFill>
                  <a:srgbClr val="FF0000"/>
                </a:solidFill>
              </a:rPr>
              <a:t> September </a:t>
            </a:r>
            <a:r>
              <a:rPr lang="en-US" sz="2000" dirty="0">
                <a:solidFill>
                  <a:srgbClr val="FF0000"/>
                </a:solidFill>
              </a:rPr>
              <a:t>2022  </a:t>
            </a:r>
          </a:p>
          <a:p>
            <a:pPr algn="ctr"/>
            <a:endParaRPr lang="en-US" sz="2000" dirty="0" smtClean="0"/>
          </a:p>
          <a:p>
            <a:pPr marL="130175" indent="0" algn="ctr">
              <a:buNone/>
            </a:pPr>
            <a:r>
              <a:rPr lang="en-US" sz="2400" dirty="0" smtClean="0"/>
              <a:t>Dr. Nadeem Kafi Khan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</a:t>
            </a:r>
            <a:r>
              <a:rPr lang="en-US" dirty="0" smtClean="0"/>
              <a:t>15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124" y="1519881"/>
            <a:ext cx="10760676" cy="4657082"/>
          </a:xfrm>
        </p:spPr>
        <p:txBody>
          <a:bodyPr>
            <a:normAutofit/>
          </a:bodyPr>
          <a:lstStyle/>
          <a:p>
            <a:r>
              <a:rPr lang="en-US" dirty="0" smtClean="0"/>
              <a:t>Token based Authentication</a:t>
            </a:r>
          </a:p>
          <a:p>
            <a:r>
              <a:rPr lang="en-US" dirty="0" smtClean="0"/>
              <a:t>Type of card used as Token</a:t>
            </a:r>
          </a:p>
          <a:p>
            <a:r>
              <a:rPr lang="en-US" dirty="0" smtClean="0"/>
              <a:t>Smart Cards</a:t>
            </a:r>
          </a:p>
          <a:p>
            <a:r>
              <a:rPr lang="en-US" dirty="0" smtClean="0"/>
              <a:t>Smart Card/Reader Exchange</a:t>
            </a:r>
          </a:p>
          <a:p>
            <a:r>
              <a:rPr lang="en-US" dirty="0" err="1" smtClean="0"/>
              <a:t>eID</a:t>
            </a:r>
            <a:r>
              <a:rPr lang="en-US" dirty="0" smtClean="0"/>
              <a:t> cards</a:t>
            </a:r>
          </a:p>
          <a:p>
            <a:pPr lvl="1"/>
            <a:r>
              <a:rPr lang="en-US" dirty="0" smtClean="0"/>
              <a:t>Electronic Functions and Data for </a:t>
            </a:r>
            <a:r>
              <a:rPr lang="en-US" dirty="0" err="1" smtClean="0"/>
              <a:t>eID</a:t>
            </a:r>
            <a:r>
              <a:rPr lang="en-US" dirty="0" smtClean="0"/>
              <a:t> cards</a:t>
            </a:r>
          </a:p>
          <a:p>
            <a:pPr lvl="1"/>
            <a:r>
              <a:rPr lang="en-US" dirty="0" smtClean="0"/>
              <a:t>User Authentication with </a:t>
            </a:r>
            <a:r>
              <a:rPr lang="en-US" dirty="0" err="1" smtClean="0"/>
              <a:t>eIDs</a:t>
            </a:r>
            <a:endParaRPr lang="en-US" dirty="0" smtClean="0"/>
          </a:p>
          <a:p>
            <a:r>
              <a:rPr lang="en-US" dirty="0" smtClean="0"/>
              <a:t>Biometric Authentication</a:t>
            </a:r>
          </a:p>
          <a:p>
            <a:pPr lvl="1"/>
            <a:r>
              <a:rPr lang="en-US" dirty="0" smtClean="0"/>
              <a:t>Physical characteristics used in biometric authentication</a:t>
            </a:r>
          </a:p>
          <a:p>
            <a:pPr lvl="1"/>
            <a:r>
              <a:rPr lang="en-US" dirty="0" smtClean="0"/>
              <a:t>A generic biometric system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73" y="502128"/>
            <a:ext cx="10168421" cy="5594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1113" y="613611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about potential drawbacks from the book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7" y="1369871"/>
            <a:ext cx="11689422" cy="33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7" y="1310912"/>
            <a:ext cx="5884702" cy="426929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299061" y="1310912"/>
            <a:ext cx="5563427" cy="3303720"/>
            <a:chOff x="6299060" y="742501"/>
            <a:chExt cx="5563427" cy="33037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060" y="742501"/>
              <a:ext cx="5563426" cy="24813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4923" y="3236199"/>
              <a:ext cx="5417564" cy="810022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730" y="441222"/>
            <a:ext cx="3204735" cy="6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852" y="330011"/>
            <a:ext cx="3204735" cy="695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01" y="380385"/>
            <a:ext cx="4003042" cy="615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730" y="2612291"/>
            <a:ext cx="7456979" cy="22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69" y="890869"/>
            <a:ext cx="7389870" cy="5615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40" y="294453"/>
            <a:ext cx="4764327" cy="4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40" y="294453"/>
            <a:ext cx="4764327" cy="47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78" y="867784"/>
            <a:ext cx="6809456" cy="5671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710" y="4718114"/>
            <a:ext cx="639216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7145" y="608353"/>
            <a:ext cx="11067634" cy="3778295"/>
            <a:chOff x="1560972" y="608353"/>
            <a:chExt cx="6944694" cy="22683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0972" y="608353"/>
              <a:ext cx="6944694" cy="126700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7826" y="1838284"/>
              <a:ext cx="6325483" cy="103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6255" y="3556669"/>
            <a:ext cx="4048690" cy="297221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84" y="477022"/>
            <a:ext cx="9345313" cy="473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741" y="1142792"/>
            <a:ext cx="5584000" cy="400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9010" y="1142792"/>
            <a:ext cx="5526980" cy="22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95318" y="391812"/>
            <a:ext cx="5941541" cy="5964538"/>
            <a:chOff x="2621573" y="210588"/>
            <a:chExt cx="6633638" cy="63744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1573" y="210588"/>
              <a:ext cx="6633638" cy="205103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1573" y="2261625"/>
              <a:ext cx="6633638" cy="21682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1573" y="4436826"/>
              <a:ext cx="6633638" cy="214826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56" y="2958575"/>
            <a:ext cx="535379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</a:t>
            </a:r>
            <a:r>
              <a:rPr lang="en-US" dirty="0" smtClean="0"/>
              <a:t>13 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LAB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Based Access Control (RBAC)</a:t>
            </a:r>
            <a:r>
              <a:rPr lang="en-US" dirty="0" smtClean="0"/>
              <a:t>  - See Week # 5 post on GCR</a:t>
            </a:r>
            <a:endParaRPr lang="en-US" dirty="0" smtClean="0"/>
          </a:p>
          <a:p>
            <a:r>
              <a:rPr lang="en-US" dirty="0" smtClean="0"/>
              <a:t>Quiz # 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</a:t>
            </a:r>
            <a:r>
              <a:rPr lang="en-US" dirty="0" smtClean="0"/>
              <a:t>14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of Authentication</a:t>
            </a:r>
          </a:p>
          <a:p>
            <a:r>
              <a:rPr lang="en-US" dirty="0" smtClean="0"/>
              <a:t>Password based authentication</a:t>
            </a:r>
          </a:p>
          <a:p>
            <a:r>
              <a:rPr lang="en-US" dirty="0" smtClean="0"/>
              <a:t>The vulnerabilities of Passwords</a:t>
            </a:r>
          </a:p>
          <a:p>
            <a:r>
              <a:rPr lang="en-US" dirty="0" smtClean="0"/>
              <a:t>Unix Password scheme</a:t>
            </a:r>
          </a:p>
          <a:p>
            <a:r>
              <a:rPr lang="en-US" dirty="0" smtClean="0"/>
              <a:t>Password cracking for user-chosen passwords</a:t>
            </a:r>
          </a:p>
          <a:p>
            <a:r>
              <a:rPr lang="en-US" dirty="0" smtClean="0"/>
              <a:t>Password selection strategies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8675" y="2562696"/>
            <a:ext cx="5502148" cy="35465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3652" y="638789"/>
            <a:ext cx="7351677" cy="3142379"/>
            <a:chOff x="2860016" y="889939"/>
            <a:chExt cx="6373114" cy="2784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5680" y="2788313"/>
              <a:ext cx="6020640" cy="88594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016" y="889939"/>
              <a:ext cx="6373114" cy="191479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383653" y="4169341"/>
            <a:ext cx="5683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TenLTStd-Bold"/>
              </a:rPr>
              <a:t>Multifactor authentication </a:t>
            </a:r>
            <a:r>
              <a:rPr lang="en-US" dirty="0">
                <a:solidFill>
                  <a:srgbClr val="FF0000"/>
                </a:solidFill>
                <a:latin typeface="TimesTenLTStd-Roman"/>
              </a:rPr>
              <a:t>refers to the </a:t>
            </a:r>
            <a:r>
              <a:rPr lang="en-US" dirty="0" smtClean="0">
                <a:solidFill>
                  <a:srgbClr val="FF0000"/>
                </a:solidFill>
                <a:latin typeface="TimesTenLTStd-Roman"/>
              </a:rPr>
              <a:t>use of </a:t>
            </a:r>
            <a:r>
              <a:rPr lang="en-US" dirty="0">
                <a:solidFill>
                  <a:srgbClr val="FF0000"/>
                </a:solidFill>
                <a:latin typeface="TimesTenLTStd-Roman"/>
              </a:rPr>
              <a:t>more than one of the authentication means in the preceding </a:t>
            </a:r>
            <a:r>
              <a:rPr lang="en-US" dirty="0" smtClean="0">
                <a:solidFill>
                  <a:srgbClr val="FF0000"/>
                </a:solidFill>
                <a:latin typeface="TimesTenLTStd-Roman"/>
              </a:rPr>
              <a:t>list. </a:t>
            </a:r>
            <a:r>
              <a:rPr lang="en-US" dirty="0"/>
              <a:t>Implementations that use two factors are considered </a:t>
            </a:r>
            <a:r>
              <a:rPr lang="en-US" dirty="0" smtClean="0"/>
              <a:t>to be </a:t>
            </a:r>
            <a:r>
              <a:rPr lang="en-US" dirty="0"/>
              <a:t>stronger than those that use only one factor; systems that incorporate three </a:t>
            </a:r>
            <a:r>
              <a:rPr lang="en-US" dirty="0" smtClean="0"/>
              <a:t>factors are </a:t>
            </a:r>
            <a:r>
              <a:rPr lang="en-US" dirty="0"/>
              <a:t>stronger than systems that only incorporate two of the factors, and so on.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3" y="489705"/>
            <a:ext cx="9137150" cy="59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94737" y="835891"/>
            <a:ext cx="5684787" cy="5631672"/>
            <a:chOff x="357667" y="546706"/>
            <a:chExt cx="6064407" cy="60530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667" y="546706"/>
              <a:ext cx="6039693" cy="11431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434" y="1665152"/>
              <a:ext cx="6020640" cy="4934639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604" y="1145176"/>
            <a:ext cx="5542924" cy="4378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822" y="392635"/>
            <a:ext cx="5539070" cy="4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1" y="1690719"/>
            <a:ext cx="4939663" cy="3624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31" y="1690719"/>
            <a:ext cx="5306165" cy="3562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006" y="587935"/>
            <a:ext cx="5556907" cy="5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05" y="492579"/>
            <a:ext cx="7501370" cy="409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12" y="1252075"/>
            <a:ext cx="9072746" cy="51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90" y="2156052"/>
            <a:ext cx="6506182" cy="2514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74" y="654774"/>
            <a:ext cx="6844014" cy="6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13722</TotalTime>
  <Words>212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TimesTenLTStd-Bold</vt:lpstr>
      <vt:lpstr>TimesTenLTStd-Roman</vt:lpstr>
      <vt:lpstr>Wingdings</vt:lpstr>
      <vt:lpstr>Office Theme</vt:lpstr>
      <vt:lpstr>PowerPoint Presentation</vt:lpstr>
      <vt:lpstr>Lecture # 13 - LAB</vt:lpstr>
      <vt:lpstr>Lecture #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#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 CLOs and Topic List</dc:title>
  <dc:creator>NU FAST</dc:creator>
  <cp:lastModifiedBy>NU FAST</cp:lastModifiedBy>
  <cp:revision>278</cp:revision>
  <cp:lastPrinted>2022-08-31T10:35:52Z</cp:lastPrinted>
  <dcterms:created xsi:type="dcterms:W3CDTF">2022-08-11T15:54:49Z</dcterms:created>
  <dcterms:modified xsi:type="dcterms:W3CDTF">2022-09-22T07:06:48Z</dcterms:modified>
</cp:coreProperties>
</file>