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44"/>
  </p:notesMasterIdLst>
  <p:sldIdLst>
    <p:sldId id="422" r:id="rId2"/>
    <p:sldId id="412" r:id="rId3"/>
    <p:sldId id="389" r:id="rId4"/>
    <p:sldId id="359" r:id="rId5"/>
    <p:sldId id="363" r:id="rId6"/>
    <p:sldId id="364" r:id="rId7"/>
    <p:sldId id="365" r:id="rId8"/>
    <p:sldId id="392" r:id="rId9"/>
    <p:sldId id="379" r:id="rId10"/>
    <p:sldId id="394" r:id="rId11"/>
    <p:sldId id="381" r:id="rId12"/>
    <p:sldId id="423" r:id="rId13"/>
    <p:sldId id="382" r:id="rId14"/>
    <p:sldId id="395" r:id="rId15"/>
    <p:sldId id="396" r:id="rId16"/>
    <p:sldId id="397" r:id="rId17"/>
    <p:sldId id="424" r:id="rId18"/>
    <p:sldId id="425" r:id="rId19"/>
    <p:sldId id="421" r:id="rId20"/>
    <p:sldId id="428" r:id="rId21"/>
    <p:sldId id="398" r:id="rId22"/>
    <p:sldId id="399" r:id="rId23"/>
    <p:sldId id="426" r:id="rId24"/>
    <p:sldId id="400" r:id="rId25"/>
    <p:sldId id="385" r:id="rId26"/>
    <p:sldId id="429" r:id="rId27"/>
    <p:sldId id="431" r:id="rId28"/>
    <p:sldId id="430" r:id="rId29"/>
    <p:sldId id="401" r:id="rId30"/>
    <p:sldId id="402" r:id="rId31"/>
    <p:sldId id="403" r:id="rId32"/>
    <p:sldId id="404" r:id="rId33"/>
    <p:sldId id="386" r:id="rId34"/>
    <p:sldId id="405" r:id="rId35"/>
    <p:sldId id="432" r:id="rId36"/>
    <p:sldId id="374" r:id="rId37"/>
    <p:sldId id="406" r:id="rId38"/>
    <p:sldId id="407" r:id="rId39"/>
    <p:sldId id="427" r:id="rId40"/>
    <p:sldId id="409" r:id="rId41"/>
    <p:sldId id="410" r:id="rId42"/>
    <p:sldId id="413" r:id="rId4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p:restoredTop sz="52603" autoAdjust="0"/>
  </p:normalViewPr>
  <p:slideViewPr>
    <p:cSldViewPr>
      <p:cViewPr varScale="1">
        <p:scale>
          <a:sx n="89" d="100"/>
          <a:sy n="89" d="100"/>
        </p:scale>
        <p:origin x="16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a:solidFill>
                <a:schemeClr val="tx1"/>
              </a:solidFill>
              <a:effectLst/>
            </a:rPr>
            <a:t>Classified into two broad categories:</a:t>
          </a: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a:latin typeface="+mj-lt"/>
            </a:rPr>
            <a:t>Based first on how it spreads or propagates to reach the desired targets</a:t>
          </a: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a:latin typeface="+mj-lt"/>
            </a:rPr>
            <a:t>Then on the actions or payloads it performs once a target is reached</a:t>
          </a: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a:latin typeface="+mj-lt"/>
            </a:rPr>
            <a:t>Those that need a host  program (parasitic code such as viruses)</a:t>
          </a: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a:latin typeface="+mj-lt"/>
            </a:rPr>
            <a:t>Those that are independent, self-contained programs (worms, trojans, and bots)</a:t>
          </a: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a:latin typeface="+mj-lt"/>
            </a:rPr>
            <a:t>Malware that does not replicate (trojans and spam  e-mail)</a:t>
          </a: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a:latin typeface="+mj-lt"/>
            </a:rPr>
            <a:t>Malware that does replicate (viruses and worms)</a:t>
          </a: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pt>
    <dgm:pt modelId="{EDB22133-E8C5-564E-9BDE-77A9A6AFF0D9}" type="pres">
      <dgm:prSet presAssocID="{F2093A2E-173F-ED4E-896A-34F2417B94C2}" presName="parTrans" presStyleLbl="sibTrans2D1" presStyleIdx="0" presStyleCnt="6"/>
      <dgm:spPr/>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pt>
    <dgm:pt modelId="{AB73B6B3-49AA-5044-87E7-043168FDA1C2}" type="pres">
      <dgm:prSet presAssocID="{0DE61BF1-A6DC-B442-B61B-7BEABF3B2C66}" presName="sibTrans" presStyleLbl="sibTrans2D1" presStyleIdx="1" presStyleCnt="6"/>
      <dgm:spPr/>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pt>
    <dgm:pt modelId="{3DDCB43C-A170-0943-B0D8-AF848C17E12A}" type="pres">
      <dgm:prSet presAssocID="{910E3748-395A-9747-9C25-4A58B8AD44C2}" presName="parTrans" presStyleLbl="sibTrans2D1" presStyleIdx="2" presStyleCnt="6"/>
      <dgm:spPr/>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pt>
    <dgm:pt modelId="{5294E86B-9DC9-C242-BE4F-6917AE89A034}" type="pres">
      <dgm:prSet presAssocID="{716CE549-8138-BC4B-8FB3-DF180464C301}" presName="sibTrans" presStyleLbl="sibTrans2D1" presStyleIdx="3" presStyleCnt="6"/>
      <dgm:spPr/>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pt>
    <dgm:pt modelId="{72589221-705F-AA40-B4C6-05F80364904C}" type="pres">
      <dgm:prSet presAssocID="{4EB9040F-A42E-9448-9E5D-FB650183CF9F}" presName="sibTrans" presStyleLbl="sibTrans2D1" presStyleIdx="4" presStyleCnt="6"/>
      <dgm:spPr/>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pt>
    <dgm:pt modelId="{73DDE64E-DD84-7746-BE01-849021843D34}" type="pres">
      <dgm:prSet presAssocID="{F6E00E15-E6F3-F942-9B34-CAE643C995F6}" presName="sibTrans" presStyleLbl="sibTrans2D1" presStyleIdx="5" presStyleCnt="6"/>
      <dgm:spPr/>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pt>
  </dgm:ptLst>
  <dgm:cxnLst>
    <dgm:cxn modelId="{F9C0FB10-6630-8F4B-9945-92CE119D948A}" type="presOf" srcId="{F6E00E15-E6F3-F942-9B34-CAE643C995F6}" destId="{73DDE64E-DD84-7746-BE01-849021843D34}" srcOrd="0" destOrd="0" presId="urn:microsoft.com/office/officeart/2005/8/layout/lProcess1"/>
    <dgm:cxn modelId="{AB9E2D13-14E9-4844-92F2-DE6F35A43D68}" type="presOf" srcId="{1C6539FB-DF41-9847-8663-8590CEAA001E}" destId="{23949CA4-11FE-B44B-8096-7F92BA04476C}"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F8589E43-0DFA-6742-ADB4-4E269A0F80B7}" type="presOf" srcId="{AD27E523-4198-8A43-9A92-601902BD84C7}" destId="{BC9811A8-A431-9545-AB24-6FCE1425685B}" srcOrd="0" destOrd="0" presId="urn:microsoft.com/office/officeart/2005/8/layout/lProcess1"/>
    <dgm:cxn modelId="{78547F65-B1D1-9B45-ADAA-3CAB8C624576}" type="presOf" srcId="{E100D654-871B-8944-8398-52EC1637F13F}" destId="{2CFCC1E6-6884-8F42-AAC4-8F51DCBE28BD}" srcOrd="0" destOrd="0" presId="urn:microsoft.com/office/officeart/2005/8/layout/lProcess1"/>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C439D37A-C924-584A-A55C-31EFE39AC5F1}" type="presOf" srcId="{822ADEB7-B7F2-F449-BAE8-94D6DEBD33A7}" destId="{36780F4B-F7D5-6644-AB4C-279A84EBBC87}" srcOrd="0" destOrd="0" presId="urn:microsoft.com/office/officeart/2005/8/layout/lProcess1"/>
    <dgm:cxn modelId="{F3EFF485-959E-F146-9E08-229088C63408}" type="presOf" srcId="{B99B28DC-1840-6342-8847-BD8052638864}" destId="{CAF028A9-25B4-7042-8AC7-32B854073429}"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689A1C96-85CF-F64C-8014-01A3C7856B79}" type="presOf" srcId="{63748016-E909-7749-8D4F-CBEA0C8C8028}" destId="{BD5206BD-938A-9E47-BA58-471B4BFB7074}" srcOrd="0" destOrd="0" presId="urn:microsoft.com/office/officeart/2005/8/layout/lProcess1"/>
    <dgm:cxn modelId="{C9D681A3-1B7D-714B-B120-EE415C769FE0}" type="presOf" srcId="{DF5FD426-5B69-3244-BC9A-7CE9E664D873}" destId="{96C0851B-4FB5-6248-AF53-A2A3E18CD2D5}"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AAF21DC5-E9B2-9E43-A21A-C9B29D6EF87B}" type="presOf" srcId="{0DE61BF1-A6DC-B442-B61B-7BEABF3B2C66}" destId="{AB73B6B3-49AA-5044-87E7-043168FDA1C2}"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BCA80FD4-1FFE-1047-87AB-CE4A87BF548E}" srcId="{7489256D-A6B2-5342-B665-C46AD35BC275}" destId="{1C6539FB-DF41-9847-8663-8590CEAA001E}" srcOrd="0" destOrd="0" parTransId="{F2093A2E-173F-ED4E-896A-34F2417B94C2}" sibTransId="{0DE61BF1-A6DC-B442-B61B-7BEABF3B2C66}"/>
    <dgm:cxn modelId="{960933DA-2B9D-1346-9737-DEA174AA919A}" type="presOf" srcId="{7489256D-A6B2-5342-B665-C46AD35BC275}" destId="{D6683EB3-9145-414D-BA47-C91BB8F520AC}"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24FDB8F4-4031-B741-A9A7-44D58A66E9B6}" type="presOf" srcId="{F2093A2E-173F-ED4E-896A-34F2417B94C2}" destId="{EDB22133-E8C5-564E-9BDE-77A9A6AFF0D9}"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5C2CF0FD-9DAA-3B4C-9E5E-3E6A3CBE7DEF}" srcId="{B99B28DC-1840-6342-8847-BD8052638864}" destId="{E100D654-871B-8944-8398-52EC1637F13F}" srcOrd="2" destOrd="0" parTransId="{6AB7DFA6-98D9-C743-8150-ABFA4B9E6F14}" sibTransId="{F6E00E15-E6F3-F942-9B34-CAE643C995F6}"/>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a:t>Spam</a:t>
          </a:r>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a:solidFill>
                <a:schemeClr val="bg1"/>
              </a:solidFill>
              <a:latin typeface="+mn-lt"/>
            </a:rPr>
            <a:t>Unsolicited bulk</a:t>
          </a:r>
        </a:p>
        <a:p>
          <a:r>
            <a:rPr lang="en-US" b="0" dirty="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a:solidFill>
                <a:schemeClr val="bg1"/>
              </a:solidFill>
              <a:latin typeface="+mn-lt"/>
            </a:rPr>
            <a:t>First appeared in 2004 (</a:t>
          </a:r>
          <a:r>
            <a:rPr lang="en-US" b="0" dirty="0" err="1">
              <a:solidFill>
                <a:schemeClr val="bg1"/>
              </a:solidFill>
              <a:latin typeface="+mn-lt"/>
            </a:rPr>
            <a:t>Skuller</a:t>
          </a:r>
          <a:r>
            <a:rPr lang="en-US" b="0" dirty="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pt>
    <dgm:pt modelId="{B842D724-9656-E246-9591-8C8FB960405F}" type="pres">
      <dgm:prSet presAssocID="{282473DD-4E52-814D-8769-7ECC00C674CA}" presName="textNode" presStyleLbl="bgShp" presStyleIdx="0" presStyleCnt="3"/>
      <dgm:spPr/>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pt>
    <dgm:pt modelId="{6E887711-FD0B-5345-A764-5A0F2538A410}" type="pres">
      <dgm:prSet presAssocID="{14F1597F-0168-B14F-9683-CA195C94D828}" presName="textNode" presStyleLbl="bgShp" presStyleIdx="1" presStyleCnt="3"/>
      <dgm:spPr/>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pt>
    <dgm:pt modelId="{9F880B6E-199A-B744-A1D4-4A1EC6E226A3}" type="pres">
      <dgm:prSet presAssocID="{760F102A-4090-F046-BE2A-6BF6AA847370}" presName="textNode" presStyleLbl="bgShp" presStyleIdx="2" presStyleCnt="3"/>
      <dgm:spPr/>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pt>
  </dgm:ptLst>
  <dgm:cxnLst>
    <dgm:cxn modelId="{04D25601-1B0A-2C4A-BEDA-EB3D1CA9BC79}" srcId="{282473DD-4E52-814D-8769-7ECC00C674CA}" destId="{95CAEB11-D744-E142-9FC4-4A5B2B97B48D}" srcOrd="2" destOrd="0" parTransId="{28A22B2A-CD3F-044C-8F14-2808507F4684}" sibTransId="{DA8A204B-D384-8645-9BD5-688FAD0FD8D7}"/>
    <dgm:cxn modelId="{A4D29A07-FDF2-DF4A-AB6B-C19A3370F310}" type="presOf" srcId="{14F1597F-0168-B14F-9683-CA195C94D828}" destId="{6E887711-FD0B-5345-A764-5A0F2538A410}" srcOrd="1" destOrd="0" presId="urn:microsoft.com/office/officeart/2005/8/layout/lProcess2"/>
    <dgm:cxn modelId="{F53BB41A-8306-ED4A-A2E0-A5F5D37DABEC}" srcId="{14F1597F-0168-B14F-9683-CA195C94D828}" destId="{0D375E54-645D-614D-AF9A-41A1A1B85744}" srcOrd="1" destOrd="0" parTransId="{9F53D059-B573-5F49-AB5B-8263B818746E}" sibTransId="{1135EBFC-D008-6B4A-B206-0BC2437F011B}"/>
    <dgm:cxn modelId="{18B61F1C-C998-F643-8ABE-A6A1DED674E4}" srcId="{760F102A-4090-F046-BE2A-6BF6AA847370}" destId="{0EE67DFF-B2EB-4E4F-9A32-81D3D44183E4}" srcOrd="1" destOrd="0" parTransId="{CD6F503F-AF9B-A84E-8E04-88E5C112505D}" sibTransId="{D1C149AE-A48D-5242-87AD-7585EAA079DF}"/>
    <dgm:cxn modelId="{EF4A1E36-193C-3647-957A-3B0160D84791}" srcId="{14F1597F-0168-B14F-9683-CA195C94D828}" destId="{36B1AC52-F78F-364E-898D-A03C27D3447B}" srcOrd="0" destOrd="0" parTransId="{98ED77B4-C0C1-9344-A91B-0D3DB9A6CC5F}" sibTransId="{81D1671B-8EB0-3245-BD4E-2CA3036996BB}"/>
    <dgm:cxn modelId="{1472C037-E0DB-1645-9C9D-E00A5378F440}" srcId="{7B8A6779-534F-9A46-BA4E-7A267BBC0215}" destId="{14F1597F-0168-B14F-9683-CA195C94D828}" srcOrd="1" destOrd="0" parTransId="{90E5C60D-7E6B-2D4C-AFCE-49C7A6017EA5}" sibTransId="{1304D34C-00FD-7245-A311-00FBD911CC15}"/>
    <dgm:cxn modelId="{3898603C-291D-674E-8111-0FC44CF6775C}" type="presOf" srcId="{3807DCA8-1DDE-2C49-B1A3-E32883AA2051}" destId="{3FF2CAA5-6E7F-EF4C-9B02-6A90DD359AF1}"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7619CC4A-47DA-C044-9703-95AB163AFBCD}" srcId="{760F102A-4090-F046-BE2A-6BF6AA847370}" destId="{9A434528-7C2D-2A4D-8F03-5FE9C5FDAC5B}" srcOrd="0" destOrd="0" parTransId="{F367BF03-407B-C64A-B015-283ABB5AEA79}" sibTransId="{95DEECD2-87C5-E845-9A3F-CF45268BE8BB}"/>
    <dgm:cxn modelId="{1A443A53-52A3-414E-B1C0-68FE2D392684}" type="presOf" srcId="{7046B813-EFD8-874A-A332-FAB2925F24A2}" destId="{6FE50D95-AA55-4744-8640-B2B3540673C3}" srcOrd="0"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309B907C-F18A-B849-919F-ED9ED454457D}" type="presOf" srcId="{760F102A-4090-F046-BE2A-6BF6AA847370}" destId="{9F880B6E-199A-B744-A1D4-4A1EC6E226A3}" srcOrd="1"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C551DD88-FE64-D74C-80F9-42112AD038BD}" srcId="{282473DD-4E52-814D-8769-7ECC00C674CA}" destId="{3807DCA8-1DDE-2C49-B1A3-E32883AA2051}" srcOrd="0" destOrd="0" parTransId="{D73B1C9E-6505-CE45-A9CC-3E576B5F059E}" sibTransId="{A7C2CB36-9BC9-7E4E-B68D-F1CF3D812083}"/>
    <dgm:cxn modelId="{410E6A8B-34D9-AE4F-8E0D-E9F7B1C1E36B}" type="presOf" srcId="{0EE67DFF-B2EB-4E4F-9A32-81D3D44183E4}" destId="{4453455A-2854-964D-B616-448291BE042A}" srcOrd="0" destOrd="0" presId="urn:microsoft.com/office/officeart/2005/8/layout/lProcess2"/>
    <dgm:cxn modelId="{1BD02C91-B665-724E-876E-A5E7D427175A}" type="presOf" srcId="{36B1AC52-F78F-364E-898D-A03C27D3447B}" destId="{8D1AB2C6-C8C2-264A-AB94-906857099761}"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F9289EBF-0C6F-CC4C-B8A1-166F56E05F3A}" type="presOf" srcId="{14F1597F-0168-B14F-9683-CA195C94D828}" destId="{0FB8B290-EEEC-0C47-9F93-05681CD27AC2}" srcOrd="0" destOrd="0" presId="urn:microsoft.com/office/officeart/2005/8/layout/lProcess2"/>
    <dgm:cxn modelId="{8FF3CFCB-CFB2-A140-B929-84E98FE2D327}" type="presOf" srcId="{9A434528-7C2D-2A4D-8F03-5FE9C5FDAC5B}" destId="{C8375C9C-C22E-4441-BF7D-39B9C69C123B}"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D13B0EDE-D00D-3845-85EB-21A34B35A0B1}" srcId="{7B8A6779-534F-9A46-BA4E-7A267BBC0215}" destId="{760F102A-4090-F046-BE2A-6BF6AA847370}" srcOrd="2" destOrd="0" parTransId="{713F917B-1B96-8047-B7FA-694D8461F226}" sibTransId="{2F6DF5BB-1A96-4142-9CB5-994992189E5F}"/>
    <dgm:cxn modelId="{6C4A1DFC-562C-EA43-B4F0-5E0037AAEB29}" type="presOf" srcId="{282473DD-4E52-814D-8769-7ECC00C674CA}" destId="{B842D724-9656-E246-9591-8C8FB960405F}" srcOrd="1"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a:effectLst/>
              <a:latin typeface="+mn-lt"/>
              <a:ea typeface="ＭＳ Ｐゴシック" pitchFamily="-65" charset="-128"/>
            </a:rPr>
            <a:t>Chernobyl</a:t>
          </a:r>
          <a:r>
            <a:rPr lang="en-US" b="1" dirty="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a:effectLst/>
              <a:ea typeface="ＭＳ Ｐゴシック" pitchFamily="-65" charset="-128"/>
            </a:rPr>
            <a:t>Klez</a:t>
          </a:r>
          <a:r>
            <a:rPr lang="en-US" b="1" dirty="0">
              <a:effectLst/>
              <a:ea typeface="ＭＳ Ｐゴシック" pitchFamily="-65" charset="-128"/>
            </a:rPr>
            <a:t> </a:t>
          </a: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a:effectLst/>
              <a:ea typeface="ＭＳ Ｐゴシック" pitchFamily="-65" charset="-128"/>
            </a:rPr>
            <a:t>Mass mailing worm infecting                                  Windows 95 to XP systems</a:t>
          </a: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a:effectLst/>
              <a:ea typeface="ＭＳ Ｐゴシック" pitchFamily="-65" charset="-128"/>
            </a:rPr>
            <a:t>On trigger date causes files on the hard drive to become empty</a:t>
          </a: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a:effectLst/>
              <a:ea typeface="ＭＳ Ｐゴシック" pitchFamily="-65" charset="-128"/>
            </a:rPr>
            <a:t>Encrypts the user’s data and demands payment in order to access the key needed to recover the information</a:t>
          </a: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a:effectLst/>
              <a:ea typeface="ＭＳ Ｐゴシック" pitchFamily="-65" charset="-128"/>
            </a:rPr>
            <a:t>PC Cyborg Trojan (1989)</a:t>
          </a: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a:effectLst/>
              <a:ea typeface="ＭＳ Ｐゴシック" pitchFamily="-65" charset="-128"/>
            </a:rPr>
            <a:t>Mid-2006 a number of worms and Trojans appeared that used public-key cryptography with </a:t>
          </a:r>
          <a:r>
            <a:rPr lang="en-US" b="1" dirty="0" err="1">
              <a:effectLst/>
              <a:ea typeface="ＭＳ Ｐゴシック" pitchFamily="-65" charset="-128"/>
            </a:rPr>
            <a:t>incresasingly</a:t>
          </a:r>
          <a:r>
            <a:rPr lang="en-US" b="1" dirty="0">
              <a:effectLst/>
              <a:ea typeface="ＭＳ Ｐゴシック" pitchFamily="-65" charset="-128"/>
            </a:rPr>
            <a:t> larger key sizes to encrypt data</a:t>
          </a: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a:effectLst/>
              <a:ea typeface="ＭＳ Ｐゴシック" pitchFamily="-65" charset="-128"/>
            </a:rPr>
            <a:t>First seen in October 2001</a:t>
          </a: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a:effectLst/>
              <a:ea typeface="ＭＳ Ｐゴシック" pitchFamily="-65" charset="-128"/>
            </a:rPr>
            <a:t>Spreads by e-mailing copies of itself to addresses found in the address book and in files on the system</a:t>
          </a: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a:effectLst/>
              <a:ea typeface="ＭＳ Ｐゴシック" pitchFamily="-65" charset="-128"/>
            </a:rPr>
            <a:t>It can stop and delete some anti-virus programs running on the system</a:t>
          </a: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a:effectLst/>
              <a:ea typeface="ＭＳ Ｐゴシック" pitchFamily="-65" charset="-128"/>
            </a:rPr>
            <a:t>The user needed to pay a ransom, or to make a purchase from certain sites, in order to receive the key to decrypt this data</a:t>
          </a: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pt>
  </dgm:ptLst>
  <dgm:cxnLst>
    <dgm:cxn modelId="{9B4B9607-62B4-464E-9094-B4422DD1A02F}" type="presOf" srcId="{1E7E776E-B5D2-CA41-8188-C0942C0CDD36}" destId="{074F123A-5B09-A24D-9F49-D73992185EAF}" srcOrd="0" destOrd="3" presId="urn:microsoft.com/office/officeart/2005/8/layout/default#3"/>
    <dgm:cxn modelId="{0D9D4219-48CC-BF40-8C9E-332E4A0F56A9}" srcId="{DFA9ECF7-E8B4-F647-B319-FCAF6D9F4DEB}" destId="{27A08E96-2D19-704C-9B1D-2F2BBC6F4CB4}" srcOrd="1" destOrd="0" parTransId="{01425A03-1AE3-3041-8F97-B61C0EF40191}" sibTransId="{5AF54C87-2909-B543-94E3-E05B5D5B5445}"/>
    <dgm:cxn modelId="{EDD3451B-2EEF-6043-98EE-68CD34139F35}" type="presOf" srcId="{C82EE885-D50E-B444-8DBA-B28186EB021F}" destId="{50B4F61C-6FC3-8546-A4AC-CA0B55E21DD5}" srcOrd="0" destOrd="1" presId="urn:microsoft.com/office/officeart/2005/8/layout/default#3"/>
    <dgm:cxn modelId="{903A6C1E-754E-924B-BD7B-140B52549E92}" type="presOf" srcId="{2C1023AC-3C2A-E349-BD74-235AFB688DD9}" destId="{074F123A-5B09-A24D-9F49-D73992185EAF}" srcOrd="0" destOrd="4"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24A5732A-6734-CD42-8F69-9E73D59487F0}" type="presOf" srcId="{B9A4684C-9197-8145-ADAC-DE3BCB1A59F7}" destId="{4028CC31-1B14-9049-A7D7-E65031D08E0F}" srcOrd="0" destOrd="3" presId="urn:microsoft.com/office/officeart/2005/8/layout/default#3"/>
    <dgm:cxn modelId="{AACFCD32-8CA4-3848-9053-54A3E407C2D9}" srcId="{7180435B-5149-224D-B0F2-3D1F5F02D58F}" destId="{B9A4684C-9197-8145-ADAC-DE3BCB1A59F7}" srcOrd="2" destOrd="0" parTransId="{80D97073-4B19-4041-9FB2-201EEF1D2152}" sibTransId="{83296E5B-9BCA-BD4C-90CF-FBB1024F50EC}"/>
    <dgm:cxn modelId="{A9EF3635-B979-234C-804D-026EAD202D9B}" srcId="{DFA9ECF7-E8B4-F647-B319-FCAF6D9F4DEB}" destId="{2C1023AC-3C2A-E349-BD74-235AFB688DD9}" srcOrd="3" destOrd="0" parTransId="{C6DDE8CE-FE33-E64B-B7C3-D5D3F0D63C67}" sibTransId="{0A4A30F9-392C-E543-A70E-2C04D1D193AD}"/>
    <dgm:cxn modelId="{AEF1D43F-0914-E742-9678-0B16DDD60773}" srcId="{DFA9ECF7-E8B4-F647-B319-FCAF6D9F4DEB}" destId="{1E7E776E-B5D2-CA41-8188-C0942C0CDD36}" srcOrd="2" destOrd="0" parTransId="{4D3EEDAE-B988-E748-8586-67218EC81470}" sibTransId="{F992F1BE-CF09-944B-A58D-55E1B0FE6519}"/>
    <dgm:cxn modelId="{56A8855D-11B8-5549-B233-2C382869E0BF}" type="presOf" srcId="{AA7E47BD-A8DD-BA43-9A45-B3365DAF56D2}" destId="{074F123A-5B09-A24D-9F49-D73992185EAF}" srcOrd="0" destOrd="5" presId="urn:microsoft.com/office/officeart/2005/8/layout/default#3"/>
    <dgm:cxn modelId="{365C6F41-202A-4240-B523-7C28907B217B}" srcId="{5DC3A8FE-9536-394A-ADBF-6D9D54D5DB39}" destId="{6567AED0-2BCC-F24C-B03C-DD4521BAB3D5}" srcOrd="3" destOrd="0" parTransId="{7E2DFA7F-C785-874F-A463-1B053B548FA7}" sibTransId="{D6E6099E-567A-B14A-A8B5-C3414711F88A}"/>
    <dgm:cxn modelId="{97687F45-907E-0341-8508-AFE922CB1122}" type="presOf" srcId="{27A08E96-2D19-704C-9B1D-2F2BBC6F4CB4}" destId="{074F123A-5B09-A24D-9F49-D73992185EAF}" srcOrd="0" destOrd="2" presId="urn:microsoft.com/office/officeart/2005/8/layout/default#3"/>
    <dgm:cxn modelId="{93862869-C67F-2C49-9742-645A2570ECAF}" srcId="{7180435B-5149-224D-B0F2-3D1F5F02D58F}" destId="{9EA72A88-3DA2-984E-8711-854594BA23A1}" srcOrd="1" destOrd="0" parTransId="{BFFC3653-E16B-AF49-84BE-6039D2EC253E}" sibTransId="{4A483C58-FC8C-D541-8562-9F28C969DE2C}"/>
    <dgm:cxn modelId="{44DA176A-3148-334C-8D92-60C9661D5488}" type="presOf" srcId="{7E35A4A4-B6A7-B049-B007-4558291E9DE0}" destId="{DE14A224-3D65-574D-99C9-01A82B9FF580}" srcOrd="0" destOrd="0" presId="urn:microsoft.com/office/officeart/2005/8/layout/default#3"/>
    <dgm:cxn modelId="{EF57C64C-158D-1B47-AFF2-AB54ECBC2C07}" srcId="{7E35A4A4-B6A7-B049-B007-4558291E9DE0}" destId="{5DC3A8FE-9536-394A-ADBF-6D9D54D5DB39}" srcOrd="2" destOrd="0" parTransId="{30A58200-CDDD-F541-8C71-7DE4F7557CDE}" sibTransId="{1910F444-3897-FC41-A7E7-51215875EC68}"/>
    <dgm:cxn modelId="{A08ADF4C-6825-D64B-B63A-4FF479E8A903}" srcId="{DFA9ECF7-E8B4-F647-B319-FCAF6D9F4DEB}" destId="{AA7E47BD-A8DD-BA43-9A45-B3365DAF56D2}" srcOrd="4" destOrd="0" parTransId="{EA2B8F3D-FD05-B547-9E6C-5CB276E3C4D6}" sibTransId="{801B0D31-548A-4544-8EA7-D97D68CDAB1B}"/>
    <dgm:cxn modelId="{64F68952-8815-234F-A9A0-A3560C8B281F}" type="presOf" srcId="{446811B6-C53D-904B-AA4F-EC83FEB6B522}" destId="{4028CC31-1B14-9049-A7D7-E65031D08E0F}" srcOrd="0" destOrd="1" presId="urn:microsoft.com/office/officeart/2005/8/layout/default#3"/>
    <dgm:cxn modelId="{1D508A54-DE38-8543-B580-73C65892CB2F}" srcId="{7E35A4A4-B6A7-B049-B007-4558291E9DE0}" destId="{7180435B-5149-224D-B0F2-3D1F5F02D58F}" srcOrd="0" destOrd="0" parTransId="{1C353E28-42B4-A842-91D1-7A91625AFEA3}" sibTransId="{7174AA39-C0DF-0C4E-BEC7-862E0FAD5C8E}"/>
    <dgm:cxn modelId="{6FEE837C-E3BB-F145-90F2-09021D84A0BD}" srcId="{5DC3A8FE-9536-394A-ADBF-6D9D54D5DB39}" destId="{66D2251D-824F-E840-A3F7-380C8CBE6984}" srcOrd="2" destOrd="0" parTransId="{A3F5EAD9-4681-6448-9C39-83CC4F24F984}" sibTransId="{F035F9D9-1B18-4D41-84AC-CF6A9706A843}"/>
    <dgm:cxn modelId="{3EB75885-5918-654F-8EA2-6129453CDA8F}" type="presOf" srcId="{DFA9ECF7-E8B4-F647-B319-FCAF6D9F4DEB}" destId="{074F123A-5B09-A24D-9F49-D73992185EAF}" srcOrd="0" destOrd="0" presId="urn:microsoft.com/office/officeart/2005/8/layout/default#3"/>
    <dgm:cxn modelId="{D9903C88-90ED-924A-A95C-7B8A580F486B}" type="presOf" srcId="{7180435B-5149-224D-B0F2-3D1F5F02D58F}" destId="{4028CC31-1B14-9049-A7D7-E65031D08E0F}" srcOrd="0" destOrd="0"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10A1B5A0-C2E6-D147-BD0A-3E886D5ACE7A}" type="presOf" srcId="{6567AED0-2BCC-F24C-B03C-DD4521BAB3D5}" destId="{50B4F61C-6FC3-8546-A4AC-CA0B55E21DD5}" srcOrd="0" destOrd="4" presId="urn:microsoft.com/office/officeart/2005/8/layout/default#3"/>
    <dgm:cxn modelId="{6CA42BB0-686F-9446-B58C-8B84CF0261B2}" type="presOf" srcId="{CBEE651C-DA9A-9042-B2AD-C5C55EFE28CF}" destId="{50B4F61C-6FC3-8546-A4AC-CA0B55E21DD5}" srcOrd="0" destOrd="2" presId="urn:microsoft.com/office/officeart/2005/8/layout/default#3"/>
    <dgm:cxn modelId="{C93FABB2-E73C-F545-A6E3-967A38BBAEB4}" type="presOf" srcId="{E213D9C2-7CE6-5D43-BE5F-C18545927001}" destId="{074F123A-5B09-A24D-9F49-D73992185EAF}" srcOrd="0" destOrd="1" presId="urn:microsoft.com/office/officeart/2005/8/layout/default#3"/>
    <dgm:cxn modelId="{8B9CBEC1-2FB4-154C-8B2B-EC6E709706B1}" type="presOf" srcId="{66D2251D-824F-E840-A3F7-380C8CBE6984}" destId="{50B4F61C-6FC3-8546-A4AC-CA0B55E21DD5}" srcOrd="0" destOrd="3" presId="urn:microsoft.com/office/officeart/2005/8/layout/default#3"/>
    <dgm:cxn modelId="{D08F03C7-427B-BE47-8069-DC6A3251D033}" type="presOf" srcId="{9EA72A88-3DA2-984E-8711-854594BA23A1}" destId="{4028CC31-1B14-9049-A7D7-E65031D08E0F}" srcOrd="0" destOrd="2" presId="urn:microsoft.com/office/officeart/2005/8/layout/default#3"/>
    <dgm:cxn modelId="{451221C8-7F5B-D143-B415-D18EC08AEE03}" srcId="{5DC3A8FE-9536-394A-ADBF-6D9D54D5DB39}" destId="{CBEE651C-DA9A-9042-B2AD-C5C55EFE28CF}" srcOrd="1" destOrd="0" parTransId="{38CDF19E-84B8-6548-9F3B-78C41BF0958B}" sibTransId="{9F924B21-3DE3-424E-85A6-F37A5EF71317}"/>
    <dgm:cxn modelId="{A0A068D8-E768-DC43-8118-C6B188F23629}" srcId="{5DC3A8FE-9536-394A-ADBF-6D9D54D5DB39}" destId="{C82EE885-D50E-B444-8DBA-B28186EB021F}" srcOrd="0" destOrd="0" parTransId="{F1830A6B-1B4E-E848-8D05-DADF8604158D}" sibTransId="{362BDC1E-9490-4444-A231-F97F056EFD89}"/>
    <dgm:cxn modelId="{1ABFCCDF-AEA6-C346-9B6D-D11B2FEC752C}" type="presOf" srcId="{5DC3A8FE-9536-394A-ADBF-6D9D54D5DB39}" destId="{50B4F61C-6FC3-8546-A4AC-CA0B55E21DD5}" srcOrd="0" destOrd="0"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a:latin typeface="+mn-lt"/>
            </a:rPr>
            <a:t>Captures keystrokes to allow attacker to monitor sensitive information</a:t>
          </a: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a:latin typeface="+mn-lt"/>
            </a:rPr>
            <a:t>Typically uses some form of filtering mechanism that only returns information close to keywords (“login”, “password”)</a:t>
          </a: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a:latin typeface="+mn-lt"/>
            </a:rPr>
            <a:t>Subverts the compromised machine to allow monitoring of a wide range of activity on the system</a:t>
          </a: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a:latin typeface="+mn-lt"/>
            </a:rPr>
            <a:t>Monitoring history and content of browsing activity</a:t>
          </a: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a:latin typeface="+mn-lt"/>
            </a:rPr>
            <a:t>Redirecting certain Web page requests to fake sites</a:t>
          </a: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a:latin typeface="+mn-lt"/>
            </a:rPr>
            <a:t>Dynamically modifying data exchanged between the browser and certain Web sites of interest</a:t>
          </a: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pt>
    <dgm:pt modelId="{3B3E35FC-5EFA-7D41-B5C5-12A734B7553B}" type="pres">
      <dgm:prSet presAssocID="{0B2449B9-842E-B448-A67B-515097385F15}" presName="childText" presStyleLbl="revTx" presStyleIdx="1" presStyleCnt="2">
        <dgm:presLayoutVars>
          <dgm:bulletEnabled val="1"/>
        </dgm:presLayoutVars>
      </dgm:prSet>
      <dgm:spPr/>
    </dgm:pt>
  </dgm:ptLst>
  <dgm:cxnLst>
    <dgm:cxn modelId="{78081400-C9A6-D548-8E72-614D2E95256D}" type="presOf" srcId="{B94F0689-7322-8A4F-B311-1131BDF95662}" destId="{6ED16D23-CB7C-7146-804D-02F7F2F0993C}" srcOrd="0" destOrd="0" presId="urn:microsoft.com/office/officeart/2005/8/layout/vList2"/>
    <dgm:cxn modelId="{A1C1D605-E172-F34F-B55D-F0D23D516089}" srcId="{B94F0689-7322-8A4F-B311-1131BDF95662}" destId="{7B947D24-2725-6E4B-B697-3855ABC42F0A}" srcOrd="0" destOrd="0" parTransId="{017FF03C-1900-6C41-8661-1DBC726BBCB8}" sibTransId="{75ABAF23-CCE7-F549-B029-6A3433A82024}"/>
    <dgm:cxn modelId="{7B0CE60A-134A-4540-8A63-7CB445448D39}" srcId="{B94F0689-7322-8A4F-B311-1131BDF95662}" destId="{6F40F308-E3E5-1942-A4AD-41ABD146AEC9}" srcOrd="1" destOrd="0" parTransId="{5F8623D1-C869-1743-8F96-A61316B7F2A9}" sibTransId="{4989028D-19DD-B540-8DEC-C6AFDB32A41F}"/>
    <dgm:cxn modelId="{4567200F-C6DC-F74E-AEBA-751181D443D1}" type="presOf" srcId="{E0D1BE0A-BA57-AE41-B45E-E6DFD0823B88}" destId="{3B3E35FC-5EFA-7D41-B5C5-12A734B7553B}" srcOrd="0" destOrd="1" presId="urn:microsoft.com/office/officeart/2005/8/layout/vList2"/>
    <dgm:cxn modelId="{5F6F3522-B5F5-2C4E-A84B-18460DEE8992}" type="presOf" srcId="{FDE605C1-02A6-514E-A99F-A53EC8CC25BF}" destId="{3B3E35FC-5EFA-7D41-B5C5-12A734B7553B}" srcOrd="0" destOrd="2" presId="urn:microsoft.com/office/officeart/2005/8/layout/vList2"/>
    <dgm:cxn modelId="{89562C2C-A934-844E-B4BD-3A6A8D313E52}" type="presOf" srcId="{06C297C7-4C0B-9046-AAB5-53B50F53620B}" destId="{3B3E35FC-5EFA-7D41-B5C5-12A734B7553B}" srcOrd="0" destOrd="0" presId="urn:microsoft.com/office/officeart/2005/8/layout/vList2"/>
    <dgm:cxn modelId="{9917BF2F-7A7B-484C-9D30-77FB8539A03C}" srcId="{06C297C7-4C0B-9046-AAB5-53B50F53620B}" destId="{FDE605C1-02A6-514E-A99F-A53EC8CC25BF}" srcOrd="1" destOrd="0" parTransId="{C4C2C0B7-93B7-E34C-A1AE-2E26AE4C9047}" sibTransId="{35DC5F0C-7646-4342-93EB-1CAC5E2EF766}"/>
    <dgm:cxn modelId="{D8AB5F35-8596-3340-9734-DB08E7AB3553}" type="presOf" srcId="{84CD5FDD-3E23-D14D-867E-A660F7B4AF9D}" destId="{58583719-3BE6-C040-A8E4-E7004102C6A2}" srcOrd="0" destOrd="0" presId="urn:microsoft.com/office/officeart/2005/8/layout/vList2"/>
    <dgm:cxn modelId="{B2432071-DEC3-EF49-A2EE-83EC764D776A}" srcId="{84CD5FDD-3E23-D14D-867E-A660F7B4AF9D}" destId="{0B2449B9-842E-B448-A67B-515097385F15}" srcOrd="1" destOrd="0" parTransId="{142732F0-78F2-B645-8810-BDA197ADC979}" sibTransId="{79E8A411-5538-4A45-87E1-2958ADC5B184}"/>
    <dgm:cxn modelId="{BB0A6C7C-CA23-2346-BAAE-65ED1FA719B7}" type="presOf" srcId="{FCFB8E09-2A7D-114B-A7B0-44C686154FFC}" destId="{3B3E35FC-5EFA-7D41-B5C5-12A734B7553B}" srcOrd="0" destOrd="3" presId="urn:microsoft.com/office/officeart/2005/8/layout/vList2"/>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55F5ABAD-E016-8C46-9673-A4AB4C71EBEC}" srcId="{84CD5FDD-3E23-D14D-867E-A660F7B4AF9D}" destId="{B94F0689-7322-8A4F-B311-1131BDF95662}" srcOrd="0" destOrd="0" parTransId="{8FF18536-BA39-4347-A1C2-43E9A140035D}" sibTransId="{6BCE686B-D11E-194D-8484-D843F4E56EFE}"/>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DD8B77E9-E315-A44F-872D-45F01865F0DD}" type="presOf" srcId="{6F40F308-E3E5-1942-A4AD-41ABD146AEC9}" destId="{6EC0B32E-D560-6E48-80D9-7FDA089E9536}" srcOrd="0" destOrd="1"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a:solidFill>
                <a:schemeClr val="tx1"/>
              </a:solidFill>
            </a:rPr>
            <a:t>Memory based</a:t>
          </a:r>
          <a:endParaRPr lang="en-US" dirty="0">
            <a:solidFill>
              <a:schemeClr val="tx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a:solidFill>
                <a:srgbClr val="000000"/>
              </a:solidFill>
            </a:rPr>
            <a:t>User mode</a:t>
          </a:r>
          <a:endParaRPr lang="en-US" dirty="0">
            <a:solidFill>
              <a:srgbClr val="000000"/>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a:solidFill>
                <a:schemeClr val="tx1"/>
              </a:solidFill>
            </a:rPr>
            <a:t>Kernel mode</a:t>
          </a: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a:solidFill>
                <a:srgbClr val="000000"/>
              </a:solidFill>
            </a:rPr>
            <a:t>Virtual machine based</a:t>
          </a:r>
          <a:endParaRPr lang="en-US" dirty="0">
            <a:solidFill>
              <a:srgbClr val="000000"/>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a:solidFill>
                <a:schemeClr val="tx1"/>
              </a:solidFill>
            </a:rPr>
            <a:t>External mode</a:t>
          </a: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pt>
    <dgm:pt modelId="{E44C8787-EF38-C84D-9B63-EE5A5591B063}" type="pres">
      <dgm:prSet presAssocID="{7945994E-9F8B-004A-899B-63399F05D0A5}" presName="node" presStyleLbl="node1" presStyleIdx="0" presStyleCnt="6">
        <dgm:presLayoutVars>
          <dgm:bulletEnabled val="1"/>
        </dgm:presLayoutVars>
      </dgm:prSet>
      <dgm:spPr/>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pt>
  </dgm:ptLst>
  <dgm:cxnLst>
    <dgm:cxn modelId="{B866A201-B325-304B-BFC7-05096E040E91}" type="presOf" srcId="{9510BF75-C479-6847-8233-5D43425B6CE7}" destId="{6072D17B-F6A5-5047-8836-727A094DE50A}" srcOrd="0" destOrd="0" presId="urn:microsoft.com/office/officeart/2005/8/layout/default#2"/>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8CC2D51F-396E-4C4A-BD7A-047F8801C8FE}" type="presOf" srcId="{4A97A6B8-9EDD-2E4B-BDC5-F191BD827914}" destId="{C7A1B8EF-C024-DD42-B327-0C43B33F32C7}"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14484F62-97D8-A34F-9F86-BBDC33240205}" type="presOf" srcId="{0D5901AB-6A59-4541-82C2-5526BDBF6B0E}" destId="{E0353279-FF85-2046-A116-4276350C938F}" srcOrd="0" destOrd="0" presId="urn:microsoft.com/office/officeart/2005/8/layout/default#2"/>
    <dgm:cxn modelId="{23F92D49-0F5B-5348-B406-195436BFA7B8}" srcId="{2C09018F-96CC-F343-91E8-888C19E657B3}" destId="{0D5901AB-6A59-4541-82C2-5526BDBF6B0E}" srcOrd="5" destOrd="0" parTransId="{C068509A-8EB9-E14E-B57D-FFF87C5253D9}" sibTransId="{B79CB585-FDB7-BC4B-91FE-E6DF7463B199}"/>
    <dgm:cxn modelId="{C87FAB9F-F091-B041-8BCA-31BA85ACE6D7}" type="presOf" srcId="{2C09018F-96CC-F343-91E8-888C19E657B3}" destId="{F4B28C59-5773-264B-A804-53529FE3DEAB}" srcOrd="0" destOrd="0" presId="urn:microsoft.com/office/officeart/2005/8/layout/default#2"/>
    <dgm:cxn modelId="{CAA4D9A5-246F-934C-B43D-1CD28B422E91}" srcId="{2C09018F-96CC-F343-91E8-888C19E657B3}" destId="{4A97A6B8-9EDD-2E4B-BDC5-F191BD827914}" srcOrd="2" destOrd="0" parTransId="{D03EE256-346A-3E4E-95E0-9F89FD79017C}" sibTransId="{DCF2517E-9171-0341-9383-7F971B8DA491}"/>
    <dgm:cxn modelId="{B00846C4-29BA-A14E-93D8-5884BA77B763}" srcId="{2C09018F-96CC-F343-91E8-888C19E657B3}" destId="{6372CB02-1596-0141-8895-DFA8F45003DA}" srcOrd="3" destOrd="0" parTransId="{E0DC38B3-E708-CC49-B3A0-971E51B689F0}" sibTransId="{2A2C1681-334A-E149-8781-5F2E063F9ECC}"/>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a:solidFill>
                <a:schemeClr val="tx1"/>
              </a:solidFill>
            </a:rPr>
            <a:t>Four main elements of prevention:</a:t>
          </a: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pt>
    <dgm:pt modelId="{9F27D6DC-1F2B-7744-AB44-F95CB3588EA2}" type="pres">
      <dgm:prSet presAssocID="{A2F49F7D-DC29-234E-8131-187DE0ECA205}" presName="parentText" presStyleLbl="node1" presStyleIdx="0" presStyleCnt="1">
        <dgm:presLayoutVars>
          <dgm:chMax val="0"/>
          <dgm:bulletEnabled val="1"/>
        </dgm:presLayoutVars>
      </dgm:prSet>
      <dgm:spPr/>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pt>
  </dgm:ptLst>
  <dgm:cxnLst>
    <dgm:cxn modelId="{CD0E990E-AD1A-B14D-BCC8-6115E392DE23}" srcId="{A2F49F7D-DC29-234E-8131-187DE0ECA205}" destId="{C10341DE-4D1C-5644-A899-2A5BBD88FFE5}" srcOrd="2" destOrd="0" parTransId="{0A306DCB-897E-9942-A224-C2F30E6CD166}" sibTransId="{2C5C60B3-1CB3-3D43-A1B6-2100A0FBC3E9}"/>
    <dgm:cxn modelId="{43987F15-A4C3-1346-9EBA-584B627F7276}" type="presOf" srcId="{A2F49F7D-DC29-234E-8131-187DE0ECA205}" destId="{9F27D6DC-1F2B-7744-AB44-F95CB3588EA2}" srcOrd="1"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3930B535-7F68-3D49-91F7-082DCFE52FD8}" type="presOf" srcId="{19933629-1549-9244-A2EB-710BFBB3F3C0}" destId="{AA82D9DB-A488-6D46-8B85-3412B019F831}" srcOrd="0" destOrd="3" presId="urn:microsoft.com/office/officeart/2005/8/layout/list1"/>
    <dgm:cxn modelId="{99BDBF3A-8DFD-984C-8EEB-0047233345C3}" type="presOf" srcId="{C10341DE-4D1C-5644-A899-2A5BBD88FFE5}" destId="{AA82D9DB-A488-6D46-8B85-3412B019F831}" srcOrd="0" destOrd="2"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17234A70-C927-0D4D-875C-3CA219B139BC}" type="presOf" srcId="{A85B7817-CDD7-C049-A073-D8CFFC417918}" destId="{AA82D9DB-A488-6D46-8B85-3412B019F831}" srcOrd="0" destOrd="0" presId="urn:microsoft.com/office/officeart/2005/8/layout/list1"/>
    <dgm:cxn modelId="{C8B246A7-146B-D44C-A0B6-D62B3B46D552}" srcId="{A2F49F7D-DC29-234E-8131-187DE0ECA205}" destId="{5633FEA8-F733-7744-9130-BBE890A6AB21}" srcOrd="1" destOrd="0" parTransId="{14835D0F-8544-6043-BDAB-70AAD06D0B05}" sibTransId="{40ECE71D-49B5-AB4A-8E18-60582BBB76FE}"/>
    <dgm:cxn modelId="{947BD9AE-F2FE-E349-9C6D-BBC8D627F16A}" srcId="{E597C373-B344-4647-9666-45221E1A5803}" destId="{A2F49F7D-DC29-234E-8131-187DE0ECA205}" srcOrd="0" destOrd="0" parTransId="{407ACF3F-BDBE-A348-80BA-DFA5485D56AD}" sibTransId="{CC2B33C9-2022-A841-A120-F57B5A3BD772}"/>
    <dgm:cxn modelId="{95BB7CAF-88D5-DC4D-9F0C-C26F1BDE0EEB}" type="presOf" srcId="{A2F49F7D-DC29-234E-8131-187DE0ECA205}" destId="{952E37D5-2D17-2248-94E4-2E967F62D580}" srcOrd="0" destOrd="0" presId="urn:microsoft.com/office/officeart/2005/8/layout/list1"/>
    <dgm:cxn modelId="{E9798DC8-6B8A-4E49-9C73-9B5112E6C969}" srcId="{A2F49F7D-DC29-234E-8131-187DE0ECA205}" destId="{A85B7817-CDD7-C049-A073-D8CFFC417918}" srcOrd="0" destOrd="0" parTransId="{3DC4848E-004B-1A4C-A744-3C816C74AA8E}" sibTransId="{34B90911-2D46-694F-B675-A32B2099E060}"/>
    <dgm:cxn modelId="{A3513AD7-0DC4-9645-B854-4B1723DC57B4}" type="presOf" srcId="{5633FEA8-F733-7744-9130-BBE890A6AB21}" destId="{AA82D9DB-A488-6D46-8B85-3412B019F831}" srcOrd="0" destOrd="1"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a:solidFill>
                <a:schemeClr val="bg1"/>
              </a:solidFill>
            </a:rPr>
            <a:t>Second generation:  heuristic scanners</a:t>
          </a: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a:solidFill>
                <a:schemeClr val="bg1"/>
              </a:solidFill>
            </a:rPr>
            <a:t>Third generation:  activity traps</a:t>
          </a: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a:solidFill>
                <a:schemeClr val="bg1"/>
              </a:solidFill>
              <a:latin typeface="+mn-lt"/>
            </a:rPr>
            <a:t>Fourth generation:  full-featured protection</a:t>
          </a: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a:solidFill>
                <a:schemeClr val="bg1"/>
              </a:solidFill>
              <a:latin typeface="+mn-lt"/>
            </a:rPr>
            <a:t>Include scanning and activity trap components and access control capability</a:t>
          </a: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pt>
    <dgm:pt modelId="{94FD8FE7-6F22-4446-A769-855654CE6791}" type="pres">
      <dgm:prSet presAssocID="{934C8CA6-6FBB-9543-B7CE-61E8B118F161}" presName="FourNodes_2" presStyleLbl="node1" presStyleIdx="1" presStyleCnt="4">
        <dgm:presLayoutVars>
          <dgm:bulletEnabled val="1"/>
        </dgm:presLayoutVars>
      </dgm:prSet>
      <dgm:spPr/>
    </dgm:pt>
    <dgm:pt modelId="{AC2EFB6D-8EA1-E644-86A1-65580E90AFF3}" type="pres">
      <dgm:prSet presAssocID="{934C8CA6-6FBB-9543-B7CE-61E8B118F161}" presName="FourNodes_3" presStyleLbl="node1" presStyleIdx="2" presStyleCnt="4">
        <dgm:presLayoutVars>
          <dgm:bulletEnabled val="1"/>
        </dgm:presLayoutVars>
      </dgm:prSet>
      <dgm:spPr/>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pt>
    <dgm:pt modelId="{A85C3921-15A0-C549-9569-F89001426921}" type="pres">
      <dgm:prSet presAssocID="{934C8CA6-6FBB-9543-B7CE-61E8B118F161}" presName="FourConn_1-2" presStyleLbl="fgAccFollowNode1" presStyleIdx="0" presStyleCnt="3">
        <dgm:presLayoutVars>
          <dgm:bulletEnabled val="1"/>
        </dgm:presLayoutVars>
      </dgm:prSet>
      <dgm:spPr/>
    </dgm:pt>
    <dgm:pt modelId="{3CB918A4-7D15-6C48-8FC2-A2F2A79D93C2}" type="pres">
      <dgm:prSet presAssocID="{934C8CA6-6FBB-9543-B7CE-61E8B118F161}" presName="FourConn_2-3" presStyleLbl="fgAccFollowNode1" presStyleIdx="1" presStyleCnt="3">
        <dgm:presLayoutVars>
          <dgm:bulletEnabled val="1"/>
        </dgm:presLayoutVars>
      </dgm:prSet>
      <dgm:spPr/>
    </dgm:pt>
    <dgm:pt modelId="{26AF2E0D-887C-644F-B5C8-6BFDF633602B}" type="pres">
      <dgm:prSet presAssocID="{934C8CA6-6FBB-9543-B7CE-61E8B118F161}" presName="FourConn_3-4" presStyleLbl="fgAccFollowNode1" presStyleIdx="2" presStyleCnt="3">
        <dgm:presLayoutVars>
          <dgm:bulletEnabled val="1"/>
        </dgm:presLayoutVars>
      </dgm:prSet>
      <dgm:spPr/>
    </dgm:pt>
    <dgm:pt modelId="{B8ED5B37-5D16-C94A-8836-EB8D8B08BE3B}" type="pres">
      <dgm:prSet presAssocID="{934C8CA6-6FBB-9543-B7CE-61E8B118F161}" presName="FourNodes_1_text" presStyleLbl="node1" presStyleIdx="3" presStyleCnt="4">
        <dgm:presLayoutVars>
          <dgm:bulletEnabled val="1"/>
        </dgm:presLayoutVars>
      </dgm:prSet>
      <dgm:spPr/>
    </dgm:pt>
    <dgm:pt modelId="{AE798FCC-0D4E-8B46-93F3-5F646AE410F4}" type="pres">
      <dgm:prSet presAssocID="{934C8CA6-6FBB-9543-B7CE-61E8B118F161}" presName="FourNodes_2_text" presStyleLbl="node1" presStyleIdx="3" presStyleCnt="4">
        <dgm:presLayoutVars>
          <dgm:bulletEnabled val="1"/>
        </dgm:presLayoutVars>
      </dgm:prSet>
      <dgm:spPr/>
    </dgm:pt>
    <dgm:pt modelId="{C871861A-17A3-BE45-9DE8-E1950D7A7023}" type="pres">
      <dgm:prSet presAssocID="{934C8CA6-6FBB-9543-B7CE-61E8B118F161}" presName="FourNodes_3_text" presStyleLbl="node1" presStyleIdx="3" presStyleCnt="4">
        <dgm:presLayoutVars>
          <dgm:bulletEnabled val="1"/>
        </dgm:presLayoutVars>
      </dgm:prSet>
      <dgm:spPr/>
    </dgm:pt>
    <dgm:pt modelId="{9B2FB06B-605C-174F-A620-6B0E16A43446}" type="pres">
      <dgm:prSet presAssocID="{934C8CA6-6FBB-9543-B7CE-61E8B118F161}" presName="FourNodes_4_text" presStyleLbl="node1" presStyleIdx="3" presStyleCnt="4">
        <dgm:presLayoutVars>
          <dgm:bulletEnabled val="1"/>
        </dgm:presLayoutVars>
      </dgm:prSet>
      <dgm:spPr/>
    </dgm:pt>
  </dgm:ptLst>
  <dgm:cxnLst>
    <dgm:cxn modelId="{1B3C2C02-3A46-2C44-84BE-5E9E9E249A15}" srcId="{934C8CA6-6FBB-9543-B7CE-61E8B118F161}" destId="{8BC51053-E83D-0C4A-AD93-FD61B50E4F39}" srcOrd="2" destOrd="0" parTransId="{9C010144-3946-9A4D-8782-C56F15F9D59B}" sibTransId="{F54950E8-7470-2F42-91D4-281FD4B5AE4B}"/>
    <dgm:cxn modelId="{8DE4F614-6BE9-EF43-8640-73360885999C}" type="presOf" srcId="{A9387B20-B672-7340-B5F6-86E17F6B3B71}" destId="{AB278546-B3AD-1D4A-A57A-27C45BE738AF}" srcOrd="0" destOrd="0"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686B0E2A-D323-064A-8AAF-DB7E2898A377}" type="presOf" srcId="{A5796948-3AB1-F347-9BCD-7900063785F2}" destId="{AB278546-B3AD-1D4A-A57A-27C45BE738AF}" srcOrd="0" destOrd="1"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D389312F-4DC4-BE45-83E9-D7C416C73DF9}" srcId="{934C8CA6-6FBB-9543-B7CE-61E8B118F161}" destId="{9F20680C-5A0E-FC42-B945-A1979A0A769C}" srcOrd="3" destOrd="0" parTransId="{30838EF4-1E14-BC45-9251-1DB65C6C224F}" sibTransId="{AF5D4AAF-3929-054F-BC76-04943D023AE7}"/>
    <dgm:cxn modelId="{B52BF030-D194-E74C-B14E-11CA66C64522}" type="presOf" srcId="{DDDD0939-CE4B-F34C-9DBD-A7F165D6D474}" destId="{AE798FCC-0D4E-8B46-93F3-5F646AE410F4}" srcOrd="1" destOrd="2"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223C8C5B-CD90-8B4D-BFD0-08FC040CF2C7}" srcId="{9F20680C-5A0E-FC42-B945-A1979A0A769C}" destId="{5A66A6CD-C50B-A643-9F51-B915134C965A}" srcOrd="1" destOrd="0" parTransId="{5B9F8891-F68C-9A47-AAEC-DDE3D0D04F0A}" sibTransId="{2BB31764-3E6D-D842-8FB0-731F0FB8EAC5}"/>
    <dgm:cxn modelId="{2C4D7460-0B16-5141-963C-BC4A45986074}" type="presOf" srcId="{849488E8-B7E6-C144-8049-60F5D218F3E2}" destId="{A85C3921-15A0-C549-9569-F89001426921}" srcOrd="0" destOrd="0"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A4DAF352-E045-754A-8912-7C2E061AE40A}" type="presOf" srcId="{14118421-1D3D-AD46-92B8-A8BFA8461ADB}" destId="{AE798FCC-0D4E-8B46-93F3-5F646AE410F4}" srcOrd="1" destOrd="1"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40E89A75-0DF7-4848-AFA4-37CF87A5A7CF}" type="presOf" srcId="{44A84398-7644-C24F-B9C2-C86C1A26AC36}" destId="{AE798FCC-0D4E-8B46-93F3-5F646AE410F4}" srcOrd="1" destOrd="0"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A413037F-21E8-AB4E-9CB7-65636982BE47}" type="presOf" srcId="{93B04E5D-953A-0441-8ACE-78909736AB34}" destId="{3CB918A4-7D15-6C48-8FC2-A2F2A79D93C2}" srcOrd="0" destOrd="0"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09469893-E03C-9841-92FA-4FDED2B829B9}" type="presOf" srcId="{C3464D69-FAA5-2D41-A248-E2866BFC71B0}" destId="{C871861A-17A3-BE45-9DE8-E1950D7A7023}"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E00F53A8-AFBC-8342-890B-912ED3421150}" srcId="{A9387B20-B672-7340-B5F6-86E17F6B3B71}" destId="{A5796948-3AB1-F347-9BCD-7900063785F2}" srcOrd="0" destOrd="0" parTransId="{8ABDEA3F-342A-3E4D-831D-69C8F24027F2}" sibTransId="{B7FCF397-94DF-8346-9A6C-564C15E14D8D}"/>
    <dgm:cxn modelId="{EF4559A8-70E2-F046-92D1-B6343F2A3D26}" srcId="{9F20680C-5A0E-FC42-B945-A1979A0A769C}" destId="{FEF33A1F-9467-E946-9327-ACEF826BCA77}" srcOrd="0" destOrd="0" parTransId="{983420CE-2DB1-0546-98EF-B669BF2CFFAB}" sibTransId="{AEF5ECFB-E8A9-0248-9B3C-9D3DC3B27179}"/>
    <dgm:cxn modelId="{A0AB61AA-E935-2E4F-A7C4-743DFA124F2D}" type="presOf" srcId="{A1A8CB4B-B54D-E340-A2E4-F09B835C31E9}" destId="{B8ED5B37-5D16-C94A-8836-EB8D8B08BE3B}" srcOrd="1" destOrd="2"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5CF370B3-840B-3F4B-8A8A-488B2C2B09CE}" type="presOf" srcId="{A9387B20-B672-7340-B5F6-86E17F6B3B71}" destId="{B8ED5B37-5D16-C94A-8836-EB8D8B08BE3B}" srcOrd="1" destOrd="0" presId="urn:microsoft.com/office/officeart/2005/8/layout/vProcess5"/>
    <dgm:cxn modelId="{00815BB7-4C44-2A41-B169-BCDB8BF252DE}" type="presOf" srcId="{14118421-1D3D-AD46-92B8-A8BFA8461ADB}" destId="{94FD8FE7-6F22-4446-A769-855654CE6791}" srcOrd="0" destOrd="1" presId="urn:microsoft.com/office/officeart/2005/8/layout/vProcess5"/>
    <dgm:cxn modelId="{90C3ADBB-8C00-E74D-B245-D1124EFB590C}" type="presOf" srcId="{934C8CA6-6FBB-9543-B7CE-61E8B118F161}" destId="{673A5DDD-4EF7-F745-8BD9-3D506144519E}"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DE48BCDB-FC3A-0346-AD62-D064995ECEF6}" srcId="{44A84398-7644-C24F-B9C2-C86C1A26AC36}" destId="{14118421-1D3D-AD46-92B8-A8BFA8461ADB}" srcOrd="0" destOrd="0" parTransId="{1D205F1D-37B8-F047-A343-EDA71298926A}" sibTransId="{A8429D03-48B4-2C44-BA6D-1FCF7B433F3C}"/>
    <dgm:cxn modelId="{011E86E0-95FC-6945-9EEA-8F49F50697A8}" type="presOf" srcId="{F54950E8-7470-2F42-91D4-281FD4B5AE4B}" destId="{26AF2E0D-887C-644F-B5C8-6BFDF633602B}" srcOrd="0" destOrd="0" presId="urn:microsoft.com/office/officeart/2005/8/layout/vProcess5"/>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a:solidFill>
                <a:schemeClr val="bg1"/>
              </a:solidFill>
            </a:rPr>
            <a:t>Limitations</a:t>
          </a: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pt>
    <dgm:pt modelId="{A52D1D64-ABBA-EF44-91FB-3EC9E2D9120F}" type="pres">
      <dgm:prSet presAssocID="{2679E822-FABA-2249-8854-D55A64A292C9}" presName="desTx" presStyleLbl="alignAccFollowNode1" presStyleIdx="0" presStyleCnt="1">
        <dgm:presLayoutVars>
          <dgm:bulletEnabled val="1"/>
        </dgm:presLayoutVars>
      </dgm:prSet>
      <dgm:spPr/>
    </dgm:pt>
  </dgm:ptLst>
  <dgm:cxnLst>
    <dgm:cxn modelId="{E5116217-207C-9E46-823A-799237972CB1}" srcId="{2679E822-FABA-2249-8854-D55A64A292C9}" destId="{1816FA76-9179-5A43-813E-19BF3D9FD242}" srcOrd="0" destOrd="0" parTransId="{0535B2CC-BE8E-1B45-B575-A5EDC0B6D939}" sibTransId="{001CEF24-6F55-3B4C-A331-97287643566C}"/>
    <dgm:cxn modelId="{78BBAA4D-6127-5249-A362-32039BBC6A96}" srcId="{15EF84D0-6647-4E4C-9813-A55665B36B6A}" destId="{2679E822-FABA-2249-8854-D55A64A292C9}" srcOrd="0" destOrd="0" parTransId="{1DBAF106-3C25-4B4C-8F27-4E4178D84A3F}" sibTransId="{FA95EDC8-71B8-9349-9DED-34B2509ED7C8}"/>
    <dgm:cxn modelId="{C9D88A70-824A-E548-A400-F1A989D5CEF9}" type="presOf" srcId="{15EF84D0-6647-4E4C-9813-A55665B36B6A}" destId="{B26AED8C-CC50-FA4B-AECA-08BF294A2C86}" srcOrd="0" destOrd="0" presId="urn:microsoft.com/office/officeart/2005/8/layout/hList1"/>
    <dgm:cxn modelId="{15516779-052A-7D43-B39C-E070F9CFA1BE}" type="presOf" srcId="{1816FA76-9179-5A43-813E-19BF3D9FD242}" destId="{A52D1D64-ABBA-EF44-91FB-3EC9E2D9120F}"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a:t>Ingress monitors</a:t>
          </a:r>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solidFill>
          <a:schemeClr val="tx1"/>
        </a:solidFill>
      </dgm:spPr>
      <dgm:t>
        <a:bodyPr/>
        <a:lstStyle/>
        <a:p>
          <a:r>
            <a:rPr lang="en-US" sz="2800" b="1" dirty="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a:solidFill>
                <a:schemeClr val="bg1"/>
              </a:solidFill>
            </a:rPr>
            <a:t>Monitors outgoing traffic for signs of scanning or other suspicious behavior</a:t>
          </a: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pt>
    <dgm:pt modelId="{92E7900E-54A2-9C41-8A73-CA7E75155ED1}" type="pres">
      <dgm:prSet presAssocID="{857C5BCE-2EA8-7643-A788-F8A31BCF0732}" presName="textNode" presStyleLbl="bgShp" presStyleIdx="0" presStyleCnt="2"/>
      <dgm:spPr/>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pt>
    <dgm:pt modelId="{943F34FC-7AAF-EA40-8115-1BF88D6F9901}" type="pres">
      <dgm:prSet presAssocID="{812FADF3-D6BF-5440-A991-16BAC70C22CA}" presName="textNode" presStyleLbl="bgShp" presStyleIdx="1" presStyleCnt="2"/>
      <dgm:spPr/>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pt>
  </dgm:ptLst>
  <dgm:cxnLst>
    <dgm:cxn modelId="{CA794109-8951-1543-B800-5F856462D74C}" type="presOf" srcId="{D148498D-FF0D-AA47-BDA7-FCF6CE5352DE}" destId="{4FD7667B-FD88-9247-AEF5-8020748D5EB0}" srcOrd="0" destOrd="0" presId="urn:microsoft.com/office/officeart/2005/8/layout/lProcess2"/>
    <dgm:cxn modelId="{FEEFB816-9E4E-154E-9C26-E9AD21B5A7E7}" type="presOf" srcId="{6DFAD406-5842-6A46-8D7C-1804FA5F54F8}" destId="{729B7C7C-47B3-F544-89C8-D914FF0C3DF8}" srcOrd="0" destOrd="0" presId="urn:microsoft.com/office/officeart/2005/8/layout/lProcess2"/>
    <dgm:cxn modelId="{A68ECC1F-80B5-DA48-B002-A83D19D9E388}" type="presOf" srcId="{857C5BCE-2EA8-7643-A788-F8A31BCF0732}" destId="{DCE25E27-D72D-0642-AF8D-D59EE600A8A6}" srcOrd="0" destOrd="0" presId="urn:microsoft.com/office/officeart/2005/8/layout/lProcess2"/>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9271681-9584-CA45-8C42-D0F30B801E51}" type="presOf" srcId="{857C5BCE-2EA8-7643-A788-F8A31BCF0732}" destId="{92E7900E-54A2-9C41-8A73-CA7E75155ED1}" srcOrd="1"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9AB36BAB-03DE-E746-96C2-063DF8D96846}" srcId="{812FADF3-D6BF-5440-A991-16BAC70C22CA}" destId="{6DFAD406-5842-6A46-8D7C-1804FA5F54F8}" srcOrd="0" destOrd="0" parTransId="{87BCBA13-290C-6246-8DE6-E90D53206FB2}" sibTransId="{47C2A4E9-DC6B-724E-9027-B561811E9C2A}"/>
    <dgm:cxn modelId="{569549D8-660A-1440-8063-4EEBFFC6488F}" srcId="{812FADF3-D6BF-5440-A991-16BAC70C22CA}" destId="{D148498D-FF0D-AA47-BDA7-FCF6CE5352DE}" srcOrd="1" destOrd="0" parTransId="{374C135A-B404-1941-83A5-C38AA5CCA7F8}" sibTransId="{2DC6981A-58E9-5644-85E7-B02DCB9F2BB8}"/>
    <dgm:cxn modelId="{8E6691DA-A865-9A43-BF53-0FA0C21DCD41}" srcId="{857C5BCE-2EA8-7643-A788-F8A31BCF0732}" destId="{B450FF1C-92FE-384D-BE9C-A82D6DE95DEF}" srcOrd="1" destOrd="0" parTransId="{C2C9ADD8-2861-6D42-AD74-2DFCCCE68D2A}" sibTransId="{64C5A7A0-F99F-0040-AA5F-160113CDDA58}"/>
    <dgm:cxn modelId="{ADF893DF-C41B-3C4D-8229-882F033FF2D8}" srcId="{821F9D88-2E06-DF41-8369-B191662882C6}" destId="{812FADF3-D6BF-5440-A991-16BAC70C22CA}" srcOrd="1" destOrd="0" parTransId="{92117008-5834-DD4B-B6BC-3777204966B7}" sibTransId="{81D7C8A1-93D9-F44A-8370-C2E32EA81B17}"/>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Infection of existing content by viruses that is subsequently spread to other systems</a:t>
          </a: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Exploit of software vulnerabilities by worms or drive-by-downloads to allow the malware to replicate</a:t>
          </a: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Social engineering attacks that convince users to bypass security mechanisms to install Trojans or to respond to phishing attacks</a:t>
          </a: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a:solidFill>
                <a:srgbClr val="000000"/>
              </a:solidFill>
              <a:latin typeface="+mn-lt"/>
            </a:rPr>
            <a:t>Corruption of system or data files</a:t>
          </a: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a:solidFill>
                <a:srgbClr val="000000"/>
              </a:solidFill>
              <a:latin typeface="+mn-lt"/>
            </a:rPr>
            <a:t>Theft of service/make the system a zombie agent of attack as part of a botnet</a:t>
          </a: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a:solidFill>
                <a:srgbClr val="000000"/>
              </a:solidFill>
              <a:latin typeface="+mn-lt"/>
            </a:rPr>
            <a:t>Theft of information from the system/keylogging</a:t>
          </a: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a:solidFill>
                <a:srgbClr val="000000"/>
              </a:solidFill>
              <a:latin typeface="+mn-lt"/>
            </a:rPr>
            <a:t>Stealthing</a:t>
          </a:r>
          <a:r>
            <a:rPr lang="en-US" sz="1400" b="1" dirty="0">
              <a:solidFill>
                <a:srgbClr val="000000"/>
              </a:solidFill>
              <a:latin typeface="+mn-lt"/>
            </a:rPr>
            <a:t>/hiding its presence on the system</a:t>
          </a: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pt>
    <dgm:pt modelId="{3ECACCE1-EF07-354C-99D4-063260E87601}" type="pres">
      <dgm:prSet presAssocID="{066970FE-BEA6-F248-BA16-6BBFE39827E6}" presName="TwoNodes_2" presStyleLbl="node1" presStyleIdx="1" presStyleCnt="2" custScaleX="117647">
        <dgm:presLayoutVars>
          <dgm:bulletEnabled val="1"/>
        </dgm:presLayoutVars>
      </dgm:prSet>
      <dgm:spPr/>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pt>
    <dgm:pt modelId="{96EA7B3F-A704-2548-8220-860DDE530FE5}" type="pres">
      <dgm:prSet presAssocID="{066970FE-BEA6-F248-BA16-6BBFE39827E6}" presName="TwoNodes_1_text" presStyleLbl="node1" presStyleIdx="1" presStyleCnt="2">
        <dgm:presLayoutVars>
          <dgm:bulletEnabled val="1"/>
        </dgm:presLayoutVars>
      </dgm:prSet>
      <dgm:spPr/>
    </dgm:pt>
    <dgm:pt modelId="{7E7F809E-FA9A-C243-9443-B64EC18E4E96}" type="pres">
      <dgm:prSet presAssocID="{066970FE-BEA6-F248-BA16-6BBFE39827E6}" presName="TwoNodes_2_text" presStyleLbl="node1" presStyleIdx="1" presStyleCnt="2">
        <dgm:presLayoutVars>
          <dgm:bulletEnabled val="1"/>
        </dgm:presLayoutVars>
      </dgm:prSet>
      <dgm:spPr/>
    </dgm:pt>
  </dgm:ptLst>
  <dgm:cxnLst>
    <dgm:cxn modelId="{DCDE7B08-6686-1946-BC3B-D1DE2CD5EEC7}" type="presOf" srcId="{61ED182A-5E66-274B-971F-81E8FD5AA91B}" destId="{7E7F809E-FA9A-C243-9443-B64EC18E4E96}" srcOrd="1" destOrd="0" presId="urn:microsoft.com/office/officeart/2005/8/layout/vProcess5"/>
    <dgm:cxn modelId="{65154C14-C1C3-934B-B2F8-917D7879B7BE}" type="presOf" srcId="{9DDCB9DE-A9A0-9645-A82A-E5029ECAE440}" destId="{7E7F809E-FA9A-C243-9443-B64EC18E4E96}" srcOrd="1" destOrd="3"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9045417-12B5-D24D-9220-C4400CB86966}" srcId="{61ED182A-5E66-274B-971F-81E8FD5AA91B}" destId="{C2E171B6-4103-0E4D-AB52-97DBE2C72340}" srcOrd="0" destOrd="0" parTransId="{D575A17A-7D62-914F-AD53-5A382A299105}" sibTransId="{E5560B31-A47C-D845-B44F-5A2373E01543}"/>
    <dgm:cxn modelId="{1AE18E1B-58EF-C040-A8D3-8D6FB5F53CFF}" type="presOf" srcId="{E0D34040-2831-B841-8EF4-098CFD41F62B}" destId="{7E7F809E-FA9A-C243-9443-B64EC18E4E96}" srcOrd="1" destOrd="2"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F8616244-64B5-854B-A8E7-3A19587E410D}" type="presOf" srcId="{C2E171B6-4103-0E4D-AB52-97DBE2C72340}" destId="{3ECACCE1-EF07-354C-99D4-063260E87601}" srcOrd="0" destOrd="1"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2110D174-5622-2041-B056-7B3C71290130}" type="presOf" srcId="{61ED182A-5E66-274B-971F-81E8FD5AA91B}" destId="{3ECACCE1-EF07-354C-99D4-063260E87601}" srcOrd="0" destOrd="0"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8B551158-FDA8-DF4B-A203-DE7684C4832E}" type="presOf" srcId="{D19A4C48-1958-C748-B5F6-E379E8FE43B0}" destId="{96EA7B3F-A704-2548-8220-860DDE530FE5}" srcOrd="1" destOrd="3"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626179AE-2A7E-7545-94CA-CC1319940A12}" type="presOf" srcId="{A379D6C5-4FB4-E045-A0BF-413B3BA6A84B}" destId="{96EA7B3F-A704-2548-8220-860DDE530FE5}" srcOrd="1" destOrd="1" presId="urn:microsoft.com/office/officeart/2005/8/layout/vProcess5"/>
    <dgm:cxn modelId="{679019B7-AB10-AC49-9F70-C589CED0585E}" type="presOf" srcId="{432935C9-4A6C-0E41-8E7B-11E9E7A0D455}" destId="{4536DF15-D0CA-DF4B-8A6D-36DEA7155168}" srcOrd="0" destOrd="0" presId="urn:microsoft.com/office/officeart/2005/8/layout/vProcess5"/>
    <dgm:cxn modelId="{6A220AC6-D7A0-8241-A418-DDD05CE8A7BD}" type="presOf" srcId="{B878E496-25E1-4C4D-A8DB-898AC4514AEE}" destId="{7E7F809E-FA9A-C243-9443-B64EC18E4E96}" srcOrd="1" destOrd="4"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9F3DBCDB-0EE5-9F40-A3AA-EB2EF20AE738}" type="presOf" srcId="{1EDFE6E1-C82B-DA44-8558-141CD94721DD}" destId="{96EA7B3F-A704-2548-8220-860DDE530FE5}" srcOrd="1" destOrd="0" presId="urn:microsoft.com/office/officeart/2005/8/layout/vProcess5"/>
    <dgm:cxn modelId="{40C7B5E2-E133-A640-87CA-3B650228F9D7}" type="presOf" srcId="{62580E13-8082-9845-BBE4-64BC096116A8}" destId="{96EA7B3F-A704-2548-8220-860DDE530FE5}" srcOrd="1" destOrd="2"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47A756F0-08EF-3847-BDCC-773A48053CC2}" type="presOf" srcId="{A379D6C5-4FB4-E045-A0BF-413B3BA6A84B}" destId="{FC5FD0E3-FBE9-BB4E-B9F2-7CFB5CE96A87}" srcOrd="0" destOrd="1"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7C0740FD-AB1A-B94F-995A-11C57064B85E}" type="presOf" srcId="{C2E171B6-4103-0E4D-AB52-97DBE2C72340}" destId="{7E7F809E-FA9A-C243-9443-B64EC18E4E96}" srcOrd="1" destOrd="1"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a:latin typeface="+mn-lt"/>
            </a:rPr>
            <a:t>Means by which a virus spreads or propagates</a:t>
          </a: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a:latin typeface="+mn-lt"/>
            </a:rPr>
            <a:t>Also referred to as the </a:t>
          </a:r>
          <a:r>
            <a:rPr lang="en-US" b="0" i="1" dirty="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a:latin typeface="+mn-lt"/>
            </a:rPr>
            <a:t>Event or condition that determines when the payload is activated or delivered</a:t>
          </a: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a:latin typeface="+mn-lt"/>
            </a:rPr>
            <a:t>Sometimes known as a </a:t>
          </a:r>
          <a:r>
            <a:rPr lang="en-US" b="0" i="1" dirty="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a:latin typeface="+mn-lt"/>
            </a:rPr>
            <a:t>What the virus does (besides spreading)</a:t>
          </a: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a:latin typeface="+mn-lt"/>
            </a:rPr>
            <a:t>May involve damage or benign but noticeable activity</a:t>
          </a: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pt>
  </dgm:ptLst>
  <dgm:cxnLst>
    <dgm:cxn modelId="{ABD1E00E-0996-6B42-A94A-1DF854811CBB}" type="presOf" srcId="{B3119A6A-5814-1C4E-A698-035CDEE1A28F}" destId="{9A8E9D20-4DD8-6549-B50E-80E51156195A}" srcOrd="0" destOrd="0" presId="urn:microsoft.com/office/officeart/2005/8/layout/list1"/>
    <dgm:cxn modelId="{22C4002A-03C2-5C46-9CF2-3FBDD859E128}" type="presOf" srcId="{3AF02B48-6BE0-744A-8912-0D23041B3E95}" destId="{4644D822-0A1D-4A4B-9C64-BBD957F607D0}" srcOrd="0" destOrd="0" presId="urn:microsoft.com/office/officeart/2005/8/layout/list1"/>
    <dgm:cxn modelId="{285CFA2B-B69B-CF46-B265-B9C13F6B8A19}" type="presOf" srcId="{677D9202-76CC-DE4C-9C12-226C07A80F36}" destId="{4E62E4FB-A7D4-2240-B0DC-00AC603FD9D4}" srcOrd="0" destOrd="0"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63FBD42D-64CF-0940-AD64-3401FB162EF8}" type="presOf" srcId="{677D9202-76CC-DE4C-9C12-226C07A80F36}" destId="{C63E1105-C149-C843-9202-23F8D48B3E4F}" srcOrd="1" destOrd="0" presId="urn:microsoft.com/office/officeart/2005/8/layout/list1"/>
    <dgm:cxn modelId="{07B5CB32-FAE0-A84E-8E88-6D811A7B1D29}" type="presOf" srcId="{3C738FB1-14E0-FD4F-894A-8376F365D294}" destId="{5CDD4299-543B-524A-AAF3-360201B13E61}"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A247BC43-F829-7A48-8BB0-C57268F244BA}" srcId="{677D9202-76CC-DE4C-9C12-226C07A80F36}" destId="{363A7C33-1DE8-694A-8167-6217851D020B}" srcOrd="1" destOrd="0" parTransId="{9E7012C6-2B8B-D549-8686-D5F720D17F3E}" sibTransId="{3A77D079-A4E7-D943-A0CA-85E93C25D579}"/>
    <dgm:cxn modelId="{0709E052-A254-EC4F-A2F0-344854E6B315}" srcId="{677D9202-76CC-DE4C-9C12-226C07A80F36}" destId="{9540D378-61A5-5546-97CC-C843036C47C9}" srcOrd="0" destOrd="0" parTransId="{B9267774-BC48-C649-B15E-84A79A3F5C77}" sibTransId="{CC0705CB-DC79-364E-99FD-DA57DD62B18F}"/>
    <dgm:cxn modelId="{36F27A79-1968-E547-B9F1-46C61310A821}" type="presOf" srcId="{C3084224-6D9E-F14F-A9E1-C1C39671EB3D}" destId="{FDFE6835-A92A-E641-8AE9-B9BFDC4ECD51}" srcOrd="1" destOrd="0" presId="urn:microsoft.com/office/officeart/2005/8/layout/list1"/>
    <dgm:cxn modelId="{91FC1A81-398C-6D4D-BEF9-A8340D8FBE72}" srcId="{E20D7F2D-7192-1040-9292-645DAF10969E}" destId="{3AF02B48-6BE0-744A-8912-0D23041B3E95}" srcOrd="2" destOrd="0" parTransId="{133EBB49-D1FA-9B41-94BE-34A95FB412FE}" sibTransId="{8CE264D8-A7D8-CF48-A928-389B07FA0AFD}"/>
    <dgm:cxn modelId="{07919284-4B78-F04D-9371-713B1FC059E4}" type="presOf" srcId="{363A7C33-1DE8-694A-8167-6217851D020B}" destId="{9E230290-2EEC-964C-9BCE-9B69243D95B7}" srcOrd="0" destOrd="1"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2FF4C098-023F-1B4C-8199-E134F557C904}" type="presOf" srcId="{E20D7F2D-7192-1040-9292-645DAF10969E}" destId="{155B6F35-FE93-D345-9D00-045722B2CD53}"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9177F7AF-6FAB-484B-92C5-ED261B093A5E}" type="presOf" srcId="{9540D378-61A5-5546-97CC-C843036C47C9}" destId="{9E230290-2EEC-964C-9BCE-9B69243D95B7}" srcOrd="0" destOrd="0" presId="urn:microsoft.com/office/officeart/2005/8/layout/list1"/>
    <dgm:cxn modelId="{F62303CC-B75E-1A4C-B774-BB2DBA1ABBE6}" type="presOf" srcId="{C3084224-6D9E-F14F-A9E1-C1C39671EB3D}" destId="{88A1667D-4CEC-F145-85B2-C014FBDCFDE8}" srcOrd="0" destOrd="0" presId="urn:microsoft.com/office/officeart/2005/8/layout/list1"/>
    <dgm:cxn modelId="{0884F5D4-57AF-EF4E-9BBC-92516ECF9D9A}" type="presOf" srcId="{CA03970E-3F9E-424A-9761-274CF242F45B}" destId="{9A8E9D20-4DD8-6549-B50E-80E51156195A}" srcOrd="0" destOrd="1"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8EE36FE4-D5A8-594B-B49C-D65849A10A02}" srcId="{3AF02B48-6BE0-744A-8912-0D23041B3E95}" destId="{3C738FB1-14E0-FD4F-894A-8376F365D294}" srcOrd="1" destOrd="0" parTransId="{0B8C5C2B-D42D-0D47-A4DC-6463CD9C7A70}" sibTransId="{ED03ADAD-C698-7341-A07F-B961AEB41EC3}"/>
    <dgm:cxn modelId="{32DB11FA-3C70-8A43-86E3-6133B30A3E9B}" type="presOf" srcId="{E2EEC181-34B1-D547-AA67-42334FF5A244}" destId="{5CDD4299-543B-524A-AAF3-360201B13E61}" srcOrd="0" destOrd="0" presId="urn:microsoft.com/office/officeart/2005/8/layout/list1"/>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pt>
    <dgm:pt modelId="{B8708D1F-5416-7946-84FC-190F419E1BD1}" type="pres">
      <dgm:prSet presAssocID="{5C8B9CAB-C992-EB4C-A6B0-3B766464D189}" presName="entireBox" presStyleLbl="node1" presStyleIdx="0" presStyleCnt="4"/>
      <dgm:spPr/>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pt>
    <dgm:pt modelId="{B01C092D-99C1-6745-BEA7-0EFBB10DB477}" type="pres">
      <dgm:prSet presAssocID="{6891198A-DB3D-9348-BCE3-99D1F7B80291}" presName="childTextBox" presStyleLbl="fgAccFollowNode1" presStyleIdx="1" presStyleCnt="10">
        <dgm:presLayoutVars>
          <dgm:bulletEnabled val="1"/>
        </dgm:presLayoutVars>
      </dgm:prSet>
      <dgm:spPr/>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pt>
    <dgm:pt modelId="{CEDEC836-B7A5-6C44-9BEE-529DDC6AF718}" type="pres">
      <dgm:prSet presAssocID="{B9D20F49-CE2C-1542-BF6E-80CE502FB600}" presName="arrow" presStyleLbl="node1" presStyleIdx="1" presStyleCnt="4"/>
      <dgm:spPr/>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pt>
    <dgm:pt modelId="{1D6B4838-9CF7-884C-A25C-5F12818F3734}" type="pres">
      <dgm:prSet presAssocID="{24062503-A010-C443-9A7E-FA0F3A86585E}" presName="arrow" presStyleLbl="node1" presStyleIdx="2" presStyleCnt="4"/>
      <dgm:spPr/>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pt>
    <dgm:pt modelId="{37825219-83A8-E745-A5BC-0E5252B82A01}" type="pres">
      <dgm:prSet presAssocID="{3C0A1EEB-14D5-1941-B05E-88D122E509D3}" presName="childTextArrow" presStyleLbl="fgAccFollowNode1" presStyleIdx="6" presStyleCnt="10">
        <dgm:presLayoutVars>
          <dgm:bulletEnabled val="1"/>
        </dgm:presLayoutVars>
      </dgm:prSet>
      <dgm:spPr/>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pt>
    <dgm:pt modelId="{F2BEBF7A-425B-424A-A839-269C0FCF9CB1}" type="pres">
      <dgm:prSet presAssocID="{3035BF66-8DF1-EB4B-9BA6-6D70F8A71F3F}" presName="arrow" presStyleLbl="node1" presStyleIdx="3" presStyleCnt="4"/>
      <dgm:spPr/>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pt>
    <dgm:pt modelId="{56D91C94-48FF-6C48-B557-6D56A5CD8DCC}" type="pres">
      <dgm:prSet presAssocID="{02F06C06-82C9-694F-A2ED-CB7C7B371164}" presName="childTextArrow" presStyleLbl="fgAccFollowNode1" presStyleIdx="8" presStyleCnt="10">
        <dgm:presLayoutVars>
          <dgm:bulletEnabled val="1"/>
        </dgm:presLayoutVars>
      </dgm:prSet>
      <dgm:spPr/>
    </dgm:pt>
    <dgm:pt modelId="{96203DF4-A4F4-D140-B726-D11BA9C1E70B}" type="pres">
      <dgm:prSet presAssocID="{0F70DF3B-0273-6F48-AA35-A7CB11F30F3F}" presName="childTextArrow" presStyleLbl="fgAccFollowNode1" presStyleIdx="9" presStyleCnt="10">
        <dgm:presLayoutVars>
          <dgm:bulletEnabled val="1"/>
        </dgm:presLayoutVars>
      </dgm:prSet>
      <dgm:spPr/>
    </dgm:pt>
  </dgm:ptLst>
  <dgm:cxnLst>
    <dgm:cxn modelId="{3C0B6902-4B21-1541-A265-5F23FA92A97C}" srcId="{0B713C65-5D2F-C043-920C-ECD2D6F82B0E}" destId="{24062503-A010-C443-9A7E-FA0F3A86585E}" srcOrd="1" destOrd="0" parTransId="{91A4F307-B7ED-4141-84BF-35D70AE8DBED}" sibTransId="{8DC663BD-CCB7-8947-8768-F656197576EF}"/>
    <dgm:cxn modelId="{83252F17-0C35-2A47-ACF4-319BD944738E}" srcId="{24062503-A010-C443-9A7E-FA0F3A86585E}" destId="{200E8F95-B852-674C-ACC9-3CE78077CB2D}" srcOrd="0" destOrd="0" parTransId="{9CF3B919-9ACA-2B4E-B5EA-4B85213064C2}" sibTransId="{DE927E33-9F3D-3B4B-98E7-0D339BBEF0E2}"/>
    <dgm:cxn modelId="{FD721124-033F-5749-9D50-E8AAD7FFB02B}" type="presOf" srcId="{80B30D77-CC14-6E41-90E6-1023601A9C95}" destId="{799F9DAD-525F-8548-8861-34D60884FF96}" srcOrd="0"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B64A5B32-49A7-3444-8A33-CFF7B6C1BD18}" type="presOf" srcId="{24062503-A010-C443-9A7E-FA0F3A86585E}" destId="{B801D59A-BB88-5949-994D-550B906C47D6}" srcOrd="0" destOrd="0" presId="urn:microsoft.com/office/officeart/2005/8/layout/process4"/>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37DF003C-778E-624F-A836-69DE4A4BFC33}" type="presOf" srcId="{6891198A-DB3D-9348-BCE3-99D1F7B80291}" destId="{B01C092D-99C1-6745-BEA7-0EFBB10DB477}" srcOrd="0" destOrd="0" presId="urn:microsoft.com/office/officeart/2005/8/layout/process4"/>
    <dgm:cxn modelId="{B371E265-3425-9A42-AB2D-7294D595B7F2}" srcId="{B9D20F49-CE2C-1542-BF6E-80CE502FB600}" destId="{80B30D77-CC14-6E41-90E6-1023601A9C95}" srcOrd="0" destOrd="0" parTransId="{50CB8164-3903-5046-9331-0B67F46C9A5A}" sibTransId="{1D8776E0-EB16-C544-B34B-C32B9E6D668F}"/>
    <dgm:cxn modelId="{4843826A-A5B3-AA47-9E7B-DA0C79AEFDE4}" type="presOf" srcId="{51DB3F44-008F-9B4E-8C0E-2B7B2A7D0041}" destId="{5F6DB1AD-84BE-1C40-A7D1-B1BD8D37A80C}" srcOrd="0" destOrd="0" presId="urn:microsoft.com/office/officeart/2005/8/layout/process4"/>
    <dgm:cxn modelId="{604F7E55-9A69-C64A-BE84-F3D9F958A616}" srcId="{5C8B9CAB-C992-EB4C-A6B0-3B766464D189}" destId="{6891198A-DB3D-9348-BCE3-99D1F7B80291}" srcOrd="1" destOrd="0" parTransId="{CB98CB0E-DC34-2240-8E53-F965C2A0820D}" sibTransId="{60E0FBF1-6407-704B-BCD2-E88FF28896BA}"/>
    <dgm:cxn modelId="{3F8E2B76-04D2-9D4D-A4DC-6B5B6F72C345}" type="presOf" srcId="{0B713C65-5D2F-C043-920C-ECD2D6F82B0E}" destId="{960D9D92-C123-5E4A-A327-6680E2767572}"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0C6B687E-0169-5944-B47C-073E4E300DC6}" srcId="{B9D20F49-CE2C-1542-BF6E-80CE502FB600}" destId="{51DB3F44-008F-9B4E-8C0E-2B7B2A7D0041}" srcOrd="2" destOrd="0" parTransId="{AD76FC7C-018C-0044-BEE8-F97067001711}" sibTransId="{2F994438-5F50-6D4B-ACD7-25E96E5024CF}"/>
    <dgm:cxn modelId="{59584286-E7DF-1D4B-A0BB-1167A9767173}" srcId="{3035BF66-8DF1-EB4B-9BA6-6D70F8A71F3F}" destId="{31391D8B-CB3C-3841-AA7E-2851F1573A82}" srcOrd="0" destOrd="0" parTransId="{4D91664C-BDAD-C64C-B200-EEC59693D652}" sibTransId="{B2AA4679-4CC5-0644-8426-F03E6E79B501}"/>
    <dgm:cxn modelId="{75552C8E-BC41-E943-9AA5-1BC879D429FC}" srcId="{5C8B9CAB-C992-EB4C-A6B0-3B766464D189}" destId="{1570DBEB-2124-2B47-90C7-2290BC4D56E1}" srcOrd="0" destOrd="0" parTransId="{C9F0A284-414A-644D-9ABA-CD2E28A0A487}" sibTransId="{EECD4D58-2D0A-7F4F-8C78-42F2CB320786}"/>
    <dgm:cxn modelId="{D6D42391-2DA3-314B-AA5F-638590479628}" srcId="{3035BF66-8DF1-EB4B-9BA6-6D70F8A71F3F}" destId="{0F70DF3B-0273-6F48-AA35-A7CB11F30F3F}" srcOrd="2" destOrd="0" parTransId="{12A87295-2C61-EE48-A453-19ABDE4DDF18}" sibTransId="{755A26CB-C28A-6341-9851-4B7193DBA947}"/>
    <dgm:cxn modelId="{53EACF96-1FC7-4A45-A6F1-68A9D946185A}" srcId="{0B713C65-5D2F-C043-920C-ECD2D6F82B0E}" destId="{3035BF66-8DF1-EB4B-9BA6-6D70F8A71F3F}" srcOrd="0" destOrd="0" parTransId="{5A5A365C-9857-4C4F-A946-B9404E28A7AD}" sibTransId="{6937D29C-FD7E-F346-8F03-68FA9FB8AA79}"/>
    <dgm:cxn modelId="{B45BDC9B-E999-BE45-9915-304DC26F2680}" type="presOf" srcId="{3035BF66-8DF1-EB4B-9BA6-6D70F8A71F3F}" destId="{5608BBF7-C062-8547-BEE7-35FD95CE6ED2}" srcOrd="0" destOrd="0" presId="urn:microsoft.com/office/officeart/2005/8/layout/process4"/>
    <dgm:cxn modelId="{E371589F-2C3F-A648-9B9F-394794CE9809}" type="presOf" srcId="{48BC0E81-32FC-9045-9AF0-DD729F9A1A61}" destId="{9198A95F-ABA7-5444-8A5C-E82D728BAF2E}"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42E539BA-7493-D541-B98F-9B3BEB1B0441}" type="presOf" srcId="{31391D8B-CB3C-3841-AA7E-2851F1573A82}" destId="{D3147F2A-28DA-424F-AF3A-480A0C6511F9}" srcOrd="0" destOrd="0" presId="urn:microsoft.com/office/officeart/2005/8/layout/process4"/>
    <dgm:cxn modelId="{891C1FC3-C27E-5A40-801B-F0F538E763A7}" srcId="{3035BF66-8DF1-EB4B-9BA6-6D70F8A71F3F}" destId="{02F06C06-82C9-694F-A2ED-CB7C7B371164}" srcOrd="1" destOrd="0" parTransId="{70CEDF61-E2B0-7E43-B0F4-54EAE2CBE2B5}" sibTransId="{F1C45B70-2BBF-8049-9402-10B747ABAAE1}"/>
    <dgm:cxn modelId="{3BA07EC4-EA30-E047-9685-72678ACF3361}" type="presOf" srcId="{1570DBEB-2124-2B47-90C7-2290BC4D56E1}" destId="{81FDCED2-2D20-854D-9ECC-1E1197134AA6}"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2A8065DD-0FE5-B549-9B0C-65997A604435}" type="presOf" srcId="{5C8B9CAB-C992-EB4C-A6B0-3B766464D189}" destId="{FA3EC44A-0D11-8D4A-A370-8935D2A75E35}"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AE0BCFF0-770C-2E46-B187-9AF6407B0FF4}" type="presOf" srcId="{0F70DF3B-0273-6F48-AA35-A7CB11F30F3F}" destId="{96203DF4-A4F4-D140-B726-D11BA9C1E70B}"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a:solidFill>
                <a:schemeClr val="tx1"/>
              </a:solidFill>
              <a:latin typeface="+mj-lt"/>
            </a:rPr>
            <a:t>File sharing</a:t>
          </a: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a:solidFill>
                <a:schemeClr val="tx1"/>
              </a:solidFill>
              <a:latin typeface="+mj-lt"/>
            </a:rPr>
            <a:t>Remote execution capability</a:t>
          </a: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a:solidFill>
                <a:schemeClr val="tx1"/>
              </a:solidFill>
              <a:latin typeface="+mj-lt"/>
            </a:rPr>
            <a:t>Remote file access or transfer capability</a:t>
          </a: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a:solidFill>
                <a:schemeClr val="tx1"/>
              </a:solidFill>
              <a:latin typeface="+mj-lt"/>
            </a:rPr>
            <a:t>Remote login capability</a:t>
          </a: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a:latin typeface="+mj-lt"/>
            </a:rPr>
            <a:t>Worm logs onto a remote system as a user and then uses commands to copy itself from one system to the other</a:t>
          </a: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B08CE160-8C63-A041-B41C-8D6D83CBFD04}" type="presOf" srcId="{FCAA0E17-EBD1-7E49-939C-57128952A9AF}" destId="{32A7F985-A05D-9A45-A255-9E65F500E120}"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0AD2CE7B-3C93-7D44-8032-C9A43DD64E0A}" srcId="{FE9713D8-29EE-EA44-A8A1-19FCD176683E}" destId="{307F5F63-B4E8-1C4E-96E5-9C9A1945C20B}" srcOrd="1" destOrd="0" parTransId="{DDA9EFE2-0130-5E45-A8C4-75F46E8F19ED}" sibTransId="{BE403B6D-6F8E-EA4A-A125-8BA210581358}"/>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a:solidFill>
                <a:schemeClr val="bg1"/>
              </a:solidFill>
            </a:rPr>
            <a:t>Ransomware attack in May 2017 that spread extremely fast over a period of hours to days, infecting hundreds of thousands of systems belonging to both public and private organizations in more than 150 countries</a:t>
          </a: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a:solidFill>
                <a:schemeClr val="bg1"/>
              </a:solidFill>
            </a:rPr>
            <a:t>It spread as a worm by aggressively scanning both local and random remote networks, attempting to exploit a vulnerability in the Server Message Block protocol file sharing service on unpatched Windows systems</a:t>
          </a: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a:solidFill>
                <a:schemeClr val="bg1"/>
              </a:solidFill>
            </a:rPr>
            <a:t>This rapid spread was only slowed by the accidental activation of a “kill-switch” domain by a UK security researcher</a:t>
          </a: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a:solidFill>
                <a:schemeClr val="bg1"/>
              </a:solidFill>
            </a:rPr>
            <a:t>Once installed on infected systems, it also encrypted files, demanding a ransom payment to recover them</a:t>
          </a: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pt>
  </dgm:ptLst>
  <dgm:cxnLst>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47E1A177-6FE9-664E-95B2-C3EB2D353DC9}" srcId="{094CA9CD-D4B1-D740-B071-C60C0FB75068}" destId="{8191AEF8-830E-E444-912C-5E6B6736B38E}" srcOrd="2" destOrd="0" parTransId="{B7C0F894-5AEC-884C-81E1-56D824632049}" sibTransId="{A0B1511A-5F7C-DE4E-8F5C-9B86108765F2}"/>
    <dgm:cxn modelId="{B237569E-6D03-C24C-880B-9D70FE3B4FB1}" type="presOf" srcId="{6BD39E72-A2AE-9545-A5A8-E34ED852F2B9}" destId="{2A7E89E5-2DDA-BC41-A64E-74E0DF287100}" srcOrd="0" destOrd="0" presId="urn:microsoft.com/office/officeart/2005/8/layout/matrix3"/>
    <dgm:cxn modelId="{43179AA3-D76B-814F-B0A7-BBB951B8E682}" type="presOf" srcId="{094CA9CD-D4B1-D740-B071-C60C0FB75068}" destId="{73939C93-1CA8-8547-860E-73CA3DEA994E}"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1EE73CB5-9C57-724A-BC3A-8D695EAAE4C7}" type="presOf" srcId="{8191AEF8-830E-E444-912C-5E6B6736B38E}" destId="{D65002E7-5471-E045-8899-52405CA0AECD}"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587790E3-CD85-2B4F-A5AD-6D7A79C6AD92}" srcId="{094CA9CD-D4B1-D740-B071-C60C0FB75068}" destId="{6BD39E72-A2AE-9545-A5A8-E34ED852F2B9}" srcOrd="0" destOrd="0" parTransId="{4A5A9392-277E-0141-96F4-A980AFB0B235}" sibTransId="{02874A0E-7485-C345-9473-025301E04B6C}"/>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pt>
    <dgm:pt modelId="{B4BEB0F9-D7FC-5B41-8A77-1772BE16071E}" type="pres">
      <dgm:prSet presAssocID="{EEB20E87-851C-974B-96BE-6ECD57A910D1}" presName="node" presStyleLbl="vennNode1" presStyleIdx="1" presStyleCnt="6">
        <dgm:presLayoutVars>
          <dgm:bulletEnabled val="1"/>
        </dgm:presLayoutVars>
      </dgm:prSet>
      <dgm:spPr/>
    </dgm:pt>
    <dgm:pt modelId="{FB105C74-5023-9549-9909-7AFC2BC8A41A}" type="pres">
      <dgm:prSet presAssocID="{7DBFA506-5E97-934F-ABC9-0484F6E0B52A}" presName="node" presStyleLbl="vennNode1" presStyleIdx="2" presStyleCnt="6">
        <dgm:presLayoutVars>
          <dgm:bulletEnabled val="1"/>
        </dgm:presLayoutVars>
      </dgm:prSet>
      <dgm:spPr/>
    </dgm:pt>
    <dgm:pt modelId="{14A307A0-559D-5F4E-A70F-C01D11B0546F}" type="pres">
      <dgm:prSet presAssocID="{7035CCCF-4BCD-1149-93BF-AB4D9DD2637F}" presName="node" presStyleLbl="vennNode1" presStyleIdx="3" presStyleCnt="6">
        <dgm:presLayoutVars>
          <dgm:bulletEnabled val="1"/>
        </dgm:presLayoutVars>
      </dgm:prSet>
      <dgm:spPr/>
    </dgm:pt>
    <dgm:pt modelId="{ADCE9D15-6654-AD4A-B316-C2451993F9C8}" type="pres">
      <dgm:prSet presAssocID="{B5138346-F05A-0340-9644-B2D5EA514E24}" presName="node" presStyleLbl="vennNode1" presStyleIdx="4" presStyleCnt="6">
        <dgm:presLayoutVars>
          <dgm:bulletEnabled val="1"/>
        </dgm:presLayoutVars>
      </dgm:prSet>
      <dgm:spPr/>
    </dgm:pt>
    <dgm:pt modelId="{6AF1FB02-7F67-9045-92F3-3A592F29C8AD}" type="pres">
      <dgm:prSet presAssocID="{70B507D9-95BF-3949-BB1B-6709582C38EC}" presName="node" presStyleLbl="vennNode1" presStyleIdx="5" presStyleCnt="6">
        <dgm:presLayoutVars>
          <dgm:bulletEnabled val="1"/>
        </dgm:presLayoutVars>
      </dgm:prSet>
      <dgm:spPr/>
    </dgm:pt>
  </dgm:ptLst>
  <dgm:cxnLst>
    <dgm:cxn modelId="{D6C3DF06-5B70-CD41-BDF5-34C5F5D275DC}" type="presOf" srcId="{03E06CB8-F099-F040-B8D5-AEEFD3820F05}" destId="{625233F0-3B1E-D642-A1FB-63572CD687F3}"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E2F8772E-945B-1E4E-A5CD-B0A229BE3A05}" type="presOf" srcId="{7DBFA506-5E97-934F-ABC9-0484F6E0B52A}" destId="{FB105C74-5023-9549-9909-7AFC2BC8A41A}" srcOrd="0" destOrd="0" presId="urn:microsoft.com/office/officeart/2005/8/layout/radial3"/>
    <dgm:cxn modelId="{E980AF3A-142B-E04B-94F9-D3B0423DBF2C}" type="presOf" srcId="{70B507D9-95BF-3949-BB1B-6709582C38EC}" destId="{6AF1FB02-7F67-9045-92F3-3A592F29C8AD}"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2333364A-ED6E-3F43-A677-D4CD5178F20A}" srcId="{10C02F25-8758-E84E-A06D-B72186D1564A}" destId="{70B507D9-95BF-3949-BB1B-6709582C38EC}" srcOrd="4" destOrd="0" parTransId="{58CBE927-F0BA-B342-94CD-43FF424DB8C9}" sibTransId="{B9513E70-EE15-134F-B459-B5A1A048D977}"/>
    <dgm:cxn modelId="{359B4676-98B2-BE45-86FA-C212BB9B54B2}" srcId="{10C02F25-8758-E84E-A06D-B72186D1564A}" destId="{7035CCCF-4BCD-1149-93BF-AB4D9DD2637F}" srcOrd="2" destOrd="0" parTransId="{DE981C7D-ED4C-B543-A2C8-0AD90866AFC3}" sibTransId="{E892ECCC-7C3C-4B4A-BFE5-652FA95E2C5C}"/>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BA7851B8-41B3-894E-A6DA-0C15C1BC030C}" type="presOf" srcId="{EEB20E87-851C-974B-96BE-6ECD57A910D1}" destId="{B4BEB0F9-D7FC-5B41-8A77-1772BE16071E}"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a:solidFill>
                <a:schemeClr val="bg1"/>
              </a:solidFill>
            </a:rPr>
            <a:t>In most cases the malware does not actively propagate as a worm does</a:t>
          </a: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a:solidFill>
                <a:schemeClr val="bg1"/>
              </a:solidFill>
            </a:rPr>
            <a:t>Spreads when users visit the malicious Web page</a:t>
          </a: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32727195-4377-FE46-81BB-C2BE148B3086}" type="presOf" srcId="{99341733-3EA1-0144-9587-2624D3083024}" destId="{8E592B8B-CC14-2D4D-937D-6934F57C9C57}"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CD9C12F4-88D3-004F-B0BB-06A63A866C7F}" srcId="{99341733-3EA1-0144-9587-2624D3083024}" destId="{32697608-7E4E-444E-B154-202E987D0654}" srcOrd="0" destOrd="0" parTransId="{9DB4402B-7FFB-A944-84C3-2A3BE0B025AB}" sibTransId="{E5FC4325-F380-7249-B7A4-3B1D970B3D23}"/>
    <dgm:cxn modelId="{6ED7BBF9-ED0D-0740-B516-2E03569C872D}" type="presOf" srcId="{09C70A05-E9A6-FD4A-9121-F77133674EFC}" destId="{1AD249A0-6B01-B341-8A3A-17F99B708EA3}" srcOrd="0" destOrd="0" presId="urn:microsoft.com/office/officeart/2005/8/layout/vList5"/>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a:solidFill>
                <a:schemeClr val="bg1"/>
              </a:solidFill>
            </a:rPr>
            <a:t>Places malware on websites without actually compromising them</a:t>
          </a: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a:solidFill>
                <a:schemeClr val="bg1"/>
              </a:solidFill>
            </a:rPr>
            <a:t>The attacker pays for advertisements that are highly likely to be placed on their intended target websites and incorporate malware in them</a:t>
          </a: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a:solidFill>
                <a:schemeClr val="bg1"/>
              </a:solidFill>
            </a:rPr>
            <a:t>Using these malicious ads, attackers can infect visitors to sites displaying them</a:t>
          </a: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a:solidFill>
                <a:schemeClr val="bg1"/>
              </a:solidFill>
            </a:rPr>
            <a:t>The malware code may be dynamically generated to either reduce the chance of detection or to only infect specific systems</a:t>
          </a: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a:solidFill>
                <a:schemeClr val="bg1"/>
              </a:solidFill>
            </a:rPr>
            <a:t>Has grown rapidly in recent years because they are easy to place on desired websites with few questions asked and are hard to track</a:t>
          </a: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a:solidFill>
                <a:schemeClr val="bg1"/>
              </a:solidFill>
            </a:rPr>
            <a:t>Attackers can place these ads for as little as a few hours, when they expect their intended victims could be browsing the targeted websites, greatly reducing their visibility</a:t>
          </a: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pt>
    <dgm:pt modelId="{724A25A2-A8D4-1143-9F0B-7379DA60D3D7}" type="pres">
      <dgm:prSet presAssocID="{B1A3C26D-5433-3643-B410-DA3DE9FA397D}" presName="parentText" presStyleLbl="node1" presStyleIdx="0" presStyleCnt="6">
        <dgm:presLayoutVars>
          <dgm:chMax val="0"/>
          <dgm:bulletEnabled val="1"/>
        </dgm:presLayoutVars>
      </dgm:prSet>
      <dgm:spPr/>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pt>
  </dgm:ptLst>
  <dgm:cxnLst>
    <dgm:cxn modelId="{FAA56E06-1C39-5849-B626-99EF6EF042DF}" srcId="{044F9867-C69E-6B42-A699-09B0263AEE8C}" destId="{054727E8-9D7A-7C43-8A07-D4B1294FE9A6}" srcOrd="2" destOrd="0" parTransId="{8E076889-F144-2947-A986-3F73716AB3C2}" sibTransId="{0FE84A6D-BBF7-5140-AB06-D900852FC6DB}"/>
    <dgm:cxn modelId="{910F6907-07B3-4644-9084-2051D117C160}" srcId="{044F9867-C69E-6B42-A699-09B0263AEE8C}" destId="{FDC22411-CC85-B54E-890B-416569916F56}" srcOrd="1" destOrd="0" parTransId="{F81E6284-5FD8-204A-9556-D5ADEDCC483C}" sibTransId="{784CFD08-3317-8E4F-85C8-F22A19F5CEC1}"/>
    <dgm:cxn modelId="{4AF89D09-BB2E-DC40-83AD-37B965230F7D}" srcId="{044F9867-C69E-6B42-A699-09B0263AEE8C}" destId="{4CB8034E-F8C5-F54D-ABEC-819E36FE696A}" srcOrd="5" destOrd="0" parTransId="{1C1F3C4E-E173-0043-BCF0-E6D0EF885559}" sibTransId="{2CBFD52E-3572-6644-A139-76F98F82D18A}"/>
    <dgm:cxn modelId="{B33A463C-54A8-DB47-9AA9-98F048DCBD9B}" srcId="{044F9867-C69E-6B42-A699-09B0263AEE8C}" destId="{A36B2ED6-6A9D-A94B-8AF6-1D9B17E9D759}" srcOrd="4" destOrd="0" parTransId="{B5DD50E9-E653-9E45-92C4-335422049F6B}" sibTransId="{31A80055-A771-234B-8811-CA4D90DDAF8D}"/>
    <dgm:cxn modelId="{D37BF765-E0F0-C248-B614-1BE89CD95287}" srcId="{044F9867-C69E-6B42-A699-09B0263AEE8C}" destId="{043F2DE6-D3F9-7D47-AF1E-C16458834B17}" srcOrd="3" destOrd="0" parTransId="{FA9DE815-4B9C-D341-84A7-7A1126F082C7}" sibTransId="{9B79DA21-C4CA-2C44-BAB6-102B3945057E}"/>
    <dgm:cxn modelId="{CBE66F6A-CC21-F947-874F-272CEFC5C58F}" type="presOf" srcId="{4CB8034E-F8C5-F54D-ABEC-819E36FE696A}" destId="{EDE32FAD-A338-2848-8674-1D43B7DD08C7}" srcOrd="0" destOrd="0" presId="urn:microsoft.com/office/officeart/2005/8/layout/vList2"/>
    <dgm:cxn modelId="{CA37CC51-5477-A540-9AFE-549F97E36081}" type="presOf" srcId="{044F9867-C69E-6B42-A699-09B0263AEE8C}" destId="{D09E353C-39E2-F34F-A91E-2B5258F40DBB}"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9388B059-0426-1247-8E49-69F6DFA5AE68}" type="presOf" srcId="{FDC22411-CC85-B54E-890B-416569916F56}" destId="{DDDBEAB2-0D3F-FE46-BBD3-DBD8CA4F9CB1}"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29278E9A-4A6F-C64A-9A22-A6CDA8A3CB14}" type="presOf" srcId="{A36B2ED6-6A9D-A94B-8AF6-1D9B17E9D759}" destId="{909A5F0D-7A87-E44E-B593-2BFE4E038310}"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951D36B1-B6CF-9743-A90B-1D6729C11596}" type="presOf" srcId="{054727E8-9D7A-7C43-8A07-D4B1294FE9A6}" destId="{E49FACDF-C552-BD45-AFA0-D38572A1CA74}" srcOrd="0" destOrd="0" presId="urn:microsoft.com/office/officeart/2005/8/layout/vList2"/>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effectLst/>
            </a:rPr>
            <a:t>Classified into two broad categories:</a:t>
          </a:r>
        </a:p>
      </dsp:txBody>
      <dsp:txXfrm>
        <a:off x="1004799" y="22738"/>
        <a:ext cx="3059868" cy="730860"/>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Based first on how it spreads or propagates to reach the desired targets</a:t>
          </a:r>
        </a:p>
      </dsp:txBody>
      <dsp:txXfrm>
        <a:off x="1004799" y="1070791"/>
        <a:ext cx="3059868" cy="730860"/>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Then on the actions or payloads it performs once a target is reached</a:t>
          </a:r>
        </a:p>
      </dsp:txBody>
      <dsp:txXfrm>
        <a:off x="1004799" y="2118845"/>
        <a:ext cx="3059868" cy="730860"/>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effectLst/>
            </a:rPr>
            <a:t>Also classified by: </a:t>
          </a:r>
          <a:endParaRPr lang="en-US" sz="2100" kern="1200" dirty="0">
            <a:solidFill>
              <a:schemeClr val="tx1"/>
            </a:solidFill>
            <a:effectLst/>
          </a:endParaRPr>
        </a:p>
      </dsp:txBody>
      <dsp:txXfrm>
        <a:off x="4544893" y="22738"/>
        <a:ext cx="3059868" cy="730860"/>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Those that need a host  program (parasitic code such as viruses)</a:t>
          </a:r>
        </a:p>
      </dsp:txBody>
      <dsp:txXfrm>
        <a:off x="4544893" y="1070791"/>
        <a:ext cx="3059868" cy="730860"/>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Those that are independent, self-contained programs (worms, trojans, and bots)</a:t>
          </a:r>
        </a:p>
      </dsp:txBody>
      <dsp:txXfrm>
        <a:off x="4544893" y="2118845"/>
        <a:ext cx="3059868" cy="730860"/>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Malware that does not replicate (trojans and spam  e-mail)</a:t>
          </a:r>
        </a:p>
      </dsp:txBody>
      <dsp:txXfrm>
        <a:off x="4544893" y="3166899"/>
        <a:ext cx="3059868" cy="730860"/>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Malware that does replicate (viruses and worms)</a:t>
          </a:r>
        </a:p>
      </dsp:txBody>
      <dsp:txXfrm>
        <a:off x="4544893" y="4214953"/>
        <a:ext cx="3059868" cy="730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Spam</a:t>
          </a:r>
        </a:p>
      </dsp:txBody>
      <dsp:txXfrm>
        <a:off x="1054" y="0"/>
        <a:ext cx="2742492" cy="1382553"/>
      </dsp:txXfrm>
    </dsp:sp>
    <dsp:sp modelId="{3FF2CAA5-6E7F-EF4C-9B02-6A90DD359AF1}">
      <dsp:nvSpPr>
        <dsp:cNvPr id="0" name=""/>
        <dsp:cNvSpPr/>
      </dsp:nvSpPr>
      <dsp:spPr>
        <a:xfrm>
          <a:off x="275304" y="1382947"/>
          <a:ext cx="2193993" cy="905388"/>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Unsolicited bulk</a:t>
          </a:r>
        </a:p>
        <a:p>
          <a:pPr marL="0" lvl="0" indent="0" algn="ctr" defTabSz="800100">
            <a:lnSpc>
              <a:spcPct val="90000"/>
            </a:lnSpc>
            <a:spcBef>
              <a:spcPct val="0"/>
            </a:spcBef>
            <a:spcAft>
              <a:spcPct val="35000"/>
            </a:spcAft>
            <a:buNone/>
          </a:pPr>
          <a:r>
            <a:rPr lang="en-US" sz="1800" b="0" kern="1200" dirty="0">
              <a:solidFill>
                <a:schemeClr val="bg1"/>
              </a:solidFill>
              <a:latin typeface="+mn-lt"/>
            </a:rPr>
            <a:t> e-mail</a:t>
          </a:r>
        </a:p>
      </dsp:txBody>
      <dsp:txXfrm>
        <a:off x="301822" y="1409465"/>
        <a:ext cx="2140957" cy="852352"/>
      </dsp:txXfrm>
    </dsp:sp>
    <dsp:sp modelId="{6FE50D95-AA55-4744-8640-B2B3540673C3}">
      <dsp:nvSpPr>
        <dsp:cNvPr id="0" name=""/>
        <dsp:cNvSpPr/>
      </dsp:nvSpPr>
      <dsp:spPr>
        <a:xfrm>
          <a:off x="275304" y="2427625"/>
          <a:ext cx="2193993" cy="905388"/>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Significant carrier of malware</a:t>
          </a:r>
        </a:p>
      </dsp:txBody>
      <dsp:txXfrm>
        <a:off x="301822" y="2454143"/>
        <a:ext cx="2140957" cy="852352"/>
      </dsp:txXfrm>
    </dsp:sp>
    <dsp:sp modelId="{46CCBB17-C841-654B-B78D-27845626891C}">
      <dsp:nvSpPr>
        <dsp:cNvPr id="0" name=""/>
        <dsp:cNvSpPr/>
      </dsp:nvSpPr>
      <dsp:spPr>
        <a:xfrm>
          <a:off x="275304" y="3472304"/>
          <a:ext cx="2193993" cy="905388"/>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Used for phishing attacks</a:t>
          </a:r>
        </a:p>
      </dsp:txBody>
      <dsp:txXfrm>
        <a:off x="301822" y="3498822"/>
        <a:ext cx="2140957" cy="852352"/>
      </dsp:txXfrm>
    </dsp:sp>
    <dsp:sp modelId="{0FB8B290-EEEC-0C47-9F93-05681CD27AC2}">
      <dsp:nvSpPr>
        <dsp:cNvPr id="0" name=""/>
        <dsp:cNvSpPr/>
      </dsp:nvSpPr>
      <dsp:spPr>
        <a:xfrm>
          <a:off x="294923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Trojan horse</a:t>
          </a:r>
        </a:p>
      </dsp:txBody>
      <dsp:txXfrm>
        <a:off x="2949233" y="0"/>
        <a:ext cx="2742492" cy="1382553"/>
      </dsp:txXfrm>
    </dsp:sp>
    <dsp:sp modelId="{8D1AB2C6-C8C2-264A-AB94-906857099761}">
      <dsp:nvSpPr>
        <dsp:cNvPr id="0" name=""/>
        <dsp:cNvSpPr/>
      </dsp:nvSpPr>
      <dsp:spPr>
        <a:xfrm>
          <a:off x="3223483" y="1383903"/>
          <a:ext cx="2193993" cy="1389529"/>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Program or utility containing harmful hidden code</a:t>
          </a:r>
        </a:p>
      </dsp:txBody>
      <dsp:txXfrm>
        <a:off x="3264181" y="1424601"/>
        <a:ext cx="2112597" cy="1308133"/>
      </dsp:txXfrm>
    </dsp:sp>
    <dsp:sp modelId="{CA0D8F73-6837-6D4C-846D-34586ACB84FE}">
      <dsp:nvSpPr>
        <dsp:cNvPr id="0" name=""/>
        <dsp:cNvSpPr/>
      </dsp:nvSpPr>
      <dsp:spPr>
        <a:xfrm>
          <a:off x="3223483" y="2987206"/>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Used to accomplish functions that the attacker could not accomplish directly</a:t>
          </a:r>
        </a:p>
      </dsp:txBody>
      <dsp:txXfrm>
        <a:off x="3264181" y="3027904"/>
        <a:ext cx="2112597" cy="1308133"/>
      </dsp:txXfrm>
    </dsp:sp>
    <dsp:sp modelId="{E3CD1909-82DC-5245-8C0A-079E52A0B644}">
      <dsp:nvSpPr>
        <dsp:cNvPr id="0" name=""/>
        <dsp:cNvSpPr/>
      </dsp:nvSpPr>
      <dsp:spPr>
        <a:xfrm>
          <a:off x="589741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Mobile phone Trojans</a:t>
          </a:r>
        </a:p>
      </dsp:txBody>
      <dsp:txXfrm>
        <a:off x="5897413" y="0"/>
        <a:ext cx="2742492" cy="1382553"/>
      </dsp:txXfrm>
    </dsp:sp>
    <dsp:sp modelId="{C8375C9C-C22E-4441-BF7D-39B9C69C123B}">
      <dsp:nvSpPr>
        <dsp:cNvPr id="0" name=""/>
        <dsp:cNvSpPr/>
      </dsp:nvSpPr>
      <dsp:spPr>
        <a:xfrm>
          <a:off x="6171662" y="1383903"/>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First appeared in 2004 (</a:t>
          </a:r>
          <a:r>
            <a:rPr lang="en-US" sz="1800" b="0" kern="1200" dirty="0" err="1">
              <a:solidFill>
                <a:schemeClr val="bg1"/>
              </a:solidFill>
              <a:latin typeface="+mn-lt"/>
            </a:rPr>
            <a:t>Skuller</a:t>
          </a:r>
          <a:r>
            <a:rPr lang="en-US" sz="1800" b="0" kern="1200" dirty="0">
              <a:solidFill>
                <a:schemeClr val="bg1"/>
              </a:solidFill>
              <a:latin typeface="+mn-lt"/>
            </a:rPr>
            <a:t>)</a:t>
          </a:r>
        </a:p>
      </dsp:txBody>
      <dsp:txXfrm>
        <a:off x="6212360" y="1424601"/>
        <a:ext cx="2112597" cy="1308133"/>
      </dsp:txXfrm>
    </dsp:sp>
    <dsp:sp modelId="{4453455A-2854-964D-B616-448291BE042A}">
      <dsp:nvSpPr>
        <dsp:cNvPr id="0" name=""/>
        <dsp:cNvSpPr/>
      </dsp:nvSpPr>
      <dsp:spPr>
        <a:xfrm>
          <a:off x="6171662" y="2987206"/>
          <a:ext cx="2193993" cy="1389529"/>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Target is the smartphone</a:t>
          </a:r>
        </a:p>
      </dsp:txBody>
      <dsp:txXfrm>
        <a:off x="6212360" y="3027904"/>
        <a:ext cx="2112597" cy="13081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205686" y="237739"/>
          <a:ext cx="4165774" cy="20665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effectLst/>
              <a:latin typeface="+mn-lt"/>
              <a:ea typeface="ＭＳ Ｐゴシック" pitchFamily="-65" charset="-128"/>
            </a:rPr>
            <a:t>Chernobyl</a:t>
          </a:r>
          <a:r>
            <a:rPr lang="en-US" sz="1500" b="1" kern="1200" dirty="0">
              <a:effectLst/>
              <a:ea typeface="ＭＳ Ｐゴシック" pitchFamily="-65" charset="-128"/>
            </a:rPr>
            <a:t> virus</a:t>
          </a:r>
          <a:endParaRPr lang="en-US" sz="1500" b="1" kern="1200" dirty="0">
            <a:effectLst/>
          </a:endParaRP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First seen in 1998 </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Example of a destructive parasitic memory-resident Windows 95 and 98 virus</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205686" y="237739"/>
        <a:ext cx="4165774" cy="2066521"/>
      </dsp:txXfrm>
    </dsp:sp>
    <dsp:sp modelId="{074F123A-5B09-A24D-9F49-D73992185EAF}">
      <dsp:nvSpPr>
        <dsp:cNvPr id="0" name=""/>
        <dsp:cNvSpPr/>
      </dsp:nvSpPr>
      <dsp:spPr>
        <a:xfrm>
          <a:off x="4857102" y="218635"/>
          <a:ext cx="3802781" cy="24923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err="1">
              <a:effectLst/>
              <a:ea typeface="ＭＳ Ｐゴシック" pitchFamily="-65" charset="-128"/>
            </a:rPr>
            <a:t>Klez</a:t>
          </a:r>
          <a:r>
            <a:rPr lang="en-US" sz="1500" b="1" kern="1200" dirty="0">
              <a:effectLst/>
              <a:ea typeface="ＭＳ Ｐゴシック" pitchFamily="-65" charset="-128"/>
            </a:rPr>
            <a:t> </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Mass mailing worm infecting                                  Windows 95 to XP systems</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First seen in October 2001</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Spreads by e-mailing copies of itself to addresses found in the address book and in files on the system</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It can stop and delete some anti-virus programs running on the system</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On trigger date causes files on the hard drive to become empty</a:t>
          </a:r>
        </a:p>
      </dsp:txBody>
      <dsp:txXfrm>
        <a:off x="4857102" y="218635"/>
        <a:ext cx="3802781" cy="2492368"/>
      </dsp:txXfrm>
    </dsp:sp>
    <dsp:sp modelId="{50B4F61C-6FC3-8546-A4AC-CA0B55E21DD5}">
      <dsp:nvSpPr>
        <dsp:cNvPr id="0" name=""/>
        <dsp:cNvSpPr/>
      </dsp:nvSpPr>
      <dsp:spPr>
        <a:xfrm>
          <a:off x="2016219" y="2830013"/>
          <a:ext cx="4680528" cy="2021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err="1">
              <a:effectLst/>
              <a:ea typeface="ＭＳ Ｐゴシック" pitchFamily="-65" charset="-128"/>
            </a:rPr>
            <a:t>Ransomware</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Encrypts the user’s data and demands payment in order to access the key needed to recover the information</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PC Cyborg Trojan (1989)</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Mid-2006 a number of worms and Trojans appeared that used public-key cryptography with </a:t>
          </a:r>
          <a:r>
            <a:rPr lang="en-US" sz="1200" b="1" kern="1200" dirty="0" err="1">
              <a:effectLst/>
              <a:ea typeface="ＭＳ Ｐゴシック" pitchFamily="-65" charset="-128"/>
            </a:rPr>
            <a:t>incresasingly</a:t>
          </a:r>
          <a:r>
            <a:rPr lang="en-US" sz="1200" b="1" kern="1200" dirty="0">
              <a:effectLst/>
              <a:ea typeface="ＭＳ Ｐゴシック" pitchFamily="-65" charset="-128"/>
            </a:rPr>
            <a:t> larger key sizes to encrypt data</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The user needed to pay a ransom, or to make a purchase from certain sites, in order to receive the key to decrypt this data</a:t>
          </a:r>
        </a:p>
      </dsp:txBody>
      <dsp:txXfrm>
        <a:off x="2016219" y="2830013"/>
        <a:ext cx="4680528" cy="20216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28607" y="7205"/>
          <a:ext cx="1714554" cy="64350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err="1">
              <a:solidFill>
                <a:schemeClr val="bg1"/>
              </a:solidFill>
            </a:rPr>
            <a:t>Keylogger</a:t>
          </a:r>
          <a:endParaRPr lang="en-US" sz="2400" kern="1200" dirty="0">
            <a:solidFill>
              <a:schemeClr val="bg1"/>
            </a:solidFill>
          </a:endParaRPr>
        </a:p>
      </dsp:txBody>
      <dsp:txXfrm>
        <a:off x="360020" y="38618"/>
        <a:ext cx="1651728" cy="580674"/>
      </dsp:txXfrm>
    </dsp:sp>
    <dsp:sp modelId="{6EC0B32E-D560-6E48-80D9-7FDA089E9536}">
      <dsp:nvSpPr>
        <dsp:cNvPr id="0" name=""/>
        <dsp:cNvSpPr/>
      </dsp:nvSpPr>
      <dsp:spPr>
        <a:xfrm>
          <a:off x="0" y="731912"/>
          <a:ext cx="822960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n-lt"/>
            </a:rPr>
            <a:t>Captures keystrokes to allow attacker to monitor sensitive information</a:t>
          </a:r>
        </a:p>
        <a:p>
          <a:pPr marL="171450" lvl="1" indent="-171450" algn="l" defTabSz="844550" rtl="0">
            <a:lnSpc>
              <a:spcPct val="90000"/>
            </a:lnSpc>
            <a:spcBef>
              <a:spcPct val="0"/>
            </a:spcBef>
            <a:spcAft>
              <a:spcPct val="20000"/>
            </a:spcAft>
            <a:buChar char="•"/>
          </a:pPr>
          <a:r>
            <a:rPr lang="en-US" sz="1900" b="0" kern="1200" dirty="0">
              <a:latin typeface="+mn-lt"/>
            </a:rPr>
            <a:t>Typically uses some form of filtering mechanism that only returns information close to keywords (“login”, “password”)</a:t>
          </a:r>
        </a:p>
      </dsp:txBody>
      <dsp:txXfrm>
        <a:off x="0" y="731912"/>
        <a:ext cx="8229600" cy="1371375"/>
      </dsp:txXfrm>
    </dsp:sp>
    <dsp:sp modelId="{442D52DF-67B0-7044-9065-75ABFAA2374F}">
      <dsp:nvSpPr>
        <dsp:cNvPr id="0" name=""/>
        <dsp:cNvSpPr/>
      </dsp:nvSpPr>
      <dsp:spPr>
        <a:xfrm>
          <a:off x="370414" y="1884044"/>
          <a:ext cx="2000286" cy="64350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Spyware</a:t>
          </a:r>
          <a:endParaRPr lang="en-US" sz="2400" kern="1200" dirty="0">
            <a:solidFill>
              <a:schemeClr val="bg1"/>
            </a:solidFill>
          </a:endParaRPr>
        </a:p>
      </dsp:txBody>
      <dsp:txXfrm>
        <a:off x="401827" y="1915457"/>
        <a:ext cx="1937460" cy="580674"/>
      </dsp:txXfrm>
    </dsp:sp>
    <dsp:sp modelId="{3B3E35FC-5EFA-7D41-B5C5-12A734B7553B}">
      <dsp:nvSpPr>
        <dsp:cNvPr id="0" name=""/>
        <dsp:cNvSpPr/>
      </dsp:nvSpPr>
      <dsp:spPr>
        <a:xfrm>
          <a:off x="0" y="2670037"/>
          <a:ext cx="8229600"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n-lt"/>
            </a:rPr>
            <a:t>Subverts the compromised machine to allow monitoring of a wide range of activity on the system</a:t>
          </a:r>
        </a:p>
        <a:p>
          <a:pPr marL="342900" lvl="2" indent="-171450" algn="l" defTabSz="800100" rtl="0">
            <a:lnSpc>
              <a:spcPct val="90000"/>
            </a:lnSpc>
            <a:spcBef>
              <a:spcPct val="0"/>
            </a:spcBef>
            <a:spcAft>
              <a:spcPct val="20000"/>
            </a:spcAft>
            <a:buChar char="•"/>
          </a:pPr>
          <a:r>
            <a:rPr lang="en-US" sz="1800" b="0" kern="1200" dirty="0">
              <a:latin typeface="+mn-lt"/>
            </a:rPr>
            <a:t>Monitoring history and content of browsing activity</a:t>
          </a:r>
        </a:p>
        <a:p>
          <a:pPr marL="342900" lvl="2" indent="-171450" algn="l" defTabSz="800100" rtl="0">
            <a:lnSpc>
              <a:spcPct val="90000"/>
            </a:lnSpc>
            <a:spcBef>
              <a:spcPct val="0"/>
            </a:spcBef>
            <a:spcAft>
              <a:spcPct val="20000"/>
            </a:spcAft>
            <a:buChar char="•"/>
          </a:pPr>
          <a:r>
            <a:rPr lang="en-US" sz="1800" b="0" kern="1200" dirty="0">
              <a:latin typeface="+mn-lt"/>
            </a:rPr>
            <a:t>Redirecting certain Web page requests to fake sites</a:t>
          </a:r>
        </a:p>
        <a:p>
          <a:pPr marL="342900" lvl="2" indent="-171450" algn="l" defTabSz="800100" rtl="0">
            <a:lnSpc>
              <a:spcPct val="90000"/>
            </a:lnSpc>
            <a:spcBef>
              <a:spcPct val="0"/>
            </a:spcBef>
            <a:spcAft>
              <a:spcPct val="20000"/>
            </a:spcAft>
            <a:buChar char="•"/>
          </a:pPr>
          <a:r>
            <a:rPr lang="en-US" sz="1800" b="0" kern="1200" dirty="0">
              <a:latin typeface="+mn-lt"/>
            </a:rPr>
            <a:t>Dynamically modifying data exchanged between the browser and certain Web sites of interest</a:t>
          </a:r>
        </a:p>
      </dsp:txBody>
      <dsp:txXfrm>
        <a:off x="0" y="2670037"/>
        <a:ext cx="8229600" cy="19665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8787-EF38-C84D-9B63-EE5A5591B063}">
      <dsp:nvSpPr>
        <dsp:cNvPr id="0" name=""/>
        <dsp:cNvSpPr/>
      </dsp:nvSpPr>
      <dsp:spPr>
        <a:xfrm>
          <a:off x="0"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bg1"/>
              </a:solidFill>
            </a:rPr>
            <a:t>Persistent</a:t>
          </a:r>
          <a:endParaRPr lang="en-US" sz="2800" kern="1200" dirty="0">
            <a:solidFill>
              <a:schemeClr val="bg1"/>
            </a:solidFill>
          </a:endParaRPr>
        </a:p>
      </dsp:txBody>
      <dsp:txXfrm>
        <a:off x="0" y="680454"/>
        <a:ext cx="2571749" cy="1543050"/>
      </dsp:txXfrm>
    </dsp:sp>
    <dsp:sp modelId="{6072D17B-F6A5-5047-8836-727A094DE50A}">
      <dsp:nvSpPr>
        <dsp:cNvPr id="0" name=""/>
        <dsp:cNvSpPr/>
      </dsp:nvSpPr>
      <dsp:spPr>
        <a:xfrm>
          <a:off x="2828925" y="680454"/>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Memory based</a:t>
          </a:r>
          <a:endParaRPr lang="en-US" sz="2800" kern="1200" dirty="0">
            <a:solidFill>
              <a:schemeClr val="tx1"/>
            </a:solidFill>
          </a:endParaRPr>
        </a:p>
      </dsp:txBody>
      <dsp:txXfrm>
        <a:off x="2828925" y="680454"/>
        <a:ext cx="2571749" cy="1543050"/>
      </dsp:txXfrm>
    </dsp:sp>
    <dsp:sp modelId="{C7A1B8EF-C024-DD42-B327-0C43B33F32C7}">
      <dsp:nvSpPr>
        <dsp:cNvPr id="0" name=""/>
        <dsp:cNvSpPr/>
      </dsp:nvSpPr>
      <dsp:spPr>
        <a:xfrm>
          <a:off x="5657849"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rgbClr val="000000"/>
              </a:solidFill>
            </a:rPr>
            <a:t>User mode</a:t>
          </a:r>
          <a:endParaRPr lang="en-US" sz="2800" kern="1200" dirty="0">
            <a:solidFill>
              <a:srgbClr val="000000"/>
            </a:solidFill>
          </a:endParaRPr>
        </a:p>
      </dsp:txBody>
      <dsp:txXfrm>
        <a:off x="5657849" y="680454"/>
        <a:ext cx="2571749" cy="1543050"/>
      </dsp:txXfrm>
    </dsp:sp>
    <dsp:sp modelId="{8B48159E-09EA-364F-A510-D8162959C1D3}">
      <dsp:nvSpPr>
        <dsp:cNvPr id="0" name=""/>
        <dsp:cNvSpPr/>
      </dsp:nvSpPr>
      <dsp:spPr>
        <a:xfrm>
          <a:off x="0"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Kernel mode</a:t>
          </a:r>
        </a:p>
      </dsp:txBody>
      <dsp:txXfrm>
        <a:off x="0" y="2480679"/>
        <a:ext cx="2571749" cy="1543050"/>
      </dsp:txXfrm>
    </dsp:sp>
    <dsp:sp modelId="{F87C3173-1EE5-6A4C-872A-CD220AD18035}">
      <dsp:nvSpPr>
        <dsp:cNvPr id="0" name=""/>
        <dsp:cNvSpPr/>
      </dsp:nvSpPr>
      <dsp:spPr>
        <a:xfrm>
          <a:off x="2828925" y="2480679"/>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rgbClr val="000000"/>
              </a:solidFill>
            </a:rPr>
            <a:t>Virtual machine based</a:t>
          </a:r>
          <a:endParaRPr lang="en-US" sz="2800" kern="1200" dirty="0">
            <a:solidFill>
              <a:srgbClr val="000000"/>
            </a:solidFill>
          </a:endParaRPr>
        </a:p>
      </dsp:txBody>
      <dsp:txXfrm>
        <a:off x="2828925" y="2480679"/>
        <a:ext cx="2571749" cy="1543050"/>
      </dsp:txXfrm>
    </dsp:sp>
    <dsp:sp modelId="{E0353279-FF85-2046-A116-4276350C938F}">
      <dsp:nvSpPr>
        <dsp:cNvPr id="0" name=""/>
        <dsp:cNvSpPr/>
      </dsp:nvSpPr>
      <dsp:spPr>
        <a:xfrm>
          <a:off x="5657849"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External mode</a:t>
          </a:r>
        </a:p>
      </dsp:txBody>
      <dsp:txXfrm>
        <a:off x="5657849" y="2480679"/>
        <a:ext cx="2571749" cy="15430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D9DB-A488-6D46-8B85-3412B019F831}">
      <dsp:nvSpPr>
        <dsp:cNvPr id="0" name=""/>
        <dsp:cNvSpPr/>
      </dsp:nvSpPr>
      <dsp:spPr>
        <a:xfrm>
          <a:off x="0" y="1244544"/>
          <a:ext cx="6096000" cy="185535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95732" rIns="47311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Policy</a:t>
          </a:r>
        </a:p>
        <a:p>
          <a:pPr marL="171450" lvl="1" indent="-171450" algn="l" defTabSz="844550">
            <a:lnSpc>
              <a:spcPct val="90000"/>
            </a:lnSpc>
            <a:spcBef>
              <a:spcPct val="0"/>
            </a:spcBef>
            <a:spcAft>
              <a:spcPct val="15000"/>
            </a:spcAft>
            <a:buChar char="•"/>
          </a:pPr>
          <a:r>
            <a:rPr lang="en-US" sz="1900" kern="1200" dirty="0"/>
            <a:t>Awareness</a:t>
          </a:r>
        </a:p>
        <a:p>
          <a:pPr marL="171450" lvl="1" indent="-171450" algn="l" defTabSz="844550">
            <a:lnSpc>
              <a:spcPct val="90000"/>
            </a:lnSpc>
            <a:spcBef>
              <a:spcPct val="0"/>
            </a:spcBef>
            <a:spcAft>
              <a:spcPct val="15000"/>
            </a:spcAft>
            <a:buChar char="•"/>
          </a:pPr>
          <a:r>
            <a:rPr lang="en-US" sz="1900" kern="1200" dirty="0"/>
            <a:t>Vulnerability mitigation</a:t>
          </a:r>
        </a:p>
        <a:p>
          <a:pPr marL="171450" lvl="1" indent="-171450" algn="l" defTabSz="844550">
            <a:lnSpc>
              <a:spcPct val="90000"/>
            </a:lnSpc>
            <a:spcBef>
              <a:spcPct val="0"/>
            </a:spcBef>
            <a:spcAft>
              <a:spcPct val="15000"/>
            </a:spcAft>
            <a:buChar char="•"/>
          </a:pPr>
          <a:r>
            <a:rPr lang="en-US" sz="1900" kern="1200" dirty="0"/>
            <a:t>Threat mitigation</a:t>
          </a:r>
        </a:p>
      </dsp:txBody>
      <dsp:txXfrm>
        <a:off x="0" y="1244544"/>
        <a:ext cx="6096000" cy="1855350"/>
      </dsp:txXfrm>
    </dsp:sp>
    <dsp:sp modelId="{9F27D6DC-1F2B-7744-AB44-F95CB3588EA2}">
      <dsp:nvSpPr>
        <dsp:cNvPr id="0" name=""/>
        <dsp:cNvSpPr/>
      </dsp:nvSpPr>
      <dsp:spPr>
        <a:xfrm>
          <a:off x="304800" y="964104"/>
          <a:ext cx="4267200" cy="56088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Four main elements of prevention:</a:t>
          </a:r>
        </a:p>
      </dsp:txBody>
      <dsp:txXfrm>
        <a:off x="332180" y="991484"/>
        <a:ext cx="4212440" cy="5061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46596" y="-15571"/>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First generation:  simple scanners</a:t>
          </a:r>
          <a:endParaRPr lang="en-US" sz="18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Requires a malware signature to identify the malware</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Limited to the detection of known malware</a:t>
          </a:r>
          <a:endParaRPr lang="en-US" sz="1400" kern="1200" dirty="0">
            <a:solidFill>
              <a:schemeClr val="bg1"/>
            </a:solidFill>
          </a:endParaRPr>
        </a:p>
      </dsp:txBody>
      <dsp:txXfrm>
        <a:off x="-9098" y="21927"/>
        <a:ext cx="5380428" cy="1205292"/>
      </dsp:txXfrm>
    </dsp:sp>
    <dsp:sp modelId="{94FD8FE7-6F22-4446-A769-855654CE6791}">
      <dsp:nvSpPr>
        <dsp:cNvPr id="0" name=""/>
        <dsp:cNvSpPr/>
      </dsp:nvSpPr>
      <dsp:spPr>
        <a:xfrm>
          <a:off x="528777" y="1497497"/>
          <a:ext cx="6870144" cy="1280288"/>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Second generation:  heuristic scanners</a:t>
          </a:r>
        </a:p>
        <a:p>
          <a:pPr marL="114300" lvl="1" indent="-114300" algn="l" defTabSz="622300" rtl="0">
            <a:lnSpc>
              <a:spcPct val="90000"/>
            </a:lnSpc>
            <a:spcBef>
              <a:spcPct val="0"/>
            </a:spcBef>
            <a:spcAft>
              <a:spcPct val="15000"/>
            </a:spcAft>
            <a:buChar char="•"/>
          </a:pPr>
          <a:r>
            <a:rPr lang="en-US" sz="1400" b="1" kern="1200" dirty="0">
              <a:solidFill>
                <a:schemeClr val="bg1"/>
              </a:solidFill>
            </a:rPr>
            <a:t>Uses heuristic rules to search for probable malware instances</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Another approach is integrity checking</a:t>
          </a:r>
          <a:endParaRPr lang="en-US" sz="1400" kern="1200" dirty="0">
            <a:solidFill>
              <a:schemeClr val="bg1"/>
            </a:solidFill>
          </a:endParaRPr>
        </a:p>
      </dsp:txBody>
      <dsp:txXfrm>
        <a:off x="566275" y="1534995"/>
        <a:ext cx="5387585" cy="1205292"/>
      </dsp:txXfrm>
    </dsp:sp>
    <dsp:sp modelId="{AC2EFB6D-8EA1-E644-86A1-65580E90AFF3}">
      <dsp:nvSpPr>
        <dsp:cNvPr id="0" name=""/>
        <dsp:cNvSpPr/>
      </dsp:nvSpPr>
      <dsp:spPr>
        <a:xfrm>
          <a:off x="1095564" y="3010565"/>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Third generation:  activity traps</a:t>
          </a:r>
        </a:p>
        <a:p>
          <a:pPr marL="114300" lvl="1" indent="-114300" algn="l" defTabSz="622300" rtl="0">
            <a:lnSpc>
              <a:spcPct val="90000"/>
            </a:lnSpc>
            <a:spcBef>
              <a:spcPct val="0"/>
            </a:spcBef>
            <a:spcAft>
              <a:spcPct val="15000"/>
            </a:spcAft>
            <a:buChar char="•"/>
          </a:pPr>
          <a:r>
            <a:rPr lang="en-US" sz="1400" b="1" kern="1200" dirty="0">
              <a:solidFill>
                <a:schemeClr val="bg1"/>
              </a:solidFill>
            </a:rPr>
            <a:t>Memory-resident programs that identify malware by its actions rather than its structure in an infected program</a:t>
          </a:r>
          <a:endParaRPr lang="en-US" sz="1400" kern="1200" dirty="0">
            <a:solidFill>
              <a:schemeClr val="bg1"/>
            </a:solidFill>
          </a:endParaRPr>
        </a:p>
      </dsp:txBody>
      <dsp:txXfrm>
        <a:off x="1133062" y="3048063"/>
        <a:ext cx="5396173" cy="1205292"/>
      </dsp:txXfrm>
    </dsp:sp>
    <dsp:sp modelId="{13F1E58B-65A0-384C-87AB-DB53A019CB12}">
      <dsp:nvSpPr>
        <dsp:cNvPr id="0" name=""/>
        <dsp:cNvSpPr/>
      </dsp:nvSpPr>
      <dsp:spPr>
        <a:xfrm>
          <a:off x="1577745" y="4492491"/>
          <a:ext cx="7056531" cy="1342574"/>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latin typeface="+mn-lt"/>
            </a:rPr>
            <a:t>Fourth generation:  full-featured protection</a:t>
          </a:r>
        </a:p>
        <a:p>
          <a:pPr marL="114300" lvl="1" indent="-114300" algn="l" defTabSz="622300" rtl="0">
            <a:lnSpc>
              <a:spcPct val="90000"/>
            </a:lnSpc>
            <a:spcBef>
              <a:spcPct val="0"/>
            </a:spcBef>
            <a:spcAft>
              <a:spcPct val="15000"/>
            </a:spcAft>
            <a:buChar char="•"/>
          </a:pPr>
          <a:r>
            <a:rPr lang="en-US" sz="1400" b="1" kern="1200" dirty="0">
              <a:solidFill>
                <a:schemeClr val="bg1"/>
              </a:solidFill>
              <a:latin typeface="+mn-lt"/>
            </a:rPr>
            <a:t>Packages consisting of a variety of anti-virus techniques used in conjunction</a:t>
          </a:r>
          <a:endParaRPr lang="en-US" sz="14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a:solidFill>
                <a:schemeClr val="bg1"/>
              </a:solidFill>
              <a:latin typeface="+mn-lt"/>
            </a:rPr>
            <a:t>Include scanning and activity trap components and access control capability</a:t>
          </a:r>
        </a:p>
      </dsp:txBody>
      <dsp:txXfrm>
        <a:off x="1617068" y="4531814"/>
        <a:ext cx="5532135" cy="1263928"/>
      </dsp:txXfrm>
    </dsp:sp>
    <dsp:sp modelId="{A85C3921-15A0-C549-9569-F89001426921}">
      <dsp:nvSpPr>
        <dsp:cNvPr id="0" name=""/>
        <dsp:cNvSpPr/>
      </dsp:nvSpPr>
      <dsp:spPr>
        <a:xfrm>
          <a:off x="5991359" y="965013"/>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178601" y="965013"/>
        <a:ext cx="457703" cy="626221"/>
      </dsp:txXfrm>
    </dsp:sp>
    <dsp:sp modelId="{3CB918A4-7D15-6C48-8FC2-A2F2A79D93C2}">
      <dsp:nvSpPr>
        <dsp:cNvPr id="0" name=""/>
        <dsp:cNvSpPr/>
      </dsp:nvSpPr>
      <dsp:spPr>
        <a:xfrm>
          <a:off x="6566734" y="2478082"/>
          <a:ext cx="832187" cy="832187"/>
        </a:xfrm>
        <a:prstGeom prst="downArrow">
          <a:avLst>
            <a:gd name="adj1" fmla="val 55000"/>
            <a:gd name="adj2" fmla="val 45000"/>
          </a:avLst>
        </a:prstGeom>
        <a:solidFill>
          <a:schemeClr val="accent3">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753976" y="2478082"/>
        <a:ext cx="457703" cy="626221"/>
      </dsp:txXfrm>
    </dsp:sp>
    <dsp:sp modelId="{26AF2E0D-887C-644F-B5C8-6BFDF633602B}">
      <dsp:nvSpPr>
        <dsp:cNvPr id="0" name=""/>
        <dsp:cNvSpPr/>
      </dsp:nvSpPr>
      <dsp:spPr>
        <a:xfrm>
          <a:off x="7133520" y="3991150"/>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320762" y="3991150"/>
        <a:ext cx="457703" cy="6262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6E29D-81B9-3F4E-8767-9C436B29F342}">
      <dsp:nvSpPr>
        <dsp:cNvPr id="0" name=""/>
        <dsp:cNvSpPr/>
      </dsp:nvSpPr>
      <dsp:spPr>
        <a:xfrm>
          <a:off x="0" y="23924"/>
          <a:ext cx="6400800" cy="576000"/>
        </a:xfrm>
        <a:prstGeom prst="rect">
          <a:avLst/>
        </a:prstGeom>
        <a:solidFill>
          <a:schemeClr val="accent3">
            <a:lumMod val="75000"/>
          </a:schemeClr>
        </a:solidFill>
        <a:ln w="952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Limitations</a:t>
          </a:r>
        </a:p>
      </dsp:txBody>
      <dsp:txXfrm>
        <a:off x="0" y="23924"/>
        <a:ext cx="6400800" cy="576000"/>
      </dsp:txXfrm>
    </dsp:sp>
    <dsp:sp modelId="{A52D1D64-ABBA-EF44-91FB-3EC9E2D9120F}">
      <dsp:nvSpPr>
        <dsp:cNvPr id="0" name=""/>
        <dsp:cNvSpPr/>
      </dsp:nvSpPr>
      <dsp:spPr>
        <a:xfrm>
          <a:off x="0" y="599925"/>
          <a:ext cx="6400800" cy="150975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Because malicious code must run on the target machine before all its behaviors can be identified, it can cause harm before it has been detected and blocked</a:t>
          </a:r>
        </a:p>
      </dsp:txBody>
      <dsp:txXfrm>
        <a:off x="0" y="599925"/>
        <a:ext cx="6400800" cy="15097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2326"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Ingress monitors</a:t>
          </a:r>
        </a:p>
      </dsp:txBody>
      <dsp:txXfrm>
        <a:off x="2326" y="0"/>
        <a:ext cx="2237854" cy="1371600"/>
      </dsp:txXfrm>
    </dsp:sp>
    <dsp:sp modelId="{4298F018-B8EE-4944-8F10-2BB9C0F91D51}">
      <dsp:nvSpPr>
        <dsp:cNvPr id="0" name=""/>
        <dsp:cNvSpPr/>
      </dsp:nvSpPr>
      <dsp:spPr>
        <a:xfrm>
          <a:off x="226111" y="1372939"/>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Located at the border between the enterprise network and the Internet </a:t>
          </a:r>
        </a:p>
      </dsp:txBody>
      <dsp:txXfrm>
        <a:off x="266486" y="1413314"/>
        <a:ext cx="1709533" cy="1297770"/>
      </dsp:txXfrm>
    </dsp:sp>
    <dsp:sp modelId="{1F641F22-F0BF-C649-8A66-6DBF3453F8AD}">
      <dsp:nvSpPr>
        <dsp:cNvPr id="0" name=""/>
        <dsp:cNvSpPr/>
      </dsp:nvSpPr>
      <dsp:spPr>
        <a:xfrm>
          <a:off x="226111" y="2963540"/>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One technique is to look for incoming traffic to unused local IP addresses</a:t>
          </a:r>
        </a:p>
      </dsp:txBody>
      <dsp:txXfrm>
        <a:off x="266486" y="3003915"/>
        <a:ext cx="1709533" cy="1297770"/>
      </dsp:txXfrm>
    </dsp:sp>
    <dsp:sp modelId="{1748A2BC-C0AF-7249-BEFC-3EBC8E632AD1}">
      <dsp:nvSpPr>
        <dsp:cNvPr id="0" name=""/>
        <dsp:cNvSpPr/>
      </dsp:nvSpPr>
      <dsp:spPr>
        <a:xfrm>
          <a:off x="2408019"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Egress monitors</a:t>
          </a:r>
        </a:p>
      </dsp:txBody>
      <dsp:txXfrm>
        <a:off x="2408019" y="0"/>
        <a:ext cx="2237854" cy="1371600"/>
      </dsp:txXfrm>
    </dsp:sp>
    <dsp:sp modelId="{729B7C7C-47B3-F544-89C8-D914FF0C3DF8}">
      <dsp:nvSpPr>
        <dsp:cNvPr id="0" name=""/>
        <dsp:cNvSpPr/>
      </dsp:nvSpPr>
      <dsp:spPr>
        <a:xfrm>
          <a:off x="2586054" y="1371689"/>
          <a:ext cx="1881784" cy="1727094"/>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Located at the egress point of individual LANs as well as at the border between the enterprise network and the Internet </a:t>
          </a:r>
        </a:p>
      </dsp:txBody>
      <dsp:txXfrm>
        <a:off x="2636639" y="1422274"/>
        <a:ext cx="1780614" cy="1625924"/>
      </dsp:txXfrm>
    </dsp:sp>
    <dsp:sp modelId="{4FD7667B-FD88-9247-AEF5-8020748D5EB0}">
      <dsp:nvSpPr>
        <dsp:cNvPr id="0" name=""/>
        <dsp:cNvSpPr/>
      </dsp:nvSpPr>
      <dsp:spPr>
        <a:xfrm>
          <a:off x="2514621" y="3225362"/>
          <a:ext cx="2024649" cy="1117948"/>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Monitors outgoing traffic for signs of scanning or other suspicious behavior</a:t>
          </a:r>
        </a:p>
      </dsp:txBody>
      <dsp:txXfrm>
        <a:off x="2547365" y="3258106"/>
        <a:ext cx="1959161" cy="1052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08608" y="0"/>
          <a:ext cx="6995160"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effectLst/>
              <a:latin typeface="+mn-lt"/>
            </a:rPr>
            <a:t>Propagation mechanisms include:</a:t>
          </a:r>
          <a:endParaRPr lang="en-US" sz="1800"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Infection of existing content by viruses that is subsequently spread to other systems</a:t>
          </a: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Exploit of software vulnerabilities by worms or drive-by-downloads to allow the malware to replicate</a:t>
          </a: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Social engineering attacks that convince users to bypass security mechanisms to install Trojans or to respond to phishing attacks</a:t>
          </a:r>
        </a:p>
      </dsp:txBody>
      <dsp:txXfrm>
        <a:off x="-243704" y="64904"/>
        <a:ext cx="4704771" cy="2086172"/>
      </dsp:txXfrm>
    </dsp:sp>
    <dsp:sp modelId="{3ECACCE1-EF07-354C-99D4-063260E87601}">
      <dsp:nvSpPr>
        <dsp:cNvPr id="0" name=""/>
        <dsp:cNvSpPr/>
      </dsp:nvSpPr>
      <dsp:spPr>
        <a:xfrm>
          <a:off x="308613" y="2708420"/>
          <a:ext cx="8229595"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rgbClr val="000000"/>
              </a:solidFill>
              <a:latin typeface="+mn-lt"/>
            </a:rPr>
            <a:t>Payload actions performed by malware once it reaches a target system can include:</a:t>
          </a:r>
          <a:endParaRPr lang="en-US" sz="18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Corruption of system or data files</a:t>
          </a: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Theft of service/make the system a zombie agent of attack as part of a botnet</a:t>
          </a: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Theft of information from the system/keylogging</a:t>
          </a:r>
        </a:p>
        <a:p>
          <a:pPr marL="114300" lvl="1" indent="-114300" algn="l" defTabSz="622300" rtl="0">
            <a:lnSpc>
              <a:spcPct val="90000"/>
            </a:lnSpc>
            <a:spcBef>
              <a:spcPct val="0"/>
            </a:spcBef>
            <a:spcAft>
              <a:spcPct val="15000"/>
            </a:spcAft>
            <a:buChar char="•"/>
          </a:pPr>
          <a:r>
            <a:rPr lang="en-US" sz="1400" b="1" kern="1200" dirty="0" err="1">
              <a:solidFill>
                <a:srgbClr val="000000"/>
              </a:solidFill>
              <a:latin typeface="+mn-lt"/>
            </a:rPr>
            <a:t>Stealthing</a:t>
          </a:r>
          <a:r>
            <a:rPr lang="en-US" sz="1400" b="1" kern="1200" dirty="0">
              <a:solidFill>
                <a:srgbClr val="000000"/>
              </a:solidFill>
              <a:latin typeface="+mn-lt"/>
            </a:rPr>
            <a:t>/hiding its presence on the system</a:t>
          </a:r>
        </a:p>
      </dsp:txBody>
      <dsp:txXfrm>
        <a:off x="373517" y="2773324"/>
        <a:ext cx="4952934" cy="2086172"/>
      </dsp:txXfrm>
    </dsp:sp>
    <dsp:sp modelId="{4536DF15-D0CA-DF4B-8A6D-36DEA7155168}">
      <dsp:nvSpPr>
        <dsp:cNvPr id="0" name=""/>
        <dsp:cNvSpPr/>
      </dsp:nvSpPr>
      <dsp:spPr>
        <a:xfrm>
          <a:off x="5823507"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5887790" y="2207489"/>
        <a:ext cx="157135" cy="438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Means by which a virus spreads or propagates</a:t>
          </a:r>
        </a:p>
        <a:p>
          <a:pPr marL="171450" lvl="1" indent="-171450" algn="l" defTabSz="755650" rtl="0">
            <a:lnSpc>
              <a:spcPct val="90000"/>
            </a:lnSpc>
            <a:spcBef>
              <a:spcPct val="0"/>
            </a:spcBef>
            <a:spcAft>
              <a:spcPct val="15000"/>
            </a:spcAft>
            <a:buChar char="•"/>
          </a:pPr>
          <a:r>
            <a:rPr lang="en-US" sz="1700" b="0" kern="1200" dirty="0">
              <a:latin typeface="+mn-lt"/>
            </a:rPr>
            <a:t>Also referred to as the </a:t>
          </a:r>
          <a:r>
            <a:rPr lang="en-US" sz="1700" b="0" i="1" kern="1200" dirty="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chemeClr val="bg1"/>
              </a:solidFill>
            </a:rPr>
            <a:t>Infection mechanism</a:t>
          </a:r>
          <a:endParaRPr lang="en-US" sz="1700" kern="1200" dirty="0">
            <a:solidFill>
              <a:schemeClr val="bg1"/>
            </a:solidFill>
          </a:endParaRPr>
        </a:p>
      </dsp:txBody>
      <dsp:txXfrm>
        <a:off x="437419" y="130293"/>
        <a:ext cx="2594193" cy="479482"/>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Event or condition that determines when the payload is activated or delivered</a:t>
          </a:r>
        </a:p>
        <a:p>
          <a:pPr marL="171450" lvl="1" indent="-171450" algn="l" defTabSz="755650" rtl="0">
            <a:lnSpc>
              <a:spcPct val="90000"/>
            </a:lnSpc>
            <a:spcBef>
              <a:spcPct val="0"/>
            </a:spcBef>
            <a:spcAft>
              <a:spcPct val="15000"/>
            </a:spcAft>
            <a:buChar char="•"/>
          </a:pPr>
          <a:r>
            <a:rPr lang="en-US" sz="1700" b="0" kern="1200" dirty="0">
              <a:latin typeface="+mn-lt"/>
            </a:rPr>
            <a:t>Sometimes known as a </a:t>
          </a:r>
          <a:r>
            <a:rPr lang="en-US" sz="1700" b="0" i="1" kern="1200" dirty="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rPr>
            <a:t>Trigger</a:t>
          </a:r>
          <a:endParaRPr lang="en-US" sz="1700" kern="1200" dirty="0">
            <a:solidFill>
              <a:srgbClr val="000000"/>
            </a:solidFill>
          </a:endParaRPr>
        </a:p>
      </dsp:txBody>
      <dsp:txXfrm>
        <a:off x="437419" y="1598823"/>
        <a:ext cx="1451151" cy="479482"/>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What the virus does (besides spreading)</a:t>
          </a:r>
        </a:p>
        <a:p>
          <a:pPr marL="171450" lvl="1" indent="-171450" algn="l" defTabSz="755650" rtl="0">
            <a:lnSpc>
              <a:spcPct val="90000"/>
            </a:lnSpc>
            <a:spcBef>
              <a:spcPct val="0"/>
            </a:spcBef>
            <a:spcAft>
              <a:spcPct val="15000"/>
            </a:spcAft>
            <a:buChar char="•"/>
          </a:pPr>
          <a:r>
            <a:rPr lang="en-US" sz="1700" b="0" kern="1200" dirty="0">
              <a:latin typeface="+mn-lt"/>
            </a:rPr>
            <a:t>May involve damage or benign but noticeable activity</a:t>
          </a: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rPr>
            <a:t>Payload</a:t>
          </a:r>
          <a:endParaRPr lang="en-US" sz="1700" kern="1200" dirty="0">
            <a:solidFill>
              <a:srgbClr val="000000"/>
            </a:solidFill>
          </a:endParaRPr>
        </a:p>
      </dsp:txBody>
      <dsp:txXfrm>
        <a:off x="437419" y="3350854"/>
        <a:ext cx="1279712"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Not all viruses have this stage</a:t>
          </a:r>
        </a:p>
      </dsp:txBody>
      <dsp:txXfrm>
        <a:off x="6094511" y="585186"/>
        <a:ext cx="3045023" cy="4967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a:latin typeface="+mj-lt"/>
            </a:rPr>
            <a:t>Sends itself as an attachment via an instant message service</a:t>
          </a:r>
          <a:endParaRPr lang="en-US" sz="14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Electronic mail or instant messenger facility</a:t>
          </a:r>
          <a:endParaRPr lang="en-US" sz="1900" kern="1200" dirty="0">
            <a:solidFill>
              <a:schemeClr val="tx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Creates a copy of itself or infects a file as a virus on removable media</a:t>
          </a:r>
          <a:endParaRPr lang="en-US" sz="14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File sharing</a:t>
          </a: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executes a copy of itself on another system</a:t>
          </a:r>
          <a:endParaRPr lang="en-US" sz="14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execution capability</a:t>
          </a: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uses a remote file access or transfer service to copy itself from one system to the other</a:t>
          </a:r>
          <a:endParaRPr lang="en-US" sz="14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file access or transfer capability</a:t>
          </a: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logs onto a remote system as a user and then uses commands to copy itself from one system to the other</a:t>
          </a: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login capability</a:t>
          </a:r>
        </a:p>
      </dsp:txBody>
      <dsp:txXfrm>
        <a:off x="47171" y="4107857"/>
        <a:ext cx="2923178" cy="8719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Ransomware attack in May 2017 that spread extremely fast over a period of hours to days, infecting hundreds of thousands of systems belonging to both public and private organizations in more than 150 countries</a:t>
          </a:r>
        </a:p>
      </dsp:txBody>
      <dsp:txXfrm>
        <a:off x="2174272" y="656932"/>
        <a:ext cx="2027305" cy="2027305"/>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It spread as a worm by aggressively scanning both local and random remote networks, attempting to exploit a vulnerability in the Server Message Block protocol file sharing service on unpatched Windows systems</a:t>
          </a:r>
        </a:p>
      </dsp:txBody>
      <dsp:txXfrm>
        <a:off x="4593741" y="656932"/>
        <a:ext cx="2027305" cy="2027305"/>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This rapid spread was only slowed by the accidental activation of a “kill-switch” domain by a UK security researcher</a:t>
          </a:r>
        </a:p>
      </dsp:txBody>
      <dsp:txXfrm>
        <a:off x="2174272" y="3076401"/>
        <a:ext cx="2027305" cy="2027305"/>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Once installed on infected systems, it also encrypted files, demanding a ransom payment to recover them</a:t>
          </a:r>
        </a:p>
      </dsp:txBody>
      <dsp:txXfrm>
        <a:off x="4593741" y="3076401"/>
        <a:ext cx="2027305" cy="20273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marL="0" lvl="0" indent="0" algn="ctr" defTabSz="1644650" rtl="0">
            <a:lnSpc>
              <a:spcPct val="90000"/>
            </a:lnSpc>
            <a:spcBef>
              <a:spcPct val="0"/>
            </a:spcBef>
            <a:spcAft>
              <a:spcPct val="35000"/>
            </a:spcAft>
            <a:buNone/>
          </a:pPr>
          <a:r>
            <a:rPr lang="en-US" sz="3700" b="1" kern="1200" dirty="0">
              <a:solidFill>
                <a:schemeClr val="bg1"/>
              </a:solidFill>
            </a:rPr>
            <a:t>Worm Technology</a:t>
          </a:r>
          <a:endParaRPr lang="en-US" sz="3700" kern="1200" dirty="0">
            <a:solidFill>
              <a:schemeClr val="bg1"/>
            </a:solidFill>
          </a:endParaRPr>
        </a:p>
      </dsp:txBody>
      <dsp:txXfrm>
        <a:off x="3765618" y="2127430"/>
        <a:ext cx="2603362" cy="2603362"/>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Multiplatform</a:t>
          </a:r>
          <a:endParaRPr lang="en-US" sz="1500" kern="1200" dirty="0">
            <a:solidFill>
              <a:schemeClr val="bg1"/>
            </a:solidFill>
          </a:endParaRPr>
        </a:p>
      </dsp:txBody>
      <dsp:txXfrm>
        <a:off x="4416459" y="383176"/>
        <a:ext cx="1301681" cy="1301681"/>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Multi-exploit</a:t>
          </a:r>
          <a:endParaRPr lang="en-US" sz="1500" kern="1200" dirty="0">
            <a:solidFill>
              <a:schemeClr val="bg1"/>
            </a:solidFill>
          </a:endParaRPr>
        </a:p>
      </dsp:txBody>
      <dsp:txXfrm>
        <a:off x="6694329" y="2038145"/>
        <a:ext cx="1301681" cy="1301681"/>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Ultrafast spreading</a:t>
          </a:r>
          <a:endParaRPr lang="en-US" sz="1500" kern="1200" dirty="0">
            <a:solidFill>
              <a:schemeClr val="bg1"/>
            </a:solidFill>
          </a:endParaRPr>
        </a:p>
      </dsp:txBody>
      <dsp:txXfrm>
        <a:off x="5824260" y="4715942"/>
        <a:ext cx="1301681" cy="1301681"/>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Polymorphic</a:t>
          </a:r>
          <a:endParaRPr lang="en-US" sz="1500" kern="1200" dirty="0">
            <a:solidFill>
              <a:schemeClr val="bg1"/>
            </a:solidFill>
          </a:endParaRPr>
        </a:p>
      </dsp:txBody>
      <dsp:txXfrm>
        <a:off x="3008658" y="4715942"/>
        <a:ext cx="1301681" cy="1301681"/>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Metamorphic</a:t>
          </a:r>
          <a:endParaRPr lang="en-US" sz="1500" kern="1200" dirty="0">
            <a:solidFill>
              <a:schemeClr val="bg1"/>
            </a:solidFill>
          </a:endParaRPr>
        </a:p>
      </dsp:txBody>
      <dsp:txXfrm>
        <a:off x="2138589" y="2038145"/>
        <a:ext cx="1301681" cy="13016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In most cases the malware does not actively propagate as a worm does</a:t>
          </a:r>
        </a:p>
      </dsp:txBody>
      <dsp:txXfrm>
        <a:off x="2110582" y="2358115"/>
        <a:ext cx="3578405" cy="1343735"/>
      </dsp:txXfrm>
    </dsp:sp>
    <dsp:sp modelId="{9FB8E040-7664-184B-97F7-B6CA58CB139A}">
      <dsp:nvSpPr>
        <dsp:cNvPr id="0" name=""/>
        <dsp:cNvSpPr/>
      </dsp:nvSpPr>
      <dsp:spPr>
        <a:xfrm>
          <a:off x="4075778" y="3637714"/>
          <a:ext cx="4153821" cy="115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Spreads when users visit the malicious Web page</a:t>
          </a:r>
        </a:p>
      </dsp:txBody>
      <dsp:txXfrm>
        <a:off x="4132224" y="3694160"/>
        <a:ext cx="4040929" cy="10434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6781"/>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Places malware on websites without actually compromising them</a:t>
          </a:r>
        </a:p>
      </dsp:txBody>
      <dsp:txXfrm>
        <a:off x="33298" y="680079"/>
        <a:ext cx="8430348" cy="615514"/>
      </dsp:txXfrm>
    </dsp:sp>
    <dsp:sp modelId="{DDDBEAB2-0D3F-FE46-BBD3-DBD8CA4F9CB1}">
      <dsp:nvSpPr>
        <dsp:cNvPr id="0" name=""/>
        <dsp:cNvSpPr/>
      </dsp:nvSpPr>
      <dsp:spPr>
        <a:xfrm>
          <a:off x="0" y="137497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The attacker pays for advertisements that are highly likely to be placed on their intended target websites and incorporate malware in them</a:t>
          </a:r>
        </a:p>
      </dsp:txBody>
      <dsp:txXfrm>
        <a:off x="33298" y="1408269"/>
        <a:ext cx="8430348" cy="615514"/>
      </dsp:txXfrm>
    </dsp:sp>
    <dsp:sp modelId="{E49FACDF-C552-BD45-AFA0-D38572A1CA74}">
      <dsp:nvSpPr>
        <dsp:cNvPr id="0" name=""/>
        <dsp:cNvSpPr/>
      </dsp:nvSpPr>
      <dsp:spPr>
        <a:xfrm>
          <a:off x="0" y="210316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Using these malicious ads, attackers can infect visitors to sites displaying them</a:t>
          </a:r>
        </a:p>
      </dsp:txBody>
      <dsp:txXfrm>
        <a:off x="33298" y="2136460"/>
        <a:ext cx="8430348" cy="615514"/>
      </dsp:txXfrm>
    </dsp:sp>
    <dsp:sp modelId="{5683987F-E621-FF43-9582-F89ECDEB36ED}">
      <dsp:nvSpPr>
        <dsp:cNvPr id="0" name=""/>
        <dsp:cNvSpPr/>
      </dsp:nvSpPr>
      <dsp:spPr>
        <a:xfrm>
          <a:off x="0" y="283135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The malware code may be dynamically generated to either reduce the chance of detection or to only infect specific systems</a:t>
          </a:r>
        </a:p>
      </dsp:txBody>
      <dsp:txXfrm>
        <a:off x="33298" y="2864649"/>
        <a:ext cx="8430348" cy="615514"/>
      </dsp:txXfrm>
    </dsp:sp>
    <dsp:sp modelId="{909A5F0D-7A87-E44E-B593-2BFE4E038310}">
      <dsp:nvSpPr>
        <dsp:cNvPr id="0" name=""/>
        <dsp:cNvSpPr/>
      </dsp:nvSpPr>
      <dsp:spPr>
        <a:xfrm>
          <a:off x="0" y="355954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Has grown rapidly in recent years because they are easy to place on desired websites with few questions asked and are hard to track</a:t>
          </a:r>
        </a:p>
      </dsp:txBody>
      <dsp:txXfrm>
        <a:off x="33298" y="3592840"/>
        <a:ext cx="8430348" cy="615514"/>
      </dsp:txXfrm>
    </dsp:sp>
    <dsp:sp modelId="{EDE32FAD-A338-2848-8674-1D43B7DD08C7}">
      <dsp:nvSpPr>
        <dsp:cNvPr id="0" name=""/>
        <dsp:cNvSpPr/>
      </dsp:nvSpPr>
      <dsp:spPr>
        <a:xfrm>
          <a:off x="0" y="4287732"/>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Attackers can place these ads for as little as a few hours, when they expect their intended victims could be browsing the targeted websites, greatly reducing their visibility</a:t>
          </a:r>
        </a:p>
      </dsp:txBody>
      <dsp:txXfrm>
        <a:off x="33298" y="4321030"/>
        <a:ext cx="8430348" cy="6155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 by William Stallings and Lawrie Brown, Chapter 6 “Malicious</a:t>
            </a:r>
            <a:r>
              <a:rPr lang="en-US" baseline="0" dirty="0">
                <a:latin typeface="Times New Roman" pitchFamily="-107" charset="0"/>
              </a:rPr>
              <a:t> Software</a:t>
            </a:r>
            <a:r>
              <a:rPr lang="en-US" dirty="0">
                <a:latin typeface="Times New Roman" pitchFamily="-107" charset="0"/>
              </a:rPr>
              <a:t>”.</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8135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t>
            </a:r>
            <a:r>
              <a:rPr lang="en-US" b="0" dirty="0">
                <a:latin typeface="Arial" charset="0"/>
                <a:ea typeface="ＭＳ Ｐゴシック" pitchFamily="-65" charset="-128"/>
              </a:rPr>
              <a:t>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t>
            </a:r>
            <a:r>
              <a:rPr lang="en-US" b="0" dirty="0">
                <a:latin typeface="Arial" charset="0"/>
                <a:ea typeface="ＭＳ Ｐゴシック" pitchFamily="-65" charset="-128"/>
              </a:rPr>
              <a:t>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t>
            </a:r>
            <a:r>
              <a:rPr lang="en-US" b="0" dirty="0">
                <a:latin typeface="Arial" charset="0"/>
                <a:ea typeface="ＭＳ Ｐゴシック" pitchFamily="-65" charset="-128"/>
              </a:rPr>
              <a:t>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t>
            </a:r>
            <a:r>
              <a:rPr lang="en-US" b="0" dirty="0">
                <a:latin typeface="Arial" charset="0"/>
                <a:ea typeface="ＭＳ Ｐゴシック" pitchFamily="-65" charset="-128"/>
              </a:rPr>
              <a:t>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t>
            </a:r>
            <a:r>
              <a:rPr lang="en-US" b="0" dirty="0">
                <a:latin typeface="Arial" charset="0"/>
                <a:ea typeface="ＭＳ Ｐゴシック" pitchFamily="-65" charset="-128"/>
              </a:rPr>
              <a:t>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10</a:t>
            </a:fld>
            <a:endParaRPr lang="en-AU"/>
          </a:p>
        </p:txBody>
      </p:sp>
    </p:spTree>
    <p:extLst>
      <p:ext uri="{BB962C8B-B14F-4D97-AF65-F5344CB8AC3E}">
        <p14:creationId xmlns:p14="http://schemas.microsoft.com/office/powerpoint/2010/main" val="137355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pPr/>
              <a:t>11</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Melissa e-mail worm that appeared in 1998 was the first of a new generation of</a:t>
            </a:r>
          </a:p>
          <a:p>
            <a:r>
              <a:rPr lang="en-US" b="0" dirty="0">
                <a:latin typeface="Arial" charset="0"/>
                <a:ea typeface="ＭＳ Ｐゴシック" pitchFamily="-65" charset="-128"/>
              </a:rPr>
              <a:t>malware that included aspects of virus, worm, and Trojan in one package [CASS01].</a:t>
            </a:r>
          </a:p>
          <a:p>
            <a:r>
              <a:rPr lang="en-US" b="0" dirty="0">
                <a:latin typeface="Arial" charset="0"/>
                <a:ea typeface="ＭＳ Ｐゴシック" pitchFamily="-65" charset="-128"/>
              </a:rPr>
              <a:t>Melissa made use of a Microsoft Word macro embedded in an attachment. If the</a:t>
            </a:r>
          </a:p>
          <a:p>
            <a:r>
              <a:rPr lang="en-US" b="0" dirty="0">
                <a:latin typeface="Arial" charset="0"/>
                <a:ea typeface="ＭＳ Ｐゴシック" pitchFamily="-65" charset="-128"/>
              </a:rPr>
              <a:t>recipient opens the e-mail attachment, the Word macro is activated. Then it</a:t>
            </a:r>
          </a:p>
          <a:p>
            <a:endParaRPr lang="en-US" b="0" dirty="0">
              <a:latin typeface="Arial" charset="0"/>
              <a:ea typeface="ＭＳ Ｐゴシック" pitchFamily="-65" charset="-128"/>
            </a:endParaRPr>
          </a:p>
          <a:p>
            <a:r>
              <a:rPr lang="en-US" b="0" dirty="0">
                <a:latin typeface="Arial" charset="0"/>
                <a:ea typeface="ＭＳ Ｐゴシック" pitchFamily="-65" charset="-128"/>
              </a:rPr>
              <a:t>1. Sends itself to everyone on the mailing list in the user’s e-mail package, propagating</a:t>
            </a:r>
          </a:p>
          <a:p>
            <a:r>
              <a:rPr lang="en-US" b="0" dirty="0">
                <a:latin typeface="Arial" charset="0"/>
                <a:ea typeface="ＭＳ Ｐゴシック" pitchFamily="-65" charset="-128"/>
              </a:rPr>
              <a:t>as a worm; and</a:t>
            </a:r>
          </a:p>
          <a:p>
            <a:endParaRPr lang="en-US" b="0" dirty="0">
              <a:latin typeface="Arial" charset="0"/>
              <a:ea typeface="ＭＳ Ｐゴシック" pitchFamily="-65" charset="-128"/>
            </a:endParaRPr>
          </a:p>
          <a:p>
            <a:r>
              <a:rPr lang="en-US" b="0" dirty="0">
                <a:latin typeface="Arial" charset="0"/>
                <a:ea typeface="ＭＳ Ｐゴシック" pitchFamily="-65" charset="-128"/>
              </a:rPr>
              <a:t>2. Does local damage on the user’s system, including disabling some security</a:t>
            </a:r>
          </a:p>
          <a:p>
            <a:r>
              <a:rPr lang="en-US" b="0" dirty="0">
                <a:latin typeface="Arial" charset="0"/>
                <a:ea typeface="ＭＳ Ｐゴシック" pitchFamily="-65" charset="-128"/>
              </a:rPr>
              <a:t>tools, and also copying itself into other documents, propagating as a</a:t>
            </a:r>
          </a:p>
          <a:p>
            <a:r>
              <a:rPr lang="en-US" b="0" dirty="0">
                <a:latin typeface="Arial" charset="0"/>
                <a:ea typeface="ＭＳ Ｐゴシック" pitchFamily="-65" charset="-128"/>
              </a:rPr>
              <a:t>virus; and</a:t>
            </a:r>
          </a:p>
          <a:p>
            <a:endParaRPr lang="en-US" b="0" dirty="0">
              <a:latin typeface="Arial" charset="0"/>
              <a:ea typeface="ＭＳ Ｐゴシック" pitchFamily="-65" charset="-128"/>
            </a:endParaRPr>
          </a:p>
          <a:p>
            <a:r>
              <a:rPr lang="en-US" b="0" dirty="0">
                <a:latin typeface="Arial" charset="0"/>
                <a:ea typeface="ＭＳ Ｐゴシック" pitchFamily="-65" charset="-128"/>
              </a:rPr>
              <a:t>3. If a trigger time was seen, it displayed a Simpson quote as its payload.</a:t>
            </a:r>
          </a:p>
          <a:p>
            <a:endParaRPr lang="en-US" b="0" dirty="0">
              <a:latin typeface="Arial" charset="0"/>
              <a:ea typeface="ＭＳ Ｐゴシック" pitchFamily="-65" charset="-128"/>
            </a:endParaRPr>
          </a:p>
          <a:p>
            <a:r>
              <a:rPr lang="en-US" b="0" dirty="0">
                <a:latin typeface="Arial" charset="0"/>
                <a:ea typeface="ＭＳ Ｐゴシック" pitchFamily="-65" charset="-128"/>
              </a:rPr>
              <a:t>In 1999, a more powerful version of this e-mail virus appeared. This version</a:t>
            </a:r>
          </a:p>
          <a:p>
            <a:r>
              <a:rPr lang="en-US" b="0" dirty="0">
                <a:latin typeface="Arial" charset="0"/>
                <a:ea typeface="ＭＳ Ｐゴシック" pitchFamily="-65" charset="-128"/>
              </a:rPr>
              <a:t>could be activated merely by opening an e-mail that contains the virus, rather</a:t>
            </a:r>
          </a:p>
          <a:p>
            <a:r>
              <a:rPr lang="en-US" b="0" dirty="0">
                <a:latin typeface="Arial" charset="0"/>
                <a:ea typeface="ＭＳ Ｐゴシック" pitchFamily="-65" charset="-128"/>
              </a:rPr>
              <a:t>than by opening an attachment. The virus uses the Visual Basic scripting language</a:t>
            </a:r>
          </a:p>
          <a:p>
            <a:r>
              <a:rPr lang="en-US" b="0" dirty="0">
                <a:latin typeface="Arial" charset="0"/>
                <a:ea typeface="ＭＳ Ｐゴシック" pitchFamily="-65" charset="-128"/>
              </a:rPr>
              <a:t>supported by the e-mail package.</a:t>
            </a:r>
          </a:p>
          <a:p>
            <a:endParaRPr lang="en-US" b="0" dirty="0">
              <a:latin typeface="Arial" charset="0"/>
              <a:ea typeface="ＭＳ Ｐゴシック" pitchFamily="-65" charset="-128"/>
            </a:endParaRPr>
          </a:p>
          <a:p>
            <a:r>
              <a:rPr lang="en-US" b="0" dirty="0">
                <a:latin typeface="Arial" charset="0"/>
                <a:ea typeface="ＭＳ Ｐゴシック" pitchFamily="-65" charset="-128"/>
              </a:rPr>
              <a:t>Melissa propagates itself as soon as it is activated (either by opening an e-mail</a:t>
            </a:r>
          </a:p>
          <a:p>
            <a:r>
              <a:rPr lang="en-US" b="0" dirty="0">
                <a:latin typeface="Arial" charset="0"/>
                <a:ea typeface="ＭＳ Ｐゴシック" pitchFamily="-65" charset="-128"/>
              </a:rPr>
              <a:t>attachment or by opening the e-mail) to all of the e-mail addresses known to the</a:t>
            </a:r>
          </a:p>
          <a:p>
            <a:r>
              <a:rPr lang="en-US" b="0" dirty="0">
                <a:latin typeface="Arial" charset="0"/>
                <a:ea typeface="ＭＳ Ｐゴシック" pitchFamily="-65" charset="-128"/>
              </a:rPr>
              <a:t>infected host. As a result, whereas viruses used to take months or years to propagate,</a:t>
            </a:r>
          </a:p>
          <a:p>
            <a:r>
              <a:rPr lang="en-US" b="0" dirty="0">
                <a:latin typeface="Arial" charset="0"/>
                <a:ea typeface="ＭＳ Ｐゴシック" pitchFamily="-65" charset="-128"/>
              </a:rPr>
              <a:t>this next generation of malware could do so in hours. [CASS01] notes that it</a:t>
            </a:r>
          </a:p>
          <a:p>
            <a:r>
              <a:rPr lang="en-US" b="0" dirty="0">
                <a:latin typeface="Arial" charset="0"/>
                <a:ea typeface="ＭＳ Ｐゴシック" pitchFamily="-65" charset="-128"/>
              </a:rPr>
              <a:t>took only three days for Melissa to infect over 100,000 computers, compared to the</a:t>
            </a:r>
          </a:p>
          <a:p>
            <a:r>
              <a:rPr lang="en-US" b="0" dirty="0">
                <a:latin typeface="Arial" charset="0"/>
                <a:ea typeface="ＭＳ Ｐゴシック" pitchFamily="-65" charset="-128"/>
              </a:rPr>
              <a:t>months it took the Brain virus to infect a few thousand computers a decade before.</a:t>
            </a:r>
          </a:p>
          <a:p>
            <a:r>
              <a:rPr lang="en-US" b="0" dirty="0">
                <a:latin typeface="Arial" charset="0"/>
                <a:ea typeface="ＭＳ Ｐゴシック" pitchFamily="-65" charset="-128"/>
              </a:rPr>
              <a:t>This makes it very difficult for anti-virus software to respond to new attacks before</a:t>
            </a:r>
          </a:p>
          <a:p>
            <a:r>
              <a:rPr lang="en-US" b="0" dirty="0">
                <a:latin typeface="Arial" charset="0"/>
                <a:ea typeface="ＭＳ Ｐゴシック" pitchFamily="-65" charset="-128"/>
              </a:rPr>
              <a:t>much damage is done.</a:t>
            </a:r>
          </a:p>
          <a:p>
            <a:endParaRPr lang="en-US" b="0" dirty="0">
              <a:latin typeface="Arial" charset="0"/>
              <a:ea typeface="ＭＳ Ｐゴシック" pitchFamily="-65" charset="-128"/>
            </a:endParaRPr>
          </a:p>
          <a:p>
            <a:r>
              <a:rPr lang="en-US" b="0" dirty="0">
                <a:latin typeface="Arial" charset="0"/>
                <a:ea typeface="ＭＳ Ｐゴシック" pitchFamily="-65" charset="-128"/>
              </a:rPr>
              <a:t>The Code Red worm first appeared in July 2001. Code Red exploits a security</a:t>
            </a:r>
          </a:p>
          <a:p>
            <a:r>
              <a:rPr lang="en-US" b="0" dirty="0">
                <a:latin typeface="Arial" charset="0"/>
                <a:ea typeface="ＭＳ Ｐゴシック" pitchFamily="-65" charset="-128"/>
              </a:rPr>
              <a:t>hole in the Microsoft Internet Information Server (IIS) to penetrate and spread.</a:t>
            </a:r>
          </a:p>
          <a:p>
            <a:r>
              <a:rPr lang="en-US" b="0" dirty="0">
                <a:latin typeface="Arial" charset="0"/>
                <a:ea typeface="ＭＳ Ｐゴシック" pitchFamily="-65" charset="-128"/>
              </a:rPr>
              <a:t>It also disables the system file checker in Windows. The worm probes random IP</a:t>
            </a:r>
          </a:p>
          <a:p>
            <a:r>
              <a:rPr lang="en-US" b="0" dirty="0">
                <a:latin typeface="Arial" charset="0"/>
                <a:ea typeface="ＭＳ Ｐゴシック" pitchFamily="-65" charset="-128"/>
              </a:rPr>
              <a:t>addresses to spread to other hosts. During a certain period of time, it only spreads.</a:t>
            </a:r>
          </a:p>
          <a:p>
            <a:r>
              <a:rPr lang="en-US" b="0" dirty="0">
                <a:latin typeface="Arial" charset="0"/>
                <a:ea typeface="ＭＳ Ｐゴシック" pitchFamily="-65" charset="-128"/>
              </a:rPr>
              <a:t>It then initiates a denial-of-service attack against a government Web site by flooding</a:t>
            </a:r>
          </a:p>
          <a:p>
            <a:r>
              <a:rPr lang="en-US" b="0" dirty="0">
                <a:latin typeface="Arial" charset="0"/>
                <a:ea typeface="ＭＳ Ｐゴシック" pitchFamily="-65" charset="-128"/>
              </a:rPr>
              <a:t>the site with packets from numerous hosts. The worm then suspends activities</a:t>
            </a:r>
          </a:p>
          <a:p>
            <a:r>
              <a:rPr lang="en-US" b="0" dirty="0">
                <a:latin typeface="Arial" charset="0"/>
                <a:ea typeface="ＭＳ Ｐゴシック" pitchFamily="-65" charset="-128"/>
              </a:rPr>
              <a:t>and reactivates periodically. In the second wave of attack, Code Red infected nearly</a:t>
            </a:r>
          </a:p>
          <a:p>
            <a:r>
              <a:rPr lang="en-US" b="0" dirty="0">
                <a:latin typeface="Arial" charset="0"/>
                <a:ea typeface="ＭＳ Ｐゴシック" pitchFamily="-65" charset="-128"/>
              </a:rPr>
              <a:t>360,000 servers in 14 hours. In addition to the havoc it caused at the targeted server,</a:t>
            </a:r>
          </a:p>
          <a:p>
            <a:r>
              <a:rPr lang="en-US" b="0" dirty="0">
                <a:latin typeface="Arial" charset="0"/>
                <a:ea typeface="ＭＳ Ｐゴシック" pitchFamily="-65" charset="-128"/>
              </a:rPr>
              <a:t>Code Red consumed enormous amounts of Internet capacity, disrupting service</a:t>
            </a:r>
          </a:p>
          <a:p>
            <a:r>
              <a:rPr lang="en-US" b="0" dirty="0">
                <a:latin typeface="Arial" charset="0"/>
                <a:ea typeface="ＭＳ Ｐゴシック" pitchFamily="-65" charset="-128"/>
              </a:rPr>
              <a:t>[MOOR02].</a:t>
            </a:r>
          </a:p>
          <a:p>
            <a:endParaRPr lang="en-US" b="0" dirty="0">
              <a:latin typeface="Arial" charset="0"/>
              <a:ea typeface="ＭＳ Ｐゴシック" pitchFamily="-65" charset="-128"/>
            </a:endParaRPr>
          </a:p>
          <a:p>
            <a:r>
              <a:rPr lang="en-US" b="0" dirty="0">
                <a:latin typeface="Arial" charset="0"/>
                <a:ea typeface="ＭＳ Ｐゴシック" pitchFamily="-65" charset="-128"/>
              </a:rPr>
              <a:t>Code Red II is another, distinct, variant that first appeared in August 2001,</a:t>
            </a:r>
          </a:p>
          <a:p>
            <a:r>
              <a:rPr lang="en-US" b="0" dirty="0">
                <a:latin typeface="Arial" charset="0"/>
                <a:ea typeface="ＭＳ Ｐゴシック" pitchFamily="-65" charset="-128"/>
              </a:rPr>
              <a:t>and also targeted Microsoft IIS. It tried to infect systems on the same subnet as the</a:t>
            </a:r>
          </a:p>
          <a:p>
            <a:r>
              <a:rPr lang="en-US" b="0" dirty="0">
                <a:latin typeface="Arial" charset="0"/>
                <a:ea typeface="ＭＳ Ｐゴシック" pitchFamily="-65" charset="-128"/>
              </a:rPr>
              <a:t>infected system. Also, this newer worm installs a backdoor, allowing a hacker to</a:t>
            </a:r>
          </a:p>
          <a:p>
            <a:r>
              <a:rPr lang="en-US" b="0" dirty="0">
                <a:latin typeface="Arial" charset="0"/>
                <a:ea typeface="ＭＳ Ｐゴシック" pitchFamily="-65" charset="-128"/>
              </a:rPr>
              <a:t>remotely execute commands on victim computers.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Nimda</a:t>
            </a:r>
            <a:r>
              <a:rPr lang="en-US" b="0" dirty="0">
                <a:latin typeface="Arial" charset="0"/>
                <a:ea typeface="ＭＳ Ｐゴシック" pitchFamily="-65" charset="-128"/>
              </a:rPr>
              <a:t> worm that appeared in September 2001 also has worm, virus, and</a:t>
            </a:r>
          </a:p>
          <a:p>
            <a:r>
              <a:rPr lang="en-US" b="0" dirty="0">
                <a:latin typeface="Arial" charset="0"/>
                <a:ea typeface="ＭＳ Ｐゴシック" pitchFamily="-65" charset="-128"/>
              </a:rPr>
              <a:t>mobile code characteristics. It spread using a variety of distribution methods: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E-mail</a:t>
            </a:r>
            <a:r>
              <a:rPr lang="en-US" b="0" dirty="0">
                <a:latin typeface="Arial" charset="0"/>
                <a:ea typeface="ＭＳ Ｐゴシック" pitchFamily="-65" charset="-128"/>
              </a:rPr>
              <a:t>: A user on a vulnerable host opens an infected e-mail attachment;</a:t>
            </a:r>
          </a:p>
          <a:p>
            <a:r>
              <a:rPr lang="en-US" b="0" dirty="0" err="1">
                <a:latin typeface="Arial" charset="0"/>
                <a:ea typeface="ＭＳ Ｐゴシック" pitchFamily="-65" charset="-128"/>
              </a:rPr>
              <a:t>Nimda</a:t>
            </a:r>
            <a:r>
              <a:rPr lang="en-US" b="0" dirty="0">
                <a:latin typeface="Arial" charset="0"/>
                <a:ea typeface="ＭＳ Ｐゴシック" pitchFamily="-65" charset="-128"/>
              </a:rPr>
              <a:t> looks for e-mail addresses on the host and then sends copies of itself to</a:t>
            </a:r>
          </a:p>
          <a:p>
            <a:r>
              <a:rPr lang="en-US" b="0" dirty="0">
                <a:latin typeface="Arial" charset="0"/>
                <a:ea typeface="ＭＳ Ｐゴシック" pitchFamily="-65" charset="-128"/>
              </a:rPr>
              <a:t>those addresses.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Windows shares</a:t>
            </a:r>
            <a:r>
              <a:rPr lang="en-US" b="0" dirty="0">
                <a:latin typeface="Arial" charset="0"/>
                <a:ea typeface="ＭＳ Ｐゴシック" pitchFamily="-65" charset="-128"/>
              </a:rPr>
              <a:t>: </a:t>
            </a:r>
            <a:r>
              <a:rPr lang="en-US" b="0" dirty="0" err="1">
                <a:latin typeface="Arial" charset="0"/>
                <a:ea typeface="ＭＳ Ｐゴシック" pitchFamily="-65" charset="-128"/>
              </a:rPr>
              <a:t>Nimda</a:t>
            </a:r>
            <a:r>
              <a:rPr lang="en-US" b="0" dirty="0">
                <a:latin typeface="Arial" charset="0"/>
                <a:ea typeface="ＭＳ Ｐゴシック" pitchFamily="-65" charset="-128"/>
              </a:rPr>
              <a:t> scans hosts for unsecured Windows file shares; it can</a:t>
            </a:r>
          </a:p>
          <a:p>
            <a:r>
              <a:rPr lang="en-US" b="0" dirty="0">
                <a:latin typeface="Arial" charset="0"/>
                <a:ea typeface="ＭＳ Ｐゴシック" pitchFamily="-65" charset="-128"/>
              </a:rPr>
              <a:t>then use NetBIOS86 as a transport mechanism to infect files on that host in</a:t>
            </a:r>
          </a:p>
          <a:p>
            <a:r>
              <a:rPr lang="en-US" b="0" dirty="0">
                <a:latin typeface="Arial" charset="0"/>
                <a:ea typeface="ＭＳ Ｐゴシック" pitchFamily="-65" charset="-128"/>
              </a:rPr>
              <a:t>the hopes that a user will run an infected file, which will activate </a:t>
            </a:r>
            <a:r>
              <a:rPr lang="en-US" b="0" dirty="0" err="1">
                <a:latin typeface="Arial" charset="0"/>
                <a:ea typeface="ＭＳ Ｐゴシック" pitchFamily="-65" charset="-128"/>
              </a:rPr>
              <a:t>Nimda</a:t>
            </a:r>
            <a:r>
              <a:rPr lang="en-US" b="0" dirty="0">
                <a:latin typeface="Arial" charset="0"/>
                <a:ea typeface="ＭＳ Ｐゴシック" pitchFamily="-65" charset="-128"/>
              </a:rPr>
              <a:t> on</a:t>
            </a:r>
          </a:p>
          <a:p>
            <a:r>
              <a:rPr lang="en-US" b="0" dirty="0">
                <a:latin typeface="Arial" charset="0"/>
                <a:ea typeface="ＭＳ Ｐゴシック" pitchFamily="-65" charset="-128"/>
              </a:rPr>
              <a:t>that host.</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Web servers</a:t>
            </a:r>
            <a:r>
              <a:rPr lang="en-US" b="0" dirty="0">
                <a:latin typeface="Arial" charset="0"/>
                <a:ea typeface="ＭＳ Ｐゴシック" pitchFamily="-65" charset="-128"/>
              </a:rPr>
              <a:t>: </a:t>
            </a:r>
            <a:r>
              <a:rPr lang="en-US" b="0" dirty="0" err="1">
                <a:latin typeface="Arial" charset="0"/>
                <a:ea typeface="ＭＳ Ｐゴシック" pitchFamily="-65" charset="-128"/>
              </a:rPr>
              <a:t>Nimda</a:t>
            </a:r>
            <a:r>
              <a:rPr lang="en-US" b="0" dirty="0">
                <a:latin typeface="Arial" charset="0"/>
                <a:ea typeface="ＭＳ Ｐゴシック" pitchFamily="-65" charset="-128"/>
              </a:rPr>
              <a:t> scans Web servers, looking for known vulnerabilities in</a:t>
            </a:r>
          </a:p>
          <a:p>
            <a:r>
              <a:rPr lang="en-US" b="0" dirty="0">
                <a:latin typeface="Arial" charset="0"/>
                <a:ea typeface="ＭＳ Ｐゴシック" pitchFamily="-65" charset="-128"/>
              </a:rPr>
              <a:t>Microsoft IIS. If it finds a vulnerable server, it attempts to transfer a copy of</a:t>
            </a:r>
          </a:p>
          <a:p>
            <a:r>
              <a:rPr lang="en-US" b="0" dirty="0">
                <a:latin typeface="Arial" charset="0"/>
                <a:ea typeface="ＭＳ Ｐゴシック" pitchFamily="-65" charset="-128"/>
              </a:rPr>
              <a:t>itself to the server and infects it and its files.</a:t>
            </a:r>
          </a:p>
          <a:p>
            <a:endParaRPr lang="en-US" b="0" dirty="0">
              <a:latin typeface="Arial" charset="0"/>
              <a:ea typeface="ＭＳ Ｐゴシック" pitchFamily="-65" charset="-128"/>
            </a:endParaRPr>
          </a:p>
          <a:p>
            <a:r>
              <a:rPr lang="en-US" b="1" dirty="0">
                <a:latin typeface="Arial" charset="0"/>
                <a:ea typeface="ＭＳ Ｐゴシック" pitchFamily="-65" charset="-128"/>
              </a:rPr>
              <a:t>Web clients</a:t>
            </a:r>
            <a:r>
              <a:rPr lang="en-US" b="0" dirty="0">
                <a:latin typeface="Arial" charset="0"/>
                <a:ea typeface="ＭＳ Ｐゴシック" pitchFamily="-65" charset="-128"/>
              </a:rPr>
              <a:t>: If a vulnerable Web client visits a Web server that has been</a:t>
            </a:r>
          </a:p>
          <a:p>
            <a:r>
              <a:rPr lang="en-US" b="0" dirty="0">
                <a:latin typeface="Arial" charset="0"/>
                <a:ea typeface="ＭＳ Ｐゴシック" pitchFamily="-65" charset="-128"/>
              </a:rPr>
              <a:t>infected by </a:t>
            </a:r>
            <a:r>
              <a:rPr lang="en-US" b="0" dirty="0" err="1">
                <a:latin typeface="Arial" charset="0"/>
                <a:ea typeface="ＭＳ Ｐゴシック" pitchFamily="-65" charset="-128"/>
              </a:rPr>
              <a:t>Nimda</a:t>
            </a:r>
            <a:r>
              <a:rPr lang="en-US" b="0" dirty="0">
                <a:latin typeface="Arial" charset="0"/>
                <a:ea typeface="ＭＳ Ｐゴシック" pitchFamily="-65" charset="-128"/>
              </a:rPr>
              <a:t>, the client’s workstation will become infected.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Backdoors</a:t>
            </a:r>
            <a:r>
              <a:rPr lang="en-US" b="0" dirty="0">
                <a:latin typeface="Arial" charset="0"/>
                <a:ea typeface="ＭＳ Ｐゴシック" pitchFamily="-65" charset="-128"/>
              </a:rPr>
              <a:t>: If a workstation was infected by earlier worms, such as “Code Red</a:t>
            </a:r>
          </a:p>
          <a:p>
            <a:r>
              <a:rPr lang="en-US" b="0" dirty="0">
                <a:latin typeface="Arial" charset="0"/>
                <a:ea typeface="ＭＳ Ｐゴシック" pitchFamily="-65" charset="-128"/>
              </a:rPr>
              <a:t>II,” then </a:t>
            </a:r>
            <a:r>
              <a:rPr lang="en-US" b="0" dirty="0" err="1">
                <a:latin typeface="Arial" charset="0"/>
                <a:ea typeface="ＭＳ Ｐゴシック" pitchFamily="-65" charset="-128"/>
              </a:rPr>
              <a:t>Nimda</a:t>
            </a:r>
            <a:r>
              <a:rPr lang="en-US" b="0" dirty="0">
                <a:latin typeface="Arial" charset="0"/>
                <a:ea typeface="ＭＳ Ｐゴシック" pitchFamily="-65" charset="-128"/>
              </a:rPr>
              <a:t> will use the backdoor access left by these earlier infections to</a:t>
            </a:r>
          </a:p>
          <a:p>
            <a:r>
              <a:rPr lang="en-US" b="0" dirty="0">
                <a:latin typeface="Arial" charset="0"/>
                <a:ea typeface="ＭＳ Ｐゴシック" pitchFamily="-65" charset="-128"/>
              </a:rPr>
              <a:t>access the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In early 2003, the SQL Slammer worm appeared. This worm exploited a</a:t>
            </a:r>
          </a:p>
          <a:p>
            <a:r>
              <a:rPr lang="en-US" b="0" dirty="0">
                <a:latin typeface="Arial" charset="0"/>
                <a:ea typeface="ＭＳ Ｐゴシック" pitchFamily="-65" charset="-128"/>
              </a:rPr>
              <a:t>buffer overflow vulnerability in Microsoft SQL server. The Slammer was extremely</a:t>
            </a:r>
          </a:p>
          <a:p>
            <a:r>
              <a:rPr lang="en-US" b="0" dirty="0">
                <a:latin typeface="Arial" charset="0"/>
                <a:ea typeface="ＭＳ Ｐゴシック" pitchFamily="-65" charset="-128"/>
              </a:rPr>
              <a:t>compact and spread rapidly, infecting 90% of vulnerable hosts within 10 minutes.</a:t>
            </a:r>
          </a:p>
          <a:p>
            <a:r>
              <a:rPr lang="en-US" b="0" dirty="0">
                <a:latin typeface="Arial" charset="0"/>
                <a:ea typeface="ＭＳ Ｐゴシック" pitchFamily="-65" charset="-128"/>
              </a:rPr>
              <a:t>This rapid spread caused significant congestion on the Internet.</a:t>
            </a:r>
          </a:p>
          <a:p>
            <a:endParaRPr lang="en-US" b="0" dirty="0">
              <a:latin typeface="Arial" charset="0"/>
              <a:ea typeface="ＭＳ Ｐゴシック" pitchFamily="-65" charset="-128"/>
            </a:endParaRPr>
          </a:p>
          <a:p>
            <a:r>
              <a:rPr lang="en-US" b="0" dirty="0">
                <a:latin typeface="Arial" charset="0"/>
                <a:ea typeface="ＭＳ Ｐゴシック" pitchFamily="-65" charset="-128"/>
              </a:rPr>
              <a:t>Late 2003 saw the arrival of the </a:t>
            </a:r>
            <a:r>
              <a:rPr lang="en-US" b="0" dirty="0" err="1">
                <a:latin typeface="Arial" charset="0"/>
                <a:ea typeface="ＭＳ Ｐゴシック" pitchFamily="-65" charset="-128"/>
              </a:rPr>
              <a:t>Sobig.F</a:t>
            </a:r>
            <a:r>
              <a:rPr lang="en-US" b="0" dirty="0">
                <a:latin typeface="Arial" charset="0"/>
                <a:ea typeface="ＭＳ Ｐゴシック" pitchFamily="-65" charset="-128"/>
              </a:rPr>
              <a:t> worm, which exploited open proxy</a:t>
            </a:r>
          </a:p>
          <a:p>
            <a:r>
              <a:rPr lang="en-US" b="0" dirty="0">
                <a:latin typeface="Arial" charset="0"/>
                <a:ea typeface="ＭＳ Ｐゴシック" pitchFamily="-65" charset="-128"/>
              </a:rPr>
              <a:t>servers to turn infected machines into spam engines. At its peak, </a:t>
            </a:r>
            <a:r>
              <a:rPr lang="en-US" b="0" dirty="0" err="1">
                <a:latin typeface="Arial" charset="0"/>
                <a:ea typeface="ＭＳ Ｐゴシック" pitchFamily="-65" charset="-128"/>
              </a:rPr>
              <a:t>Sobig.F</a:t>
            </a:r>
            <a:r>
              <a:rPr lang="en-US" b="0" dirty="0">
                <a:latin typeface="Arial" charset="0"/>
                <a:ea typeface="ＭＳ Ｐゴシック" pitchFamily="-65" charset="-128"/>
              </a:rPr>
              <a:t> reportedly</a:t>
            </a:r>
          </a:p>
          <a:p>
            <a:r>
              <a:rPr lang="en-US" b="0" dirty="0">
                <a:latin typeface="Arial" charset="0"/>
                <a:ea typeface="ＭＳ Ｐゴシック" pitchFamily="-65" charset="-128"/>
              </a:rPr>
              <a:t>accounted for one in every 17 messages and produced more than one million copies</a:t>
            </a:r>
          </a:p>
          <a:p>
            <a:r>
              <a:rPr lang="en-US" b="0" dirty="0">
                <a:latin typeface="Arial" charset="0"/>
                <a:ea typeface="ＭＳ Ｐゴシック" pitchFamily="-65" charset="-128"/>
              </a:rPr>
              <a:t>of itself within the first 24 hours.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Mydoom</a:t>
            </a:r>
            <a:r>
              <a:rPr lang="en-US" b="0" dirty="0">
                <a:latin typeface="Arial" charset="0"/>
                <a:ea typeface="ＭＳ Ｐゴシック" pitchFamily="-65" charset="-128"/>
              </a:rPr>
              <a:t> is a mass-mailing e-mail worm that appeared in 2004. It followed</a:t>
            </a:r>
          </a:p>
          <a:p>
            <a:r>
              <a:rPr lang="en-US" b="0" dirty="0">
                <a:latin typeface="Arial" charset="0"/>
                <a:ea typeface="ＭＳ Ｐゴシック" pitchFamily="-65" charset="-128"/>
              </a:rPr>
              <a:t>a growing trend of installing a backdoor in infected computers, thereby enabling</a:t>
            </a:r>
          </a:p>
          <a:p>
            <a:r>
              <a:rPr lang="en-US" b="0" dirty="0">
                <a:latin typeface="Arial" charset="0"/>
                <a:ea typeface="ＭＳ Ｐゴシック" pitchFamily="-65" charset="-128"/>
              </a:rPr>
              <a:t>hackers to gain remote access to data such as passwords and credit card numbers.</a:t>
            </a:r>
          </a:p>
          <a:p>
            <a:r>
              <a:rPr lang="en-US" b="0" dirty="0" err="1">
                <a:latin typeface="Arial" charset="0"/>
                <a:ea typeface="ＭＳ Ｐゴシック" pitchFamily="-65" charset="-128"/>
              </a:rPr>
              <a:t>Mydoom</a:t>
            </a:r>
            <a:r>
              <a:rPr lang="en-US" b="0" dirty="0">
                <a:latin typeface="Arial" charset="0"/>
                <a:ea typeface="ＭＳ Ｐゴシック" pitchFamily="-65" charset="-128"/>
              </a:rPr>
              <a:t> replicated up to 1,000 times per minute and reportedly flooded the</a:t>
            </a:r>
          </a:p>
          <a:p>
            <a:r>
              <a:rPr lang="en-US" b="0" dirty="0">
                <a:latin typeface="Arial" charset="0"/>
                <a:ea typeface="ＭＳ Ｐゴシック" pitchFamily="-65" charset="-128"/>
              </a:rPr>
              <a:t>Internet with 100 million infected messages in 36 hours.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Warezov</a:t>
            </a:r>
            <a:r>
              <a:rPr lang="en-US" b="0" dirty="0">
                <a:latin typeface="Arial" charset="0"/>
                <a:ea typeface="ＭＳ Ｐゴシック" pitchFamily="-65" charset="-128"/>
              </a:rPr>
              <a:t> family of worms appeared in 2006 [KIRK06]. When the worm</a:t>
            </a:r>
          </a:p>
          <a:p>
            <a:r>
              <a:rPr lang="en-US" b="0" dirty="0">
                <a:latin typeface="Arial" charset="0"/>
                <a:ea typeface="ＭＳ Ｐゴシック" pitchFamily="-65" charset="-128"/>
              </a:rPr>
              <a:t>is launched, it creates several </a:t>
            </a:r>
            <a:r>
              <a:rPr lang="en-US" b="0" dirty="0" err="1">
                <a:latin typeface="Arial" charset="0"/>
                <a:ea typeface="ＭＳ Ｐゴシック" pitchFamily="-65" charset="-128"/>
              </a:rPr>
              <a:t>executables</a:t>
            </a:r>
            <a:r>
              <a:rPr lang="en-US" b="0" dirty="0">
                <a:latin typeface="Arial" charset="0"/>
                <a:ea typeface="ＭＳ Ｐゴシック" pitchFamily="-65" charset="-128"/>
              </a:rPr>
              <a:t> in system directories and sets itself to</a:t>
            </a:r>
          </a:p>
          <a:p>
            <a:r>
              <a:rPr lang="en-US" b="0" dirty="0">
                <a:latin typeface="Arial" charset="0"/>
                <a:ea typeface="ＭＳ Ｐゴシック" pitchFamily="-65" charset="-128"/>
              </a:rPr>
              <a:t>run every time Windows starts by creating a registry entry. </a:t>
            </a:r>
            <a:r>
              <a:rPr lang="en-US" b="0" dirty="0" err="1">
                <a:latin typeface="Arial" charset="0"/>
                <a:ea typeface="ＭＳ Ｐゴシック" pitchFamily="-65" charset="-128"/>
              </a:rPr>
              <a:t>Warezov</a:t>
            </a:r>
            <a:r>
              <a:rPr lang="en-US" b="0" dirty="0">
                <a:latin typeface="Arial" charset="0"/>
                <a:ea typeface="ＭＳ Ｐゴシック" pitchFamily="-65" charset="-128"/>
              </a:rPr>
              <a:t> scans several</a:t>
            </a:r>
          </a:p>
          <a:p>
            <a:r>
              <a:rPr lang="en-US" b="0" dirty="0">
                <a:latin typeface="Arial" charset="0"/>
                <a:ea typeface="ＭＳ Ｐゴシック" pitchFamily="-65" charset="-128"/>
              </a:rPr>
              <a:t>types of files for e-mail addresses and sends itself as an e-mail attachment. Some</a:t>
            </a:r>
          </a:p>
          <a:p>
            <a:r>
              <a:rPr lang="en-US" b="0" dirty="0">
                <a:latin typeface="Arial" charset="0"/>
                <a:ea typeface="ＭＳ Ｐゴシック" pitchFamily="-65" charset="-128"/>
              </a:rPr>
              <a:t>variants are capable of downloading other malware, such as Trojan horses and</a:t>
            </a:r>
          </a:p>
          <a:p>
            <a:r>
              <a:rPr lang="en-US" b="0" dirty="0">
                <a:latin typeface="Arial" charset="0"/>
                <a:ea typeface="ＭＳ Ｐゴシック" pitchFamily="-65" charset="-128"/>
              </a:rPr>
              <a:t>adware. Many variants disable security-related products and/or disable their</a:t>
            </a:r>
          </a:p>
          <a:p>
            <a:r>
              <a:rPr lang="en-US" b="0" dirty="0">
                <a:latin typeface="Arial" charset="0"/>
                <a:ea typeface="ＭＳ Ｐゴシック" pitchFamily="-65" charset="-128"/>
              </a:rPr>
              <a:t>updating capability.</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Conficker</a:t>
            </a:r>
            <a:r>
              <a:rPr lang="en-US" b="0" dirty="0">
                <a:latin typeface="Arial" charset="0"/>
                <a:ea typeface="ＭＳ Ｐゴシック" pitchFamily="-65" charset="-128"/>
              </a:rPr>
              <a:t> (or </a:t>
            </a:r>
            <a:r>
              <a:rPr lang="en-US" b="0" dirty="0" err="1">
                <a:latin typeface="Arial" charset="0"/>
                <a:ea typeface="ＭＳ Ｐゴシック" pitchFamily="-65" charset="-128"/>
              </a:rPr>
              <a:t>Downadup</a:t>
            </a:r>
            <a:r>
              <a:rPr lang="en-US" b="0" dirty="0">
                <a:latin typeface="Arial" charset="0"/>
                <a:ea typeface="ＭＳ Ｐゴシック" pitchFamily="-65" charset="-128"/>
              </a:rPr>
              <a:t>) worm was first detected in November 2008</a:t>
            </a:r>
          </a:p>
          <a:p>
            <a:r>
              <a:rPr lang="en-US" b="0" dirty="0">
                <a:latin typeface="Arial" charset="0"/>
                <a:ea typeface="ＭＳ Ｐゴシック" pitchFamily="-65" charset="-128"/>
              </a:rPr>
              <a:t>and spread quickly to become one of the most widespread infections since SQL</a:t>
            </a:r>
          </a:p>
          <a:p>
            <a:r>
              <a:rPr lang="en-US" b="0" dirty="0">
                <a:latin typeface="Arial" charset="0"/>
                <a:ea typeface="ＭＳ Ｐゴシック" pitchFamily="-65" charset="-128"/>
              </a:rPr>
              <a:t>Slammer in 2003 [LAWT09]. It spread initially by exploiting a Windows buffer</a:t>
            </a:r>
          </a:p>
          <a:p>
            <a:r>
              <a:rPr lang="en-US" b="0" dirty="0">
                <a:latin typeface="Arial" charset="0"/>
                <a:ea typeface="ＭＳ Ｐゴシック" pitchFamily="-65" charset="-128"/>
              </a:rPr>
              <a:t>overflow vulnerability, though later versions could also spread via USB drives and</a:t>
            </a:r>
          </a:p>
          <a:p>
            <a:r>
              <a:rPr lang="en-US" b="0" dirty="0">
                <a:latin typeface="Arial" charset="0"/>
                <a:ea typeface="ＭＳ Ｐゴシック" pitchFamily="-65" charset="-128"/>
              </a:rPr>
              <a:t>network file shares. In 2010, it still comprised the second most common family of</a:t>
            </a:r>
          </a:p>
          <a:p>
            <a:r>
              <a:rPr lang="en-US" b="0" dirty="0">
                <a:latin typeface="Arial" charset="0"/>
                <a:ea typeface="ＭＳ Ｐゴシック" pitchFamily="-65" charset="-128"/>
              </a:rPr>
              <a:t>malware observed by Symantec [SYMA16], even though patches were available</a:t>
            </a:r>
          </a:p>
          <a:p>
            <a:r>
              <a:rPr lang="en-US" b="0" dirty="0">
                <a:latin typeface="Arial" charset="0"/>
                <a:ea typeface="ＭＳ Ｐゴシック" pitchFamily="-65" charset="-128"/>
              </a:rPr>
              <a:t>from Microsoft to close the main vulnerabilities it exploits.</a:t>
            </a:r>
          </a:p>
          <a:p>
            <a:endParaRPr lang="en-US" b="0" dirty="0">
              <a:latin typeface="Arial" charset="0"/>
              <a:ea typeface="ＭＳ Ｐゴシック" pitchFamily="-65" charset="-128"/>
            </a:endParaRPr>
          </a:p>
          <a:p>
            <a:r>
              <a:rPr lang="en-US" b="0" dirty="0">
                <a:latin typeface="Arial" charset="0"/>
                <a:ea typeface="ＭＳ Ｐゴシック" pitchFamily="-65" charset="-128"/>
              </a:rPr>
              <a:t>In 2010, the </a:t>
            </a:r>
            <a:r>
              <a:rPr lang="en-US" b="0" dirty="0" err="1">
                <a:latin typeface="Arial" charset="0"/>
                <a:ea typeface="ＭＳ Ｐゴシック" pitchFamily="-65" charset="-128"/>
              </a:rPr>
              <a:t>Stuxnet</a:t>
            </a:r>
            <a:r>
              <a:rPr lang="en-US" b="0" dirty="0">
                <a:latin typeface="Arial" charset="0"/>
                <a:ea typeface="ＭＳ Ｐゴシック" pitchFamily="-65" charset="-128"/>
              </a:rPr>
              <a:t> worm was detected, though it had been spreading quietly</a:t>
            </a:r>
          </a:p>
          <a:p>
            <a:r>
              <a:rPr lang="en-US" b="0" dirty="0">
                <a:latin typeface="Arial" charset="0"/>
                <a:ea typeface="ＭＳ Ｐゴシック" pitchFamily="-65" charset="-128"/>
              </a:rPr>
              <a:t>for some time previously [CHEN11, KUSH13]. Unlike many previous worms, it deliberately</a:t>
            </a:r>
          </a:p>
          <a:p>
            <a:r>
              <a:rPr lang="en-US" b="0" dirty="0">
                <a:latin typeface="Arial" charset="0"/>
                <a:ea typeface="ＭＳ Ｐゴシック" pitchFamily="-65" charset="-128"/>
              </a:rPr>
              <a:t>restricted its rate of spread to reduce its chance of detection. It also targeted industrial</a:t>
            </a:r>
          </a:p>
          <a:p>
            <a:r>
              <a:rPr lang="en-US" b="0" dirty="0">
                <a:latin typeface="Arial" charset="0"/>
                <a:ea typeface="ＭＳ Ｐゴシック" pitchFamily="-65" charset="-128"/>
              </a:rPr>
              <a:t>control systems, most likely those associated with the Iranian nuclear program,</a:t>
            </a:r>
          </a:p>
          <a:p>
            <a:r>
              <a:rPr lang="en-US" b="0" dirty="0">
                <a:latin typeface="Arial" charset="0"/>
                <a:ea typeface="ＭＳ Ｐゴシック" pitchFamily="-65" charset="-128"/>
              </a:rPr>
              <a:t>with the likely aim of disrupting the operation of their equipment. It supported a</a:t>
            </a:r>
          </a:p>
          <a:p>
            <a:r>
              <a:rPr lang="en-US" b="0" dirty="0">
                <a:latin typeface="Arial" charset="0"/>
                <a:ea typeface="ＭＳ Ｐゴシック" pitchFamily="-65" charset="-128"/>
              </a:rPr>
              <a:t>range of propagation mechanisms, including via USB drives, network file shares,</a:t>
            </a:r>
          </a:p>
          <a:p>
            <a:r>
              <a:rPr lang="en-US" b="0" dirty="0">
                <a:latin typeface="Arial" charset="0"/>
                <a:ea typeface="ＭＳ Ｐゴシック" pitchFamily="-65" charset="-128"/>
              </a:rPr>
              <a:t>and using no less than four unknown, zero-day vulnerability exploits. Considerable</a:t>
            </a:r>
          </a:p>
          <a:p>
            <a:r>
              <a:rPr lang="en-US" b="0" dirty="0">
                <a:latin typeface="Arial" charset="0"/>
                <a:ea typeface="ＭＳ Ｐゴシック" pitchFamily="-65" charset="-128"/>
              </a:rPr>
              <a:t>debate resulted from the size and complexity of its code, the use of an unprecedented</a:t>
            </a:r>
          </a:p>
          <a:p>
            <a:r>
              <a:rPr lang="en-US" b="0" dirty="0">
                <a:latin typeface="Arial" charset="0"/>
                <a:ea typeface="ＭＳ Ｐゴシック" pitchFamily="-65" charset="-128"/>
              </a:rPr>
              <a:t>four zero-day exploits, and the cost and effort apparent in its development.</a:t>
            </a:r>
          </a:p>
          <a:p>
            <a:r>
              <a:rPr lang="en-US" b="0" dirty="0">
                <a:latin typeface="Arial" charset="0"/>
                <a:ea typeface="ＭＳ Ｐゴシック" pitchFamily="-65" charset="-128"/>
              </a:rPr>
              <a:t>There are claims that it appears to be the first serious use of a </a:t>
            </a:r>
            <a:r>
              <a:rPr lang="en-US" b="0" dirty="0" err="1">
                <a:latin typeface="Arial" charset="0"/>
                <a:ea typeface="ＭＳ Ｐゴシック" pitchFamily="-65" charset="-128"/>
              </a:rPr>
              <a:t>cyberwarfare</a:t>
            </a:r>
            <a:r>
              <a:rPr lang="en-US" b="0" dirty="0">
                <a:latin typeface="Arial" charset="0"/>
                <a:ea typeface="ＭＳ Ｐゴシック" pitchFamily="-65" charset="-128"/>
              </a:rPr>
              <a:t> weapon</a:t>
            </a:r>
          </a:p>
          <a:p>
            <a:r>
              <a:rPr lang="en-US" b="0" dirty="0">
                <a:latin typeface="Arial" charset="0"/>
                <a:ea typeface="ＭＳ Ｐゴシック" pitchFamily="-65" charset="-128"/>
              </a:rPr>
              <a:t>against a nation’s physical infrastructure. The researchers at Symantec who analyzed</a:t>
            </a:r>
          </a:p>
          <a:p>
            <a:r>
              <a:rPr lang="en-US" b="0" dirty="0" err="1">
                <a:latin typeface="Arial" charset="0"/>
                <a:ea typeface="ＭＳ Ｐゴシック" pitchFamily="-65" charset="-128"/>
              </a:rPr>
              <a:t>Stuxnet</a:t>
            </a:r>
            <a:r>
              <a:rPr lang="en-US" b="0" dirty="0">
                <a:latin typeface="Arial" charset="0"/>
                <a:ea typeface="ＭＳ Ｐゴシック" pitchFamily="-65" charset="-128"/>
              </a:rPr>
              <a:t> noted that while they were expecting to find espionage, they never expected</a:t>
            </a:r>
          </a:p>
          <a:p>
            <a:r>
              <a:rPr lang="en-US" b="0" dirty="0">
                <a:latin typeface="Arial" charset="0"/>
                <a:ea typeface="ＭＳ Ｐゴシック" pitchFamily="-65" charset="-128"/>
              </a:rPr>
              <a:t>to see malware with targeted sabotage as its aim. As a result, greater attention is now</a:t>
            </a:r>
          </a:p>
          <a:p>
            <a:r>
              <a:rPr lang="en-US" b="0" dirty="0">
                <a:latin typeface="Arial" charset="0"/>
                <a:ea typeface="ＭＳ Ｐゴシック" pitchFamily="-65" charset="-128"/>
              </a:rPr>
              <a:t>being directed at the use of malware as a weapon by a number of nations.</a:t>
            </a:r>
          </a:p>
          <a:p>
            <a:endParaRPr lang="en-US" b="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94009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12</a:t>
            </a:fld>
            <a:endParaRPr lang="en-AU"/>
          </a:p>
        </p:txBody>
      </p:sp>
    </p:spTree>
    <p:extLst>
      <p:ext uri="{BB962C8B-B14F-4D97-AF65-F5344CB8AC3E}">
        <p14:creationId xmlns:p14="http://schemas.microsoft.com/office/powerpoint/2010/main" val="867844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13</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state of the art in worm technology includes the following:</a:t>
            </a:r>
          </a:p>
          <a:p>
            <a:endParaRPr lang="en-US" b="1" dirty="0">
              <a:latin typeface="Arial" charset="0"/>
              <a:ea typeface="ＭＳ Ｐゴシック" pitchFamily="-65" charset="-128"/>
            </a:endParaRPr>
          </a:p>
          <a:p>
            <a:r>
              <a:rPr lang="en-US" b="1" dirty="0">
                <a:latin typeface="Arial" charset="0"/>
                <a:ea typeface="ＭＳ Ｐゴシック" pitchFamily="-65" charset="-128"/>
              </a:rPr>
              <a:t>• Multiplatform</a:t>
            </a:r>
            <a:r>
              <a:rPr lang="en-US" b="0" dirty="0">
                <a:latin typeface="Arial" charset="0"/>
                <a:ea typeface="ＭＳ Ｐゴシック" pitchFamily="-65" charset="-128"/>
              </a:rPr>
              <a:t>: Newer worms are not limited to Windows machines but can</a:t>
            </a:r>
          </a:p>
          <a:p>
            <a:r>
              <a:rPr lang="en-US" b="0" dirty="0">
                <a:latin typeface="Arial" charset="0"/>
                <a:ea typeface="ＭＳ Ｐゴシック" pitchFamily="-65" charset="-128"/>
              </a:rPr>
              <a:t>attack a variety of platforms, especially the popular varieties of UNIX; or</a:t>
            </a:r>
          </a:p>
          <a:p>
            <a:r>
              <a:rPr lang="en-US" b="0" dirty="0">
                <a:latin typeface="Arial" charset="0"/>
                <a:ea typeface="ＭＳ Ｐゴシック" pitchFamily="-65" charset="-128"/>
              </a:rPr>
              <a:t>exploit macro or scripting languages supported in popular document types.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Multi-exploit</a:t>
            </a:r>
            <a:r>
              <a:rPr lang="en-US" b="0" dirty="0">
                <a:latin typeface="Arial" charset="0"/>
                <a:ea typeface="ＭＳ Ｐゴシック" pitchFamily="-65" charset="-128"/>
              </a:rPr>
              <a:t>: New worms penetrate systems in a variety of ways, using exploits</a:t>
            </a:r>
          </a:p>
          <a:p>
            <a:r>
              <a:rPr lang="en-US" b="0" dirty="0">
                <a:latin typeface="Arial" charset="0"/>
                <a:ea typeface="ＭＳ Ｐゴシック" pitchFamily="-65" charset="-128"/>
              </a:rPr>
              <a:t>against Web servers, browsers, e-mail, file sharing, and other network-based</a:t>
            </a:r>
          </a:p>
          <a:p>
            <a:r>
              <a:rPr lang="en-US" b="0" dirty="0">
                <a:latin typeface="Arial" charset="0"/>
                <a:ea typeface="ＭＳ Ｐゴシック" pitchFamily="-65" charset="-128"/>
              </a:rPr>
              <a:t>applications; or via shared media.</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Ultrafast spreading</a:t>
            </a:r>
            <a:r>
              <a:rPr lang="en-US" b="0" dirty="0">
                <a:latin typeface="Arial" charset="0"/>
                <a:ea typeface="ＭＳ Ｐゴシック" pitchFamily="-65" charset="-128"/>
              </a:rPr>
              <a:t>: Exploit various techniques to optimize the rate of spread</a:t>
            </a:r>
          </a:p>
          <a:p>
            <a:r>
              <a:rPr lang="en-US" b="0" dirty="0">
                <a:latin typeface="Arial" charset="0"/>
                <a:ea typeface="ＭＳ Ｐゴシック" pitchFamily="-65" charset="-128"/>
              </a:rPr>
              <a:t>of a worm to maximize its likelihood of locating as many vulnerable machines</a:t>
            </a:r>
          </a:p>
          <a:p>
            <a:r>
              <a:rPr lang="en-US" b="0" dirty="0">
                <a:latin typeface="Arial" charset="0"/>
                <a:ea typeface="ＭＳ Ｐゴシック" pitchFamily="-65" charset="-128"/>
              </a:rPr>
              <a:t>as possible in a short time period.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Polymorphic</a:t>
            </a:r>
            <a:r>
              <a:rPr lang="en-US" b="0" dirty="0">
                <a:latin typeface="Arial" charset="0"/>
                <a:ea typeface="ＭＳ Ｐゴシック" pitchFamily="-65" charset="-128"/>
              </a:rPr>
              <a:t>: To evade detection, skip past filters, and foil real-time analysis,</a:t>
            </a:r>
          </a:p>
          <a:p>
            <a:r>
              <a:rPr lang="en-US" b="0" dirty="0">
                <a:latin typeface="Arial" charset="0"/>
                <a:ea typeface="ＭＳ Ｐゴシック" pitchFamily="-65" charset="-128"/>
              </a:rPr>
              <a:t>worms adopt the virus polymorphic technique. Each copy of the worm has</a:t>
            </a:r>
          </a:p>
          <a:p>
            <a:r>
              <a:rPr lang="en-US" b="0" dirty="0">
                <a:latin typeface="Arial" charset="0"/>
                <a:ea typeface="ＭＳ Ｐゴシック" pitchFamily="-65" charset="-128"/>
              </a:rPr>
              <a:t>new code generated on the fly using functionally equivalent instructions and</a:t>
            </a:r>
          </a:p>
          <a:p>
            <a:r>
              <a:rPr lang="en-US" b="0" dirty="0">
                <a:latin typeface="Arial" charset="0"/>
                <a:ea typeface="ＭＳ Ｐゴシック" pitchFamily="-65" charset="-128"/>
              </a:rPr>
              <a:t>encryption techniques.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Metamorphic</a:t>
            </a:r>
            <a:r>
              <a:rPr lang="en-US" b="0" dirty="0">
                <a:latin typeface="Arial" charset="0"/>
                <a:ea typeface="ＭＳ Ｐゴシック" pitchFamily="-65" charset="-128"/>
              </a:rPr>
              <a:t>: In addition to changing their appearance, metamorphic worms</a:t>
            </a:r>
          </a:p>
          <a:p>
            <a:r>
              <a:rPr lang="en-US" b="0" dirty="0">
                <a:latin typeface="Arial" charset="0"/>
                <a:ea typeface="ＭＳ Ｐゴシック" pitchFamily="-65" charset="-128"/>
              </a:rPr>
              <a:t>have a repertoire of behavior patterns that are unleashed at different stages of</a:t>
            </a:r>
          </a:p>
          <a:p>
            <a:r>
              <a:rPr lang="en-US" b="0" dirty="0">
                <a:latin typeface="Arial" charset="0"/>
                <a:ea typeface="ＭＳ Ｐゴシック" pitchFamily="-65" charset="-128"/>
              </a:rPr>
              <a:t>propagation.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Transport vehicles</a:t>
            </a:r>
            <a:r>
              <a:rPr lang="en-US" b="0" dirty="0">
                <a:latin typeface="Arial" charset="0"/>
                <a:ea typeface="ＭＳ Ｐゴシック" pitchFamily="-65" charset="-128"/>
              </a:rPr>
              <a:t>: Because worms can rapidly compromise a large number of</a:t>
            </a:r>
          </a:p>
          <a:p>
            <a:r>
              <a:rPr lang="en-US" b="0" dirty="0">
                <a:latin typeface="Arial" charset="0"/>
                <a:ea typeface="ＭＳ Ｐゴシック" pitchFamily="-65" charset="-128"/>
              </a:rPr>
              <a:t>systems, they are ideal for spreading a wide variety of malicious payloads, such as</a:t>
            </a:r>
          </a:p>
          <a:p>
            <a:r>
              <a:rPr lang="en-US" b="0" dirty="0">
                <a:latin typeface="Arial" charset="0"/>
                <a:ea typeface="ＭＳ Ｐゴシック" pitchFamily="-65" charset="-128"/>
              </a:rPr>
              <a:t>distributed denial-of-service bots, rootkits, spam e-mail generators, and spyware.</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Zero-day exploi</a:t>
            </a:r>
            <a:r>
              <a:rPr lang="en-US" b="0" dirty="0">
                <a:latin typeface="Arial" charset="0"/>
                <a:ea typeface="ＭＳ Ｐゴシック" pitchFamily="-65" charset="-128"/>
              </a:rPr>
              <a:t>t : To achieve maximum surprise and distribution, a worm</a:t>
            </a:r>
          </a:p>
          <a:p>
            <a:r>
              <a:rPr lang="en-US" b="0" dirty="0">
                <a:latin typeface="Arial" charset="0"/>
                <a:ea typeface="ＭＳ Ｐゴシック" pitchFamily="-65" charset="-128"/>
              </a:rPr>
              <a:t>should exploit an unknown vulnerability that is only discovered by the general</a:t>
            </a:r>
          </a:p>
          <a:p>
            <a:r>
              <a:rPr lang="en-US" b="0" dirty="0">
                <a:latin typeface="Arial" charset="0"/>
                <a:ea typeface="ＭＳ Ｐゴシック" pitchFamily="-65" charset="-128"/>
              </a:rPr>
              <a:t>network community when the worm is launched. </a:t>
            </a:r>
            <a:r>
              <a:rPr lang="en-US" sz="1200" kern="1200" dirty="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118603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14</a:t>
            </a:fld>
            <a:endParaRPr lang="en-AU"/>
          </a:p>
        </p:txBody>
      </p:sp>
    </p:spTree>
    <p:extLst>
      <p:ext uri="{BB962C8B-B14F-4D97-AF65-F5344CB8AC3E}">
        <p14:creationId xmlns:p14="http://schemas.microsoft.com/office/powerpoint/2010/main" val="430985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100" dirty="0">
                <a:latin typeface="Arial" charset="0"/>
                <a:ea typeface="ＭＳ Ｐゴシック" pitchFamily="-65" charset="-128"/>
              </a:rPr>
              <a:t>Worms first appeared on mobile phones with the discovery of the </a:t>
            </a:r>
            <a:r>
              <a:rPr lang="en-US" sz="1100" dirty="0" err="1">
                <a:latin typeface="Arial" charset="0"/>
                <a:ea typeface="ＭＳ Ｐゴシック" pitchFamily="-65" charset="-128"/>
              </a:rPr>
              <a:t>Cabir</a:t>
            </a:r>
            <a:r>
              <a:rPr lang="en-US" sz="1100" dirty="0">
                <a:latin typeface="Arial" charset="0"/>
                <a:ea typeface="ＭＳ Ｐゴシック" pitchFamily="-65" charset="-128"/>
              </a:rPr>
              <a:t> worm in</a:t>
            </a:r>
          </a:p>
          <a:p>
            <a:r>
              <a:rPr lang="en-US" sz="1100" dirty="0">
                <a:latin typeface="Arial" charset="0"/>
                <a:ea typeface="ＭＳ Ｐゴシック" pitchFamily="-65" charset="-128"/>
              </a:rPr>
              <a:t>2004, and then </a:t>
            </a:r>
            <a:r>
              <a:rPr lang="en-US" sz="1100" dirty="0" err="1">
                <a:latin typeface="Arial" charset="0"/>
                <a:ea typeface="ＭＳ Ｐゴシック" pitchFamily="-65" charset="-128"/>
              </a:rPr>
              <a:t>Lasco</a:t>
            </a:r>
            <a:r>
              <a:rPr lang="en-US" sz="1100" dirty="0">
                <a:latin typeface="Arial" charset="0"/>
                <a:ea typeface="ＭＳ Ｐゴシック" pitchFamily="-65" charset="-128"/>
              </a:rPr>
              <a:t> and </a:t>
            </a:r>
            <a:r>
              <a:rPr lang="en-US" sz="1100" dirty="0" err="1">
                <a:latin typeface="Arial" charset="0"/>
                <a:ea typeface="ＭＳ Ｐゴシック" pitchFamily="-65" charset="-128"/>
              </a:rPr>
              <a:t>CommWarrior</a:t>
            </a:r>
            <a:r>
              <a:rPr lang="en-US" sz="1100" dirty="0">
                <a:latin typeface="Arial" charset="0"/>
                <a:ea typeface="ＭＳ Ｐゴシック" pitchFamily="-65" charset="-128"/>
              </a:rPr>
              <a:t> in 2005. These worms communicate through</a:t>
            </a:r>
          </a:p>
          <a:p>
            <a:r>
              <a:rPr lang="en-US" sz="1100" dirty="0">
                <a:latin typeface="Arial" charset="0"/>
                <a:ea typeface="ＭＳ Ｐゴシック" pitchFamily="-65" charset="-128"/>
              </a:rPr>
              <a:t>Bluetooth wireless connections or via the multimedia messaging service (MMS).</a:t>
            </a:r>
          </a:p>
          <a:p>
            <a:r>
              <a:rPr lang="en-US" sz="1100" dirty="0">
                <a:latin typeface="Arial" charset="0"/>
                <a:ea typeface="ＭＳ Ｐゴシック" pitchFamily="-65" charset="-128"/>
              </a:rPr>
              <a:t>The target is the smartphone, which is a mobile phone that permits users to install</a:t>
            </a:r>
          </a:p>
          <a:p>
            <a:r>
              <a:rPr lang="en-US" sz="1100" dirty="0">
                <a:latin typeface="Arial" charset="0"/>
                <a:ea typeface="ＭＳ Ｐゴシック" pitchFamily="-65" charset="-128"/>
              </a:rPr>
              <a:t>software applications from sources other than the cellular network operator. All</a:t>
            </a:r>
          </a:p>
          <a:p>
            <a:r>
              <a:rPr lang="en-US" sz="1100" dirty="0">
                <a:latin typeface="Arial" charset="0"/>
                <a:ea typeface="ＭＳ Ｐゴシック" pitchFamily="-65" charset="-128"/>
              </a:rPr>
              <a:t>these early mobile worms targeted mobile phones using the Symbian operating</a:t>
            </a:r>
          </a:p>
          <a:p>
            <a:r>
              <a:rPr lang="en-US" sz="1100" dirty="0">
                <a:latin typeface="Arial" charset="0"/>
                <a:ea typeface="ＭＳ Ｐゴシック" pitchFamily="-65" charset="-128"/>
              </a:rPr>
              <a:t>system. More recent malware targets Android and iPhone systems. Mobile phone</a:t>
            </a:r>
          </a:p>
          <a:p>
            <a:r>
              <a:rPr lang="en-US" sz="1100" dirty="0">
                <a:latin typeface="Arial" charset="0"/>
                <a:ea typeface="ＭＳ Ｐゴシック" pitchFamily="-65" charset="-128"/>
              </a:rPr>
              <a:t>malware can completely disable the phone, delete data on the phone, or force the</a:t>
            </a:r>
          </a:p>
          <a:p>
            <a:r>
              <a:rPr lang="en-US" sz="1100" dirty="0">
                <a:latin typeface="Arial" charset="0"/>
                <a:ea typeface="ＭＳ Ｐゴシック" pitchFamily="-65" charset="-128"/>
              </a:rPr>
              <a:t>device to send costly messages to premium-priced numbers.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The </a:t>
            </a:r>
            <a:r>
              <a:rPr lang="en-US" sz="1100" dirty="0" err="1">
                <a:latin typeface="Arial" charset="0"/>
                <a:ea typeface="ＭＳ Ｐゴシック" pitchFamily="-65" charset="-128"/>
              </a:rPr>
              <a:t>CommWarrior</a:t>
            </a:r>
            <a:r>
              <a:rPr lang="en-US" sz="1100" dirty="0">
                <a:latin typeface="Arial" charset="0"/>
                <a:ea typeface="ＭＳ Ｐゴシック" pitchFamily="-65" charset="-128"/>
              </a:rPr>
              <a:t> worm replicates by means of Bluetooth to other phones</a:t>
            </a:r>
          </a:p>
          <a:p>
            <a:r>
              <a:rPr lang="en-US" sz="1100" dirty="0">
                <a:latin typeface="Arial" charset="0"/>
                <a:ea typeface="ＭＳ Ｐゴシック" pitchFamily="-65" charset="-128"/>
              </a:rPr>
              <a:t>in the receiving area. It also sends itself as an MMS file to numbers in the phone’s</a:t>
            </a:r>
          </a:p>
          <a:p>
            <a:r>
              <a:rPr lang="en-US" sz="1100" dirty="0">
                <a:latin typeface="Arial" charset="0"/>
                <a:ea typeface="ＭＳ Ｐゴシック" pitchFamily="-65" charset="-128"/>
              </a:rPr>
              <a:t>address book and in automatic replies to incoming text messages and MMS messages.</a:t>
            </a:r>
          </a:p>
          <a:p>
            <a:r>
              <a:rPr lang="en-US" sz="1100" dirty="0">
                <a:latin typeface="Arial" charset="0"/>
                <a:ea typeface="ＭＳ Ｐゴシック" pitchFamily="-65" charset="-128"/>
              </a:rPr>
              <a:t>In addition, it copies itself to the removable memory card and inserts itself</a:t>
            </a:r>
          </a:p>
          <a:p>
            <a:r>
              <a:rPr lang="en-US" sz="1100" dirty="0">
                <a:latin typeface="Arial" charset="0"/>
                <a:ea typeface="ＭＳ Ｐゴシック" pitchFamily="-65" charset="-128"/>
              </a:rPr>
              <a:t>into the program installation files on the phone.</a:t>
            </a:r>
          </a:p>
          <a:p>
            <a:endParaRPr lang="en-US" sz="11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[SYMA16].</a:t>
            </a:r>
            <a:endParaRPr lang="en-US" sz="1100" dirty="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pPr/>
              <a:t>15</a:t>
            </a:fld>
            <a:endParaRPr lang="en-AU"/>
          </a:p>
        </p:txBody>
      </p:sp>
    </p:spTree>
    <p:extLst>
      <p:ext uri="{BB962C8B-B14F-4D97-AF65-F5344CB8AC3E}">
        <p14:creationId xmlns:p14="http://schemas.microsoft.com/office/powerpoint/2010/main" val="112307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16</a:t>
            </a:fld>
            <a:endParaRPr lang="en-AU"/>
          </a:p>
        </p:txBody>
      </p:sp>
    </p:spTree>
    <p:extLst>
      <p:ext uri="{BB962C8B-B14F-4D97-AF65-F5344CB8AC3E}">
        <p14:creationId xmlns:p14="http://schemas.microsoft.com/office/powerpoint/2010/main" val="812327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17</a:t>
            </a:fld>
            <a:endParaRPr lang="en-AU"/>
          </a:p>
        </p:txBody>
      </p:sp>
    </p:spTree>
    <p:extLst>
      <p:ext uri="{BB962C8B-B14F-4D97-AF65-F5344CB8AC3E}">
        <p14:creationId xmlns:p14="http://schemas.microsoft.com/office/powerpoint/2010/main" val="1019191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a:p>
          <a:p>
            <a:r>
              <a:rPr lang="en-US" sz="1200" kern="1200" dirty="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18</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19</a:t>
            </a:fld>
            <a:endParaRPr lang="en-AU"/>
          </a:p>
        </p:txBody>
      </p:sp>
    </p:spTree>
    <p:extLst>
      <p:ext uri="{BB962C8B-B14F-4D97-AF65-F5344CB8AC3E}">
        <p14:creationId xmlns:p14="http://schemas.microsoft.com/office/powerpoint/2010/main" val="424601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a:latin typeface="Arial" charset="0"/>
                <a:ea typeface="ＭＳ Ｐゴシック" pitchFamily="-65" charset="-128"/>
              </a:rPr>
              <a:t>This chapter examines the wide spectrum of malware threats and countermeasures.</a:t>
            </a:r>
          </a:p>
          <a:p>
            <a:pPr eaLnBrk="1" hangingPunct="1"/>
            <a:r>
              <a:rPr lang="en-US" sz="1200" b="0" dirty="0">
                <a:latin typeface="Arial" charset="0"/>
                <a:ea typeface="ＭＳ Ｐゴシック" pitchFamily="-65" charset="-128"/>
              </a:rPr>
              <a:t>We begin with a survey of various types of malware, and offer a broad</a:t>
            </a:r>
          </a:p>
          <a:p>
            <a:pPr eaLnBrk="1" hangingPunct="1"/>
            <a:r>
              <a:rPr lang="en-US" sz="1200" b="0" dirty="0">
                <a:latin typeface="Arial" charset="0"/>
                <a:ea typeface="ＭＳ Ｐゴシック" pitchFamily="-65" charset="-128"/>
              </a:rPr>
              <a:t>classification based first on the means malware uses to spread or </a:t>
            </a:r>
            <a:r>
              <a:rPr lang="en-US" sz="1200" b="1" dirty="0">
                <a:latin typeface="Arial" charset="0"/>
                <a:ea typeface="ＭＳ Ｐゴシック" pitchFamily="-65" charset="-128"/>
              </a:rPr>
              <a:t>propagate</a:t>
            </a:r>
            <a:r>
              <a:rPr lang="en-US" sz="1200" b="0" dirty="0">
                <a:latin typeface="Arial" charset="0"/>
                <a:ea typeface="ＭＳ Ｐゴシック" pitchFamily="-65" charset="-128"/>
              </a:rPr>
              <a:t>, and</a:t>
            </a:r>
          </a:p>
          <a:p>
            <a:pPr eaLnBrk="1" hangingPunct="1"/>
            <a:r>
              <a:rPr lang="en-US" sz="1200" b="0" dirty="0">
                <a:latin typeface="Arial" charset="0"/>
                <a:ea typeface="ＭＳ Ｐゴシック" pitchFamily="-65" charset="-128"/>
              </a:rPr>
              <a:t>then on the variety of actions or </a:t>
            </a:r>
            <a:r>
              <a:rPr lang="en-US" sz="1200" b="1" dirty="0">
                <a:latin typeface="Arial" charset="0"/>
                <a:ea typeface="ＭＳ Ｐゴシック" pitchFamily="-65" charset="-128"/>
              </a:rPr>
              <a:t>payloads</a:t>
            </a:r>
            <a:r>
              <a:rPr lang="en-US" sz="1200" b="0" dirty="0">
                <a:latin typeface="Arial" charset="0"/>
                <a:ea typeface="ＭＳ Ｐゴシック" pitchFamily="-65" charset="-128"/>
              </a:rPr>
              <a:t> used once the malware has reached a</a:t>
            </a:r>
          </a:p>
          <a:p>
            <a:pPr eaLnBrk="1" hangingPunct="1"/>
            <a:r>
              <a:rPr lang="en-US" sz="1200" b="0" dirty="0">
                <a:latin typeface="Arial" charset="0"/>
                <a:ea typeface="ＭＳ Ｐゴシック" pitchFamily="-65" charset="-128"/>
              </a:rPr>
              <a:t>target. Propagation mechanisms include those used by viruses, worms, and Trojans.</a:t>
            </a:r>
          </a:p>
          <a:p>
            <a:pPr eaLnBrk="1" hangingPunct="1"/>
            <a:r>
              <a:rPr lang="en-US" sz="1200" b="0" dirty="0">
                <a:latin typeface="Arial" charset="0"/>
                <a:ea typeface="ＭＳ Ｐゴシック" pitchFamily="-65" charset="-128"/>
              </a:rPr>
              <a:t>Payloads include system corruption, bots, phishing, spyware, and rootkits. The</a:t>
            </a:r>
          </a:p>
          <a:p>
            <a:pPr eaLnBrk="1" hangingPunct="1"/>
            <a:r>
              <a:rPr lang="en-US" sz="1200" b="0" dirty="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180839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a:latin typeface="Arial" charset="0"/>
                <a:ea typeface="ＭＳ Ｐゴシック" pitchFamily="-65" charset="-128"/>
              </a:rPr>
              <a:t>The final category of malware propagation we consider involves social engineering,</a:t>
            </a:r>
          </a:p>
          <a:p>
            <a:pPr>
              <a:lnSpc>
                <a:spcPct val="90000"/>
              </a:lnSpc>
            </a:pPr>
            <a:r>
              <a:rPr lang="en-US" dirty="0">
                <a:latin typeface="Arial" charset="0"/>
                <a:ea typeface="ＭＳ Ｐゴシック" pitchFamily="-65" charset="-128"/>
              </a:rPr>
              <a:t>“tricking” users to assist in the compromise of their own systems or personal</a:t>
            </a:r>
          </a:p>
          <a:p>
            <a:pPr>
              <a:lnSpc>
                <a:spcPct val="90000"/>
              </a:lnSpc>
            </a:pPr>
            <a:r>
              <a:rPr lang="en-US" dirty="0">
                <a:latin typeface="Arial" charset="0"/>
                <a:ea typeface="ＭＳ Ｐゴシック" pitchFamily="-65" charset="-128"/>
              </a:rPr>
              <a:t>information. This can occur when a user views and responds to some SPAM</a:t>
            </a:r>
          </a:p>
          <a:p>
            <a:pPr>
              <a:lnSpc>
                <a:spcPct val="90000"/>
              </a:lnSpc>
            </a:pPr>
            <a:r>
              <a:rPr lang="en-US" dirty="0">
                <a:latin typeface="Arial" charset="0"/>
                <a:ea typeface="ＭＳ Ｐゴシック" pitchFamily="-65" charset="-128"/>
              </a:rPr>
              <a:t>e-mail, or permits the installation and execution of some Trojan horse program or</a:t>
            </a:r>
          </a:p>
          <a:p>
            <a:pPr>
              <a:lnSpc>
                <a:spcPct val="90000"/>
              </a:lnSpc>
            </a:pPr>
            <a:r>
              <a:rPr lang="en-US" dirty="0">
                <a:latin typeface="Arial" charset="0"/>
                <a:ea typeface="ＭＳ Ｐゴシック" pitchFamily="-65" charset="-128"/>
              </a:rPr>
              <a:t>scripting code.</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Spam (Unsolicited Bulk) E-Mail</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Trojan Horses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A Trojan horse is a useful, or apparently useful, program or utility containing</a:t>
            </a:r>
          </a:p>
          <a:p>
            <a:pPr>
              <a:lnSpc>
                <a:spcPct val="90000"/>
              </a:lnSpc>
            </a:pPr>
            <a:r>
              <a:rPr lang="en-US" dirty="0">
                <a:latin typeface="Arial" charset="0"/>
                <a:ea typeface="ＭＳ Ｐゴシック" pitchFamily="-65" charset="-128"/>
              </a:rPr>
              <a:t>hidden code that, when invoked, performs some unwanted or harmful function.</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 programs can be used to accomplish functions indirectly that</a:t>
            </a:r>
          </a:p>
          <a:p>
            <a:pPr>
              <a:lnSpc>
                <a:spcPct val="90000"/>
              </a:lnSpc>
            </a:pPr>
            <a:r>
              <a:rPr lang="en-US" dirty="0">
                <a:latin typeface="Arial" charset="0"/>
                <a:ea typeface="ＭＳ Ｐゴシック" pitchFamily="-65" charset="-128"/>
              </a:rPr>
              <a:t>the attacker could not accomplish directly. For example, to gain access to sensitive,</a:t>
            </a:r>
          </a:p>
          <a:p>
            <a:pPr>
              <a:lnSpc>
                <a:spcPct val="90000"/>
              </a:lnSpc>
            </a:pPr>
            <a:r>
              <a:rPr lang="en-US" dirty="0">
                <a:latin typeface="Arial" charset="0"/>
                <a:ea typeface="ＭＳ Ｐゴシック" pitchFamily="-65" charset="-128"/>
              </a:rPr>
              <a:t>personal information stored in the files of a user, an attacker could create a Trojan</a:t>
            </a:r>
          </a:p>
          <a:p>
            <a:pPr>
              <a:lnSpc>
                <a:spcPct val="90000"/>
              </a:lnSpc>
            </a:pPr>
            <a:r>
              <a:rPr lang="en-US" dirty="0">
                <a:latin typeface="Arial" charset="0"/>
                <a:ea typeface="ＭＳ Ｐゴシック" pitchFamily="-65" charset="-128"/>
              </a:rPr>
              <a:t>horse program that, when executed, scans the user’s files for the desired sensitive</a:t>
            </a:r>
          </a:p>
          <a:p>
            <a:pPr>
              <a:lnSpc>
                <a:spcPct val="90000"/>
              </a:lnSpc>
            </a:pPr>
            <a:r>
              <a:rPr lang="en-US" dirty="0">
                <a:latin typeface="Arial" charset="0"/>
                <a:ea typeface="ＭＳ Ｐゴシック" pitchFamily="-65" charset="-128"/>
              </a:rPr>
              <a:t>information and sends a copy of it to the attacker via a Web form or e-mail or text</a:t>
            </a:r>
          </a:p>
          <a:p>
            <a:pPr>
              <a:lnSpc>
                <a:spcPct val="90000"/>
              </a:lnSpc>
            </a:pPr>
            <a:r>
              <a:rPr lang="en-US" dirty="0">
                <a:latin typeface="Arial" charset="0"/>
                <a:ea typeface="ＭＳ Ｐゴシック" pitchFamily="-65" charset="-128"/>
              </a:rPr>
              <a:t>message. The author could then entice users to run the program by incorporating it</a:t>
            </a:r>
          </a:p>
          <a:p>
            <a:pPr>
              <a:lnSpc>
                <a:spcPct val="90000"/>
              </a:lnSpc>
            </a:pPr>
            <a:r>
              <a:rPr lang="en-US" dirty="0">
                <a:latin typeface="Arial" charset="0"/>
                <a:ea typeface="ＭＳ Ｐゴシック" pitchFamily="-65" charset="-128"/>
              </a:rPr>
              <a:t>into a game or useful utility program, and making it available via a known software</a:t>
            </a:r>
          </a:p>
          <a:p>
            <a:pPr>
              <a:lnSpc>
                <a:spcPct val="90000"/>
              </a:lnSpc>
            </a:pPr>
            <a:r>
              <a:rPr lang="en-US" dirty="0">
                <a:latin typeface="Arial" charset="0"/>
                <a:ea typeface="ＭＳ Ｐゴシック" pitchFamily="-65" charset="-128"/>
              </a:rPr>
              <a:t>distribution site or app store. This approach has been used recently with utilities</a:t>
            </a:r>
          </a:p>
          <a:p>
            <a:pPr>
              <a:lnSpc>
                <a:spcPct val="90000"/>
              </a:lnSpc>
            </a:pPr>
            <a:r>
              <a:rPr lang="en-US" dirty="0">
                <a:latin typeface="Arial" charset="0"/>
                <a:ea typeface="ＭＳ Ｐゴシック" pitchFamily="-65" charset="-128"/>
              </a:rPr>
              <a:t>that “claim” to be the latest anti-virus scanner, or security update, for systems, but</a:t>
            </a:r>
          </a:p>
          <a:p>
            <a:pPr>
              <a:lnSpc>
                <a:spcPct val="90000"/>
              </a:lnSpc>
            </a:pPr>
            <a:r>
              <a:rPr lang="en-US" dirty="0">
                <a:latin typeface="Arial" charset="0"/>
                <a:ea typeface="ＭＳ Ｐゴシック" pitchFamily="-65" charset="-128"/>
              </a:rPr>
              <a:t>which are actually malicious Trojans, often carrying payloads such as spyware that</a:t>
            </a:r>
          </a:p>
          <a:p>
            <a:pPr>
              <a:lnSpc>
                <a:spcPct val="90000"/>
              </a:lnSpc>
            </a:pPr>
            <a:r>
              <a:rPr lang="en-US" dirty="0">
                <a:latin typeface="Arial" charset="0"/>
                <a:ea typeface="ＭＳ Ｐゴシック" pitchFamily="-65" charset="-128"/>
              </a:rPr>
              <a:t>searches for banking credentials. Hence, users need to take precautions to validate</a:t>
            </a:r>
          </a:p>
          <a:p>
            <a:pPr>
              <a:lnSpc>
                <a:spcPct val="90000"/>
              </a:lnSpc>
            </a:pPr>
            <a:r>
              <a:rPr lang="en-US" dirty="0">
                <a:latin typeface="Arial" charset="0"/>
                <a:ea typeface="ＭＳ Ｐゴシック" pitchFamily="-65" charset="-128"/>
              </a:rPr>
              <a:t>the source of any software they install.</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horses fit into one of three models: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and additionally</a:t>
            </a:r>
          </a:p>
          <a:p>
            <a:pPr>
              <a:lnSpc>
                <a:spcPct val="90000"/>
              </a:lnSpc>
            </a:pPr>
            <a:r>
              <a:rPr lang="en-US" dirty="0">
                <a:latin typeface="Arial" charset="0"/>
                <a:ea typeface="ＭＳ Ｐゴシック" pitchFamily="-65" charset="-128"/>
              </a:rPr>
              <a:t>performing a separate malicious activity</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but modifying the</a:t>
            </a:r>
          </a:p>
          <a:p>
            <a:pPr>
              <a:lnSpc>
                <a:spcPct val="90000"/>
              </a:lnSpc>
            </a:pPr>
            <a:r>
              <a:rPr lang="en-US" dirty="0">
                <a:latin typeface="Arial" charset="0"/>
                <a:ea typeface="ＭＳ Ｐゴシック" pitchFamily="-65" charset="-128"/>
              </a:rPr>
              <a:t>function to perform malicious activity (e.g., a Trojan horse version of a login</a:t>
            </a:r>
          </a:p>
          <a:p>
            <a:pPr>
              <a:lnSpc>
                <a:spcPct val="90000"/>
              </a:lnSpc>
            </a:pPr>
            <a:r>
              <a:rPr lang="en-US" dirty="0">
                <a:latin typeface="Arial" charset="0"/>
                <a:ea typeface="ＭＳ Ｐゴシック" pitchFamily="-65" charset="-128"/>
              </a:rPr>
              <a:t>program that collects passwords) or to disguise other malicious activity (e.g., a</a:t>
            </a:r>
          </a:p>
          <a:p>
            <a:pPr>
              <a:lnSpc>
                <a:spcPct val="90000"/>
              </a:lnSpc>
            </a:pPr>
            <a:r>
              <a:rPr lang="en-US" dirty="0">
                <a:latin typeface="Arial" charset="0"/>
                <a:ea typeface="ＭＳ Ｐゴシック" pitchFamily="-65" charset="-128"/>
              </a:rPr>
              <a:t>Trojan horse version of a process listing program that does not display certain</a:t>
            </a:r>
          </a:p>
          <a:p>
            <a:pPr>
              <a:lnSpc>
                <a:spcPct val="90000"/>
              </a:lnSpc>
            </a:pPr>
            <a:r>
              <a:rPr lang="en-US" dirty="0">
                <a:latin typeface="Arial" charset="0"/>
                <a:ea typeface="ＭＳ Ｐゴシック" pitchFamily="-65" charset="-128"/>
              </a:rPr>
              <a:t>processes that are malicious)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Performing a malicious function that completely replaces the function of the</a:t>
            </a:r>
          </a:p>
          <a:p>
            <a:pPr>
              <a:lnSpc>
                <a:spcPct val="90000"/>
              </a:lnSpc>
            </a:pPr>
            <a:r>
              <a:rPr lang="en-US" dirty="0">
                <a:latin typeface="Arial" charset="0"/>
                <a:ea typeface="ＭＳ Ｐゴシック" pitchFamily="-65" charset="-128"/>
              </a:rPr>
              <a:t>original program</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2010. </a:t>
            </a:r>
            <a:r>
              <a:rPr lang="en-US" sz="1200" kern="1200" dirty="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Mobile Phone Trojans</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a:solidFill>
                  <a:schemeClr val="tx1"/>
                </a:solidFill>
                <a:effectLst/>
                <a:latin typeface="Arial" pitchFamily="-110" charset="0"/>
                <a:ea typeface="ＭＳ Ｐゴシック" pitchFamily="-110" charset="-128"/>
                <a:cs typeface="ＭＳ Ｐゴシック" pitchFamily="-110" charset="-128"/>
              </a:rPr>
              <a:t>Skuller</a:t>
            </a:r>
            <a:r>
              <a:rPr lang="en-US" sz="1200" kern="1200" dirty="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a:t>
            </a:r>
            <a:r>
              <a:rPr lang="en-US" sz="1200" kern="1200" dirty="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21</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a:latin typeface="Arial" charset="0"/>
                <a:ea typeface="ＭＳ Ｐゴシック" pitchFamily="-65" charset="-128"/>
              </a:rPr>
              <a:t>Once malware is active on the target system, the next concern is what actions it</a:t>
            </a:r>
          </a:p>
          <a:p>
            <a:r>
              <a:rPr lang="en-US" sz="1100" b="0" dirty="0">
                <a:latin typeface="Arial" charset="0"/>
                <a:ea typeface="ＭＳ Ｐゴシック" pitchFamily="-65" charset="-128"/>
              </a:rPr>
              <a:t>will take on this system. That is, what payload does it carry. Some malware has a</a:t>
            </a:r>
          </a:p>
          <a:p>
            <a:r>
              <a:rPr lang="en-US" sz="1100" b="0" dirty="0">
                <a:latin typeface="Arial" charset="0"/>
                <a:ea typeface="ＭＳ Ｐゴシック" pitchFamily="-65" charset="-128"/>
              </a:rPr>
              <a:t>nonexistent or nonfunctional payload. Its only purpose, either deliberate or due to</a:t>
            </a:r>
          </a:p>
          <a:p>
            <a:r>
              <a:rPr lang="en-US" sz="1100" b="0" dirty="0">
                <a:latin typeface="Arial" charset="0"/>
                <a:ea typeface="ＭＳ Ｐゴシック" pitchFamily="-65" charset="-128"/>
              </a:rPr>
              <a:t>accidental early release, is to spread. More commonly, it carries one or more payloads</a:t>
            </a:r>
          </a:p>
          <a:p>
            <a:r>
              <a:rPr lang="en-US" sz="1100" b="0" dirty="0">
                <a:latin typeface="Arial" charset="0"/>
                <a:ea typeface="ＭＳ Ｐゴシック" pitchFamily="-65" charset="-128"/>
              </a:rPr>
              <a:t>that perform covert actions for the attacker.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 early payload seen in a number of viruses and worms resulted in data</a:t>
            </a:r>
          </a:p>
          <a:p>
            <a:r>
              <a:rPr lang="en-US" sz="1100" b="0" dirty="0">
                <a:latin typeface="Arial" charset="0"/>
                <a:ea typeface="ＭＳ Ｐゴシック" pitchFamily="-65" charset="-128"/>
              </a:rPr>
              <a:t>destruction on the infected system when certain trigger conditions were met</a:t>
            </a:r>
          </a:p>
          <a:p>
            <a:r>
              <a:rPr lang="en-US" sz="1100" b="0" dirty="0">
                <a:latin typeface="Arial" charset="0"/>
                <a:ea typeface="ＭＳ Ｐゴシック" pitchFamily="-65" charset="-128"/>
              </a:rPr>
              <a:t>[WEAV03]. A related payload is one that displays unwanted messages or content</a:t>
            </a:r>
          </a:p>
          <a:p>
            <a:r>
              <a:rPr lang="en-US" sz="1100" b="0" dirty="0">
                <a:latin typeface="Arial" charset="0"/>
                <a:ea typeface="ＭＳ Ｐゴシック" pitchFamily="-65" charset="-128"/>
              </a:rPr>
              <a:t>on the user’s system when triggered. More seriously, another variant attempts to</a:t>
            </a:r>
          </a:p>
          <a:p>
            <a:r>
              <a:rPr lang="en-US" sz="1100" b="0" dirty="0">
                <a:latin typeface="Arial" charset="0"/>
                <a:ea typeface="ＭＳ Ｐゴシック" pitchFamily="-65" charset="-128"/>
              </a:rPr>
              <a:t>inflict real-world damage on the system. All of these actions target the integrity of</a:t>
            </a:r>
          </a:p>
          <a:p>
            <a:r>
              <a:rPr lang="en-US" sz="1100" b="0" dirty="0">
                <a:latin typeface="Arial" charset="0"/>
                <a:ea typeface="ＭＳ Ｐゴシック" pitchFamily="-65" charset="-128"/>
              </a:rPr>
              <a:t>the computer system’s software or hardware, or of the user’s data. These changes</a:t>
            </a:r>
          </a:p>
          <a:p>
            <a:r>
              <a:rPr lang="en-US" sz="1100" b="0" dirty="0">
                <a:latin typeface="Arial" charset="0"/>
                <a:ea typeface="ＭＳ Ｐゴシック" pitchFamily="-65" charset="-128"/>
              </a:rPr>
              <a:t>may not occur immediately, but only when specific trigger conditions are met that</a:t>
            </a:r>
          </a:p>
          <a:p>
            <a:r>
              <a:rPr lang="en-US" sz="1100" b="0" dirty="0">
                <a:latin typeface="Arial" charset="0"/>
                <a:ea typeface="ＭＳ Ｐゴシック" pitchFamily="-65" charset="-128"/>
              </a:rPr>
              <a:t>satisfy their logic-bomb code.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Chernobyl virus is an early example of a destructive parasitic memory-resident</a:t>
            </a:r>
          </a:p>
          <a:p>
            <a:r>
              <a:rPr lang="en-US" sz="1100" b="0" dirty="0">
                <a:latin typeface="Arial" charset="0"/>
                <a:ea typeface="ＭＳ Ｐゴシック" pitchFamily="-65" charset="-128"/>
              </a:rPr>
              <a:t>Windows-95 and 98 virus, that was first seen in 1998. It infects executable files when</a:t>
            </a:r>
          </a:p>
          <a:p>
            <a:r>
              <a:rPr lang="en-US" sz="1100" b="0" dirty="0">
                <a:latin typeface="Arial" charset="0"/>
                <a:ea typeface="ＭＳ Ｐゴシック" pitchFamily="-65" charset="-128"/>
              </a:rPr>
              <a:t>they’re opened. And when a trigger date is reached, it deletes data on the infected</a:t>
            </a:r>
          </a:p>
          <a:p>
            <a:r>
              <a:rPr lang="en-US" sz="1100" b="0" dirty="0">
                <a:latin typeface="Arial" charset="0"/>
                <a:ea typeface="ＭＳ Ｐゴシック" pitchFamily="-65" charset="-128"/>
              </a:rPr>
              <a:t>system by overwriting the first megabyte of the hard drive with zeroes, resulting in</a:t>
            </a:r>
          </a:p>
          <a:p>
            <a:r>
              <a:rPr lang="en-US" sz="1100" b="0" dirty="0">
                <a:latin typeface="Arial" charset="0"/>
                <a:ea typeface="ＭＳ Ｐゴシック" pitchFamily="-65" charset="-128"/>
              </a:rPr>
              <a:t>massive corruption of the entire file system. This first occurred on April 26, 1999,</a:t>
            </a:r>
          </a:p>
          <a:p>
            <a:r>
              <a:rPr lang="en-US" sz="1100" b="0" dirty="0">
                <a:latin typeface="Arial" charset="0"/>
                <a:ea typeface="ＭＳ Ｐゴシック" pitchFamily="-65" charset="-128"/>
              </a:rPr>
              <a:t>when estimates suggest more than one million computers were affected.</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Similarly, the </a:t>
            </a:r>
            <a:r>
              <a:rPr lang="en-US" sz="1100" b="0" dirty="0" err="1">
                <a:latin typeface="Arial" charset="0"/>
                <a:ea typeface="ＭＳ Ｐゴシック" pitchFamily="-65" charset="-128"/>
              </a:rPr>
              <a:t>Klez</a:t>
            </a:r>
            <a:r>
              <a:rPr lang="en-US" sz="1100" b="0" dirty="0">
                <a:latin typeface="Arial" charset="0"/>
                <a:ea typeface="ＭＳ Ｐゴシック" pitchFamily="-65" charset="-128"/>
              </a:rPr>
              <a:t> mass-mailing worm is an early example of a destructive</a:t>
            </a:r>
          </a:p>
          <a:p>
            <a:r>
              <a:rPr lang="en-US" sz="1100" b="0" dirty="0">
                <a:latin typeface="Arial" charset="0"/>
                <a:ea typeface="ＭＳ Ｐゴシック" pitchFamily="-65" charset="-128"/>
              </a:rPr>
              <a:t>worm infecting Windows-95 to XP systems, and was first seen in October 2001. It</a:t>
            </a:r>
          </a:p>
          <a:p>
            <a:r>
              <a:rPr lang="en-US" sz="1100" b="0" dirty="0">
                <a:latin typeface="Arial" charset="0"/>
                <a:ea typeface="ＭＳ Ｐゴシック" pitchFamily="-65" charset="-128"/>
              </a:rPr>
              <a:t>spreads by e-mailing copies of itself to addresses found in the address book and in</a:t>
            </a:r>
          </a:p>
          <a:p>
            <a:r>
              <a:rPr lang="en-US" sz="1100" b="0" dirty="0">
                <a:latin typeface="Arial" charset="0"/>
                <a:ea typeface="ＭＳ Ｐゴシック" pitchFamily="-65" charset="-128"/>
              </a:rPr>
              <a:t>files on the system. It can stop and delete some anti-virus programs running on the</a:t>
            </a:r>
          </a:p>
          <a:p>
            <a:r>
              <a:rPr lang="en-US" sz="1100" b="0" dirty="0">
                <a:latin typeface="Arial" charset="0"/>
                <a:ea typeface="ＭＳ Ｐゴシック" pitchFamily="-65" charset="-128"/>
              </a:rPr>
              <a:t>system. On trigger dates, being the 13th of several months each year, it causes files</a:t>
            </a:r>
          </a:p>
          <a:p>
            <a:r>
              <a:rPr lang="en-US" sz="1100" b="0" dirty="0">
                <a:latin typeface="Arial" charset="0"/>
                <a:ea typeface="ＭＳ Ｐゴシック" pitchFamily="-65" charset="-128"/>
              </a:rPr>
              <a:t>on the local hard drive to become empty.</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Gpcode</a:t>
            </a:r>
            <a:r>
              <a:rPr lang="en-US" sz="1200" kern="1200" dirty="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22</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23</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24</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25</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Distributed denial-of-service (</a:t>
            </a:r>
            <a:r>
              <a:rPr lang="en-US" b="1" dirty="0" err="1">
                <a:latin typeface="Arial" charset="0"/>
                <a:ea typeface="ＭＳ Ｐゴシック" pitchFamily="-65" charset="-128"/>
              </a:rPr>
              <a:t>DDoS</a:t>
            </a:r>
            <a:r>
              <a:rPr lang="en-US" b="1" dirty="0">
                <a:latin typeface="Arial" charset="0"/>
                <a:ea typeface="ＭＳ Ｐゴシック" pitchFamily="-65" charset="-128"/>
              </a:rPr>
              <a:t>) attacks</a:t>
            </a:r>
            <a:r>
              <a:rPr lang="en-US" b="0" dirty="0">
                <a:latin typeface="Arial" charset="0"/>
                <a:ea typeface="ＭＳ Ｐゴシック" pitchFamily="-65" charset="-128"/>
              </a:rPr>
              <a:t>: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Spamming</a:t>
            </a:r>
            <a:r>
              <a:rPr lang="en-US" b="0" dirty="0">
                <a:latin typeface="Arial" charset="0"/>
                <a:ea typeface="ＭＳ Ｐゴシック" pitchFamily="-65" charset="-128"/>
              </a:rPr>
              <a:t>: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Sniffing traffic</a:t>
            </a:r>
            <a:r>
              <a:rPr lang="en-US" b="0" dirty="0">
                <a:latin typeface="Arial" charset="0"/>
                <a:ea typeface="ＭＳ Ｐゴシック" pitchFamily="-65" charset="-128"/>
              </a:rPr>
              <a:t>: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pPr marL="171450" indent="-171450">
              <a:buFont typeface="Arial" charset="0"/>
              <a:buChar char="•"/>
            </a:pPr>
            <a:r>
              <a:rPr lang="en-US" b="1"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Spreading new malware</a:t>
            </a:r>
            <a:r>
              <a:rPr lang="en-US" b="0" dirty="0">
                <a:latin typeface="Arial" charset="0"/>
                <a:ea typeface="ＭＳ Ｐゴシック" pitchFamily="-65" charset="-128"/>
              </a:rPr>
              <a:t>: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Installing advertisement add-ons and browser helper objects (BHOs): </a:t>
            </a:r>
            <a:r>
              <a:rPr lang="en-US" b="0" dirty="0">
                <a:latin typeface="Arial" charset="0"/>
                <a:ea typeface="ＭＳ Ｐゴシック" pitchFamily="-65" charset="-128"/>
              </a:rPr>
              <a:t>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Attacking IRC chat networks</a:t>
            </a:r>
            <a:r>
              <a:rPr lang="en-US" b="0" dirty="0">
                <a:latin typeface="Arial" charset="0"/>
                <a:ea typeface="ＭＳ Ｐゴシック" pitchFamily="-65" charset="-128"/>
              </a:rPr>
              <a:t>: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Manipulating online polls/games</a:t>
            </a:r>
            <a:r>
              <a:rPr lang="en-US" b="0" dirty="0">
                <a:latin typeface="Arial" charset="0"/>
                <a:ea typeface="ＭＳ Ｐゴシック" pitchFamily="-65" charset="-128"/>
              </a:rPr>
              <a:t>: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29</a:t>
            </a:fld>
            <a:endParaRPr lang="en-AU"/>
          </a:p>
        </p:txBody>
      </p:sp>
    </p:spTree>
    <p:extLst>
      <p:ext uri="{BB962C8B-B14F-4D97-AF65-F5344CB8AC3E}">
        <p14:creationId xmlns:p14="http://schemas.microsoft.com/office/powerpoint/2010/main" val="1125513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We now consider payloads where the malware gathers data stored on the infected</a:t>
            </a:r>
          </a:p>
          <a:p>
            <a:pPr>
              <a:lnSpc>
                <a:spcPct val="80000"/>
              </a:lnSpc>
            </a:pPr>
            <a:r>
              <a:rPr lang="en-US" sz="700" dirty="0">
                <a:latin typeface="Arial" charset="0"/>
                <a:ea typeface="ＭＳ Ｐゴシック" pitchFamily="-65" charset="-128"/>
              </a:rPr>
              <a:t>system for use by the attacker. A common target is the user’s login and password</a:t>
            </a:r>
          </a:p>
          <a:p>
            <a:pPr>
              <a:lnSpc>
                <a:spcPct val="80000"/>
              </a:lnSpc>
            </a:pPr>
            <a:r>
              <a:rPr lang="en-US" sz="700" dirty="0">
                <a:latin typeface="Arial" charset="0"/>
                <a:ea typeface="ＭＳ Ｐゴシック" pitchFamily="-65" charset="-128"/>
              </a:rPr>
              <a:t>credentials to banking, gaming, and related sites, which the attacker then uses to</a:t>
            </a:r>
          </a:p>
          <a:p>
            <a:pPr>
              <a:lnSpc>
                <a:spcPct val="80000"/>
              </a:lnSpc>
            </a:pPr>
            <a:r>
              <a:rPr lang="en-US" sz="700" dirty="0">
                <a:latin typeface="Arial" charset="0"/>
                <a:ea typeface="ＭＳ Ｐゴシック" pitchFamily="-65" charset="-128"/>
              </a:rPr>
              <a:t>impersonate the user to access these sites for gain. Less commonly, the payload may</a:t>
            </a:r>
          </a:p>
          <a:p>
            <a:pPr>
              <a:lnSpc>
                <a:spcPct val="80000"/>
              </a:lnSpc>
            </a:pPr>
            <a:r>
              <a:rPr lang="en-US" sz="700" dirty="0">
                <a:latin typeface="Arial" charset="0"/>
                <a:ea typeface="ＭＳ Ｐゴシック" pitchFamily="-65" charset="-128"/>
              </a:rPr>
              <a:t>target documents or system configuration details for the purpose of reconnaissance</a:t>
            </a:r>
          </a:p>
          <a:p>
            <a:pPr>
              <a:lnSpc>
                <a:spcPct val="80000"/>
              </a:lnSpc>
            </a:pPr>
            <a:r>
              <a:rPr lang="en-US" sz="700" dirty="0">
                <a:latin typeface="Arial" charset="0"/>
                <a:ea typeface="ＭＳ Ｐゴシック" pitchFamily="-65" charset="-128"/>
              </a:rPr>
              <a:t>or espionage. These attacks target the confidentiality of this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Typically, users send their login and password credentials to banking, gaming, and</a:t>
            </a:r>
          </a:p>
          <a:p>
            <a:pPr>
              <a:lnSpc>
                <a:spcPct val="80000"/>
              </a:lnSpc>
            </a:pPr>
            <a:r>
              <a:rPr lang="en-US" sz="700" dirty="0">
                <a:latin typeface="Arial" charset="0"/>
                <a:ea typeface="ＭＳ Ｐゴシック" pitchFamily="-65" charset="-128"/>
              </a:rPr>
              <a:t>related sites over encrypted communication channels (e.g., HTTPS or POP3S),</a:t>
            </a:r>
          </a:p>
          <a:p>
            <a:pPr>
              <a:lnSpc>
                <a:spcPct val="80000"/>
              </a:lnSpc>
            </a:pPr>
            <a:r>
              <a:rPr lang="en-US" sz="700" dirty="0">
                <a:latin typeface="Arial" charset="0"/>
                <a:ea typeface="ＭＳ Ｐゴシック" pitchFamily="-65" charset="-128"/>
              </a:rPr>
              <a:t>which protects them from capture by monitoring network packets. To bypass this,</a:t>
            </a:r>
          </a:p>
          <a:p>
            <a:pPr>
              <a:lnSpc>
                <a:spcPct val="80000"/>
              </a:lnSpc>
            </a:pPr>
            <a:r>
              <a:rPr lang="en-US" sz="700" dirty="0">
                <a:latin typeface="Arial" charset="0"/>
                <a:ea typeface="ＭＳ Ｐゴシック" pitchFamily="-65" charset="-128"/>
              </a:rPr>
              <a:t>an attacker can install a </a:t>
            </a:r>
            <a:r>
              <a:rPr lang="en-US" sz="700" b="1" dirty="0" err="1">
                <a:latin typeface="Arial" charset="0"/>
                <a:ea typeface="ＭＳ Ｐゴシック" pitchFamily="-65" charset="-128"/>
              </a:rPr>
              <a:t>keylogger</a:t>
            </a:r>
            <a:r>
              <a:rPr lang="en-US" sz="700" b="1" dirty="0">
                <a:latin typeface="Arial" charset="0"/>
                <a:ea typeface="ＭＳ Ｐゴシック" pitchFamily="-65" charset="-128"/>
              </a:rPr>
              <a:t> , </a:t>
            </a:r>
            <a:r>
              <a:rPr lang="en-US" sz="700" b="0" dirty="0">
                <a:latin typeface="Arial" charset="0"/>
                <a:ea typeface="ＭＳ Ｐゴシック" pitchFamily="-65" charset="-128"/>
              </a:rPr>
              <a:t>which captures keystrokes on the infected</a:t>
            </a:r>
          </a:p>
          <a:p>
            <a:pPr>
              <a:lnSpc>
                <a:spcPct val="80000"/>
              </a:lnSpc>
            </a:pPr>
            <a:r>
              <a:rPr lang="en-US" sz="700" dirty="0">
                <a:latin typeface="Arial" charset="0"/>
                <a:ea typeface="ＭＳ Ｐゴシック" pitchFamily="-65" charset="-128"/>
              </a:rPr>
              <a:t>machine to allow an attacker to monitor this sensitive information. Since this would</a:t>
            </a:r>
          </a:p>
          <a:p>
            <a:pPr>
              <a:lnSpc>
                <a:spcPct val="80000"/>
              </a:lnSpc>
            </a:pPr>
            <a:r>
              <a:rPr lang="en-US" sz="700" dirty="0">
                <a:latin typeface="Arial" charset="0"/>
                <a:ea typeface="ＭＳ Ｐゴシック" pitchFamily="-65" charset="-128"/>
              </a:rPr>
              <a:t>result in the attacker receiving a copy of all text entered on the compromised</a:t>
            </a:r>
          </a:p>
          <a:p>
            <a:pPr>
              <a:lnSpc>
                <a:spcPct val="80000"/>
              </a:lnSpc>
            </a:pPr>
            <a:r>
              <a:rPr lang="en-US" sz="700" dirty="0">
                <a:latin typeface="Arial" charset="0"/>
                <a:ea typeface="ＭＳ Ｐゴシック" pitchFamily="-65" charset="-128"/>
              </a:rPr>
              <a:t>machine,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typical implement some form of filtering mechanism that</a:t>
            </a:r>
          </a:p>
          <a:p>
            <a:pPr>
              <a:lnSpc>
                <a:spcPct val="80000"/>
              </a:lnSpc>
            </a:pPr>
            <a:r>
              <a:rPr lang="en-US" sz="700" dirty="0">
                <a:latin typeface="Arial" charset="0"/>
                <a:ea typeface="ＭＳ Ｐゴシック" pitchFamily="-65" charset="-128"/>
              </a:rPr>
              <a:t>only returns information close to desired keywords (e.g., “login” or “password” or</a:t>
            </a:r>
          </a:p>
          <a:p>
            <a:pPr>
              <a:lnSpc>
                <a:spcPct val="80000"/>
              </a:lnSpc>
            </a:pPr>
            <a:r>
              <a:rPr lang="en-US" sz="700" dirty="0">
                <a:latin typeface="Arial" charset="0"/>
                <a:ea typeface="ＭＳ Ｐゴシック" pitchFamily="-65" charset="-128"/>
              </a:rPr>
              <a:t>“</a:t>
            </a:r>
            <a:r>
              <a:rPr lang="en-US" sz="700" dirty="0" err="1">
                <a:latin typeface="Arial" charset="0"/>
                <a:ea typeface="ＭＳ Ｐゴシック" pitchFamily="-65" charset="-128"/>
              </a:rPr>
              <a:t>paypal.com</a:t>
            </a:r>
            <a:r>
              <a:rPr lang="en-US" sz="700" dirty="0">
                <a:latin typeface="Arial" charset="0"/>
                <a:ea typeface="ＭＳ Ｐゴシック" pitchFamily="-65" charset="-128"/>
              </a:rPr>
              <a:t>”).</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In response to the use of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some banking and other sites switched to</a:t>
            </a:r>
          </a:p>
          <a:p>
            <a:pPr>
              <a:lnSpc>
                <a:spcPct val="80000"/>
              </a:lnSpc>
            </a:pPr>
            <a:r>
              <a:rPr lang="en-US" sz="700" dirty="0">
                <a:latin typeface="Arial" charset="0"/>
                <a:ea typeface="ＭＳ Ｐゴシック" pitchFamily="-65" charset="-128"/>
              </a:rPr>
              <a:t>using a graphical applet to enter critical information, such as passwords. Since these</a:t>
            </a:r>
          </a:p>
          <a:p>
            <a:pPr>
              <a:lnSpc>
                <a:spcPct val="80000"/>
              </a:lnSpc>
            </a:pPr>
            <a:r>
              <a:rPr lang="en-US" sz="700" dirty="0">
                <a:latin typeface="Arial" charset="0"/>
                <a:ea typeface="ＭＳ Ｐゴシック" pitchFamily="-65" charset="-128"/>
              </a:rPr>
              <a:t>do not use text entered via the keyboard, traditional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do not capture this</a:t>
            </a:r>
          </a:p>
          <a:p>
            <a:pPr>
              <a:lnSpc>
                <a:spcPct val="80000"/>
              </a:lnSpc>
            </a:pPr>
            <a:r>
              <a:rPr lang="en-US" sz="700" dirty="0">
                <a:latin typeface="Arial" charset="0"/>
                <a:ea typeface="ＭＳ Ｐゴシック" pitchFamily="-65" charset="-128"/>
              </a:rPr>
              <a:t>information. In response, attackers developed more general </a:t>
            </a:r>
            <a:r>
              <a:rPr lang="en-US" sz="700" b="1" dirty="0">
                <a:latin typeface="Arial" charset="0"/>
                <a:ea typeface="ＭＳ Ｐゴシック" pitchFamily="-65" charset="-128"/>
              </a:rPr>
              <a:t>spyware </a:t>
            </a:r>
            <a:r>
              <a:rPr lang="en-US" sz="700" b="0" dirty="0">
                <a:latin typeface="Arial" charset="0"/>
                <a:ea typeface="ＭＳ Ｐゴシック" pitchFamily="-65" charset="-128"/>
              </a:rPr>
              <a:t>payloads,</a:t>
            </a:r>
          </a:p>
          <a:p>
            <a:pPr>
              <a:lnSpc>
                <a:spcPct val="80000"/>
              </a:lnSpc>
            </a:pPr>
            <a:r>
              <a:rPr lang="en-US" sz="700" dirty="0">
                <a:latin typeface="Arial" charset="0"/>
                <a:ea typeface="ＭＳ Ｐゴシック" pitchFamily="-65" charset="-128"/>
              </a:rPr>
              <a:t>which subvert the compromised machine to allow monitoring of a wide range of</a:t>
            </a:r>
          </a:p>
          <a:p>
            <a:pPr>
              <a:lnSpc>
                <a:spcPct val="80000"/>
              </a:lnSpc>
            </a:pPr>
            <a:r>
              <a:rPr lang="en-US" sz="700" dirty="0">
                <a:latin typeface="Arial" charset="0"/>
                <a:ea typeface="ＭＳ Ｐゴシック" pitchFamily="-65" charset="-128"/>
              </a:rPr>
              <a:t>activity on the system. This may include monitoring the history and content of</a:t>
            </a:r>
          </a:p>
          <a:p>
            <a:pPr>
              <a:lnSpc>
                <a:spcPct val="80000"/>
              </a:lnSpc>
            </a:pPr>
            <a:r>
              <a:rPr lang="en-US" sz="700" dirty="0">
                <a:latin typeface="Arial" charset="0"/>
                <a:ea typeface="ＭＳ Ｐゴシック" pitchFamily="-65" charset="-128"/>
              </a:rPr>
              <a:t>browsing activity, redirecting certain Web page requests to fake sites controlled by</a:t>
            </a:r>
          </a:p>
          <a:p>
            <a:pPr>
              <a:lnSpc>
                <a:spcPct val="80000"/>
              </a:lnSpc>
            </a:pPr>
            <a:r>
              <a:rPr lang="en-US" sz="700" dirty="0">
                <a:latin typeface="Arial" charset="0"/>
                <a:ea typeface="ＭＳ Ｐゴシック" pitchFamily="-65" charset="-128"/>
              </a:rPr>
              <a:t>the attacker, and dynamically modifying data exchanged between the browser and</a:t>
            </a:r>
          </a:p>
          <a:p>
            <a:pPr>
              <a:lnSpc>
                <a:spcPct val="80000"/>
              </a:lnSpc>
            </a:pPr>
            <a:r>
              <a:rPr lang="en-US" sz="700" dirty="0">
                <a:latin typeface="Arial" charset="0"/>
                <a:ea typeface="ＭＳ Ｐゴシック" pitchFamily="-65" charset="-128"/>
              </a:rPr>
              <a:t>certain Web sites of interest. All of which can result in significant compromise of</a:t>
            </a:r>
          </a:p>
          <a:p>
            <a:pPr>
              <a:lnSpc>
                <a:spcPct val="80000"/>
              </a:lnSpc>
            </a:pPr>
            <a:r>
              <a:rPr lang="en-US" sz="700" dirty="0">
                <a:latin typeface="Arial" charset="0"/>
                <a:ea typeface="ＭＳ Ｐゴシック" pitchFamily="-65" charset="-128"/>
              </a:rPr>
              <a:t>the user’s personal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The Zeus banking Trojan, created from its </a:t>
            </a:r>
            <a:r>
              <a:rPr lang="en-US" sz="700" dirty="0" err="1">
                <a:latin typeface="Arial" charset="0"/>
                <a:ea typeface="ＭＳ Ｐゴシック" pitchFamily="-65" charset="-128"/>
              </a:rPr>
              <a:t>crimeware</a:t>
            </a:r>
            <a:r>
              <a:rPr lang="en-US" sz="700" dirty="0">
                <a:latin typeface="Arial" charset="0"/>
                <a:ea typeface="ＭＳ Ｐゴシック" pitchFamily="-65" charset="-128"/>
              </a:rPr>
              <a:t> toolkit, is a prominent</a:t>
            </a:r>
          </a:p>
          <a:p>
            <a:pPr>
              <a:lnSpc>
                <a:spcPct val="80000"/>
              </a:lnSpc>
            </a:pPr>
            <a:r>
              <a:rPr lang="en-US" sz="700" dirty="0">
                <a:latin typeface="Arial" charset="0"/>
                <a:ea typeface="ＭＳ Ｐゴシック" pitchFamily="-65" charset="-128"/>
              </a:rPr>
              <a:t>example of such spyware that has been widely deployed in recent years [BINS10].</a:t>
            </a:r>
          </a:p>
          <a:p>
            <a:pPr>
              <a:lnSpc>
                <a:spcPct val="80000"/>
              </a:lnSpc>
            </a:pPr>
            <a:r>
              <a:rPr lang="en-US" sz="700" dirty="0">
                <a:latin typeface="Arial" charset="0"/>
                <a:ea typeface="ＭＳ Ｐゴシック" pitchFamily="-65" charset="-128"/>
              </a:rPr>
              <a:t>It steals banking and financial credentials using both a </a:t>
            </a:r>
            <a:r>
              <a:rPr lang="en-US" sz="700" dirty="0" err="1">
                <a:latin typeface="Arial" charset="0"/>
                <a:ea typeface="ＭＳ Ｐゴシック" pitchFamily="-65" charset="-128"/>
              </a:rPr>
              <a:t>keylogger</a:t>
            </a:r>
            <a:r>
              <a:rPr lang="en-US" sz="700" dirty="0">
                <a:latin typeface="Arial" charset="0"/>
                <a:ea typeface="ＭＳ Ｐゴシック" pitchFamily="-65" charset="-128"/>
              </a:rPr>
              <a:t> and capturing and</a:t>
            </a:r>
          </a:p>
          <a:p>
            <a:pPr>
              <a:lnSpc>
                <a:spcPct val="80000"/>
              </a:lnSpc>
            </a:pPr>
            <a:r>
              <a:rPr lang="en-US" sz="700" dirty="0">
                <a:latin typeface="Arial" charset="0"/>
                <a:ea typeface="ＭＳ Ｐゴシック" pitchFamily="-65" charset="-128"/>
              </a:rPr>
              <a:t>possibly altering form data for certain Web sites. It is typically deployed using either</a:t>
            </a:r>
          </a:p>
          <a:p>
            <a:pPr>
              <a:lnSpc>
                <a:spcPct val="80000"/>
              </a:lnSpc>
            </a:pPr>
            <a:r>
              <a:rPr lang="en-US" sz="700" dirty="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30</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a:latin typeface="Arial" charset="0"/>
                <a:ea typeface="ＭＳ Ｐゴシック" pitchFamily="-65" charset="-128"/>
              </a:rPr>
              <a:t>Another approach used to capture a user’s login and password credentials is to</a:t>
            </a:r>
          </a:p>
          <a:p>
            <a:pPr>
              <a:lnSpc>
                <a:spcPct val="80000"/>
              </a:lnSpc>
            </a:pPr>
            <a:r>
              <a:rPr lang="en-US" sz="900" dirty="0">
                <a:latin typeface="Arial" charset="0"/>
                <a:ea typeface="ＭＳ Ｐゴシック" pitchFamily="-65" charset="-128"/>
              </a:rPr>
              <a:t>include a URL in a spam e-mail that links to a fake Web site controlled by the</a:t>
            </a:r>
          </a:p>
          <a:p>
            <a:pPr>
              <a:lnSpc>
                <a:spcPct val="80000"/>
              </a:lnSpc>
            </a:pPr>
            <a:r>
              <a:rPr lang="en-US" sz="900" dirty="0">
                <a:latin typeface="Arial" charset="0"/>
                <a:ea typeface="ＭＳ Ｐゴシック" pitchFamily="-65" charset="-128"/>
              </a:rPr>
              <a:t>attacker, but which mimics the login page of some banking, gaming, or similar site.</a:t>
            </a:r>
          </a:p>
          <a:p>
            <a:pPr>
              <a:lnSpc>
                <a:spcPct val="80000"/>
              </a:lnSpc>
            </a:pPr>
            <a:r>
              <a:rPr lang="en-US" sz="900" dirty="0">
                <a:latin typeface="Arial" charset="0"/>
                <a:ea typeface="ＭＳ Ｐゴシック" pitchFamily="-65" charset="-128"/>
              </a:rPr>
              <a:t>This is normally included in some message suggesting that urgent action is required</a:t>
            </a:r>
          </a:p>
          <a:p>
            <a:pPr>
              <a:lnSpc>
                <a:spcPct val="80000"/>
              </a:lnSpc>
            </a:pPr>
            <a:r>
              <a:rPr lang="en-US" sz="900" dirty="0">
                <a:latin typeface="Arial" charset="0"/>
                <a:ea typeface="ＭＳ Ｐゴシック" pitchFamily="-65" charset="-128"/>
              </a:rPr>
              <a:t>by the user to authenticate their account, to prevent it being locked. If the user is</a:t>
            </a:r>
          </a:p>
          <a:p>
            <a:pPr>
              <a:lnSpc>
                <a:spcPct val="80000"/>
              </a:lnSpc>
            </a:pPr>
            <a:r>
              <a:rPr lang="en-US" sz="900" dirty="0">
                <a:latin typeface="Arial" charset="0"/>
                <a:ea typeface="ＭＳ Ｐゴシック" pitchFamily="-65" charset="-128"/>
              </a:rPr>
              <a:t>careless, and doesn’t realize that they are being conned, then following the link and</a:t>
            </a:r>
          </a:p>
          <a:p>
            <a:pPr>
              <a:lnSpc>
                <a:spcPct val="80000"/>
              </a:lnSpc>
            </a:pPr>
            <a:r>
              <a:rPr lang="en-US" sz="900" dirty="0">
                <a:latin typeface="Arial" charset="0"/>
                <a:ea typeface="ＭＳ Ｐゴシック" pitchFamily="-65" charset="-128"/>
              </a:rPr>
              <a:t>supplying the requested details will certainly result in the attackers exploiting their</a:t>
            </a:r>
          </a:p>
          <a:p>
            <a:pPr>
              <a:lnSpc>
                <a:spcPct val="80000"/>
              </a:lnSpc>
            </a:pPr>
            <a:r>
              <a:rPr lang="en-US" sz="900" dirty="0">
                <a:latin typeface="Arial" charset="0"/>
                <a:ea typeface="ＭＳ Ｐゴシック" pitchFamily="-65" charset="-128"/>
              </a:rPr>
              <a:t>account using the captured credentials.</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More generally, such a spam e-mail may direct a user to a fake Web site</a:t>
            </a:r>
          </a:p>
          <a:p>
            <a:pPr>
              <a:lnSpc>
                <a:spcPct val="80000"/>
              </a:lnSpc>
            </a:pPr>
            <a:r>
              <a:rPr lang="en-US" sz="900" dirty="0">
                <a:latin typeface="Arial" charset="0"/>
                <a:ea typeface="ＭＳ Ｐゴシック" pitchFamily="-65" charset="-128"/>
              </a:rPr>
              <a:t>controlled by the attacker, or to complete some enclosed form and return to an e-mail</a:t>
            </a:r>
          </a:p>
          <a:p>
            <a:pPr>
              <a:lnSpc>
                <a:spcPct val="80000"/>
              </a:lnSpc>
            </a:pPr>
            <a:r>
              <a:rPr lang="en-US" sz="900" dirty="0">
                <a:latin typeface="Arial" charset="0"/>
                <a:ea typeface="ＭＳ Ｐゴシック" pitchFamily="-65" charset="-128"/>
              </a:rPr>
              <a:t>accessible to the attacker, which is used to gather a range of private, personal, information</a:t>
            </a:r>
          </a:p>
          <a:p>
            <a:pPr>
              <a:lnSpc>
                <a:spcPct val="80000"/>
              </a:lnSpc>
            </a:pPr>
            <a:r>
              <a:rPr lang="en-US" sz="900" dirty="0">
                <a:latin typeface="Arial" charset="0"/>
                <a:ea typeface="ＭＳ Ｐゴシック" pitchFamily="-65" charset="-128"/>
              </a:rPr>
              <a:t>on the user. Given sufficient details, the attacker can then “assume” the user’s</a:t>
            </a:r>
          </a:p>
          <a:p>
            <a:pPr>
              <a:lnSpc>
                <a:spcPct val="80000"/>
              </a:lnSpc>
            </a:pPr>
            <a:r>
              <a:rPr lang="en-US" sz="900" dirty="0">
                <a:latin typeface="Arial" charset="0"/>
                <a:ea typeface="ＭＳ Ｐゴシック" pitchFamily="-65" charset="-128"/>
              </a:rPr>
              <a:t>identity for the purpose of obtaining credit, or sensitive access to other resources.</a:t>
            </a:r>
          </a:p>
          <a:p>
            <a:pPr>
              <a:lnSpc>
                <a:spcPct val="80000"/>
              </a:lnSpc>
            </a:pPr>
            <a:r>
              <a:rPr lang="en-US" sz="900" dirty="0">
                <a:latin typeface="Arial" charset="0"/>
                <a:ea typeface="ＭＳ Ｐゴシック" pitchFamily="-65" charset="-128"/>
              </a:rPr>
              <a:t>This is known as a </a:t>
            </a:r>
            <a:r>
              <a:rPr lang="en-US" sz="900" b="1" dirty="0">
                <a:latin typeface="Arial" charset="0"/>
                <a:ea typeface="ＭＳ Ｐゴシック" pitchFamily="-65" charset="-128"/>
              </a:rPr>
              <a:t>phishing </a:t>
            </a:r>
            <a:r>
              <a:rPr lang="en-US" sz="900" b="0" dirty="0">
                <a:latin typeface="Arial" charset="0"/>
                <a:ea typeface="ＭＳ Ｐゴシック" pitchFamily="-65" charset="-128"/>
              </a:rPr>
              <a:t>attack and exploits social engineering to leverage user’s</a:t>
            </a:r>
          </a:p>
          <a:p>
            <a:pPr>
              <a:lnSpc>
                <a:spcPct val="80000"/>
              </a:lnSpc>
            </a:pPr>
            <a:r>
              <a:rPr lang="en-US" sz="900" dirty="0">
                <a:latin typeface="Arial" charset="0"/>
                <a:ea typeface="ＭＳ Ｐゴシック" pitchFamily="-65" charset="-128"/>
              </a:rPr>
              <a:t>trust by masquerading as communications from a trusted source [GOLD10].</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Such general spam e-mails are typically widely distributed to very large numbers</a:t>
            </a:r>
          </a:p>
          <a:p>
            <a:pPr>
              <a:lnSpc>
                <a:spcPct val="80000"/>
              </a:lnSpc>
            </a:pPr>
            <a:r>
              <a:rPr lang="en-US" sz="900" dirty="0">
                <a:latin typeface="Arial" charset="0"/>
                <a:ea typeface="ＭＳ Ｐゴシック" pitchFamily="-65" charset="-128"/>
              </a:rPr>
              <a:t>of users, often via a botnet. While the content will not match appropriate</a:t>
            </a:r>
          </a:p>
          <a:p>
            <a:pPr>
              <a:lnSpc>
                <a:spcPct val="80000"/>
              </a:lnSpc>
            </a:pPr>
            <a:r>
              <a:rPr lang="en-US" sz="900" dirty="0">
                <a:latin typeface="Arial" charset="0"/>
                <a:ea typeface="ＭＳ Ｐゴシック" pitchFamily="-65" charset="-128"/>
              </a:rPr>
              <a:t>trusted sources for a significant fraction of the recipients, the attackers rely on it</a:t>
            </a:r>
          </a:p>
          <a:p>
            <a:pPr>
              <a:lnSpc>
                <a:spcPct val="80000"/>
              </a:lnSpc>
            </a:pPr>
            <a:r>
              <a:rPr lang="en-US" sz="900" dirty="0">
                <a:latin typeface="Arial" charset="0"/>
                <a:ea typeface="ＭＳ Ｐゴシック" pitchFamily="-65" charset="-128"/>
              </a:rPr>
              <a:t>reaching sufficient users of the named trusted source, a gullible portion of whom</a:t>
            </a:r>
          </a:p>
          <a:p>
            <a:pPr>
              <a:lnSpc>
                <a:spcPct val="80000"/>
              </a:lnSpc>
            </a:pPr>
            <a:r>
              <a:rPr lang="en-US" sz="900" dirty="0">
                <a:latin typeface="Arial" charset="0"/>
                <a:ea typeface="ＭＳ Ｐゴシック" pitchFamily="-65" charset="-128"/>
              </a:rPr>
              <a:t>will respond, for it to be profitable.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A more dangerous variant of this is the </a:t>
            </a:r>
            <a:r>
              <a:rPr lang="en-US" sz="900" b="1" dirty="0">
                <a:latin typeface="Arial" charset="0"/>
                <a:ea typeface="ＭＳ Ｐゴシック" pitchFamily="-65" charset="-128"/>
              </a:rPr>
              <a:t>spear-phishing </a:t>
            </a:r>
            <a:r>
              <a:rPr lang="en-US" sz="900" b="0" dirty="0">
                <a:latin typeface="Arial" charset="0"/>
                <a:ea typeface="ＭＳ Ｐゴシック" pitchFamily="-65" charset="-128"/>
              </a:rPr>
              <a:t>attack. This again is an</a:t>
            </a:r>
          </a:p>
          <a:p>
            <a:pPr>
              <a:lnSpc>
                <a:spcPct val="80000"/>
              </a:lnSpc>
            </a:pPr>
            <a:r>
              <a:rPr lang="en-US" sz="900" dirty="0">
                <a:latin typeface="Arial" charset="0"/>
                <a:ea typeface="ＭＳ Ｐゴシック" pitchFamily="-65" charset="-128"/>
              </a:rPr>
              <a:t>e-mail claiming to be from a trusted source. However, the recipients are carefully</a:t>
            </a:r>
          </a:p>
          <a:p>
            <a:pPr>
              <a:lnSpc>
                <a:spcPct val="80000"/>
              </a:lnSpc>
            </a:pPr>
            <a:r>
              <a:rPr lang="en-US" sz="900" dirty="0">
                <a:latin typeface="Arial" charset="0"/>
                <a:ea typeface="ＭＳ Ｐゴシック" pitchFamily="-65" charset="-128"/>
              </a:rPr>
              <a:t>researched by the attacker, and each e-mail is carefully crafted to suit its recipient specifically,</a:t>
            </a:r>
          </a:p>
          <a:p>
            <a:pPr>
              <a:lnSpc>
                <a:spcPct val="80000"/>
              </a:lnSpc>
            </a:pPr>
            <a:r>
              <a:rPr lang="en-US" sz="900" dirty="0">
                <a:latin typeface="Arial" charset="0"/>
                <a:ea typeface="ＭＳ Ｐゴシック" pitchFamily="-65" charset="-128"/>
              </a:rPr>
              <a:t>often quoting a range of information to convince them of its authenticity. This</a:t>
            </a:r>
          </a:p>
          <a:p>
            <a:pPr>
              <a:lnSpc>
                <a:spcPct val="80000"/>
              </a:lnSpc>
            </a:pPr>
            <a:r>
              <a:rPr lang="en-US" sz="900" dirty="0">
                <a:latin typeface="Arial" charset="0"/>
                <a:ea typeface="ＭＳ Ｐゴシック" pitchFamily="-65" charset="-128"/>
              </a:rPr>
              <a:t>greatly increases the likelihood of the recipient responding as desired by the attacker.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Credential theft and identity theft are special cases of a more general reconnaissance</a:t>
            </a:r>
          </a:p>
          <a:p>
            <a:pPr>
              <a:lnSpc>
                <a:spcPct val="80000"/>
              </a:lnSpc>
            </a:pPr>
            <a:r>
              <a:rPr lang="en-US" sz="900" dirty="0">
                <a:latin typeface="Arial" charset="0"/>
                <a:ea typeface="ＭＳ Ｐゴシック" pitchFamily="-65" charset="-128"/>
              </a:rPr>
              <a:t>payload, which aims to obtain certain types of desired information and return</a:t>
            </a:r>
          </a:p>
          <a:p>
            <a:pPr>
              <a:lnSpc>
                <a:spcPct val="80000"/>
              </a:lnSpc>
            </a:pPr>
            <a:r>
              <a:rPr lang="en-US" sz="900" dirty="0">
                <a:latin typeface="Arial" charset="0"/>
                <a:ea typeface="ＭＳ Ｐゴシック" pitchFamily="-65" charset="-128"/>
              </a:rPr>
              <a:t>this to the attacker. These special cases are certainly the most common; however,</a:t>
            </a:r>
          </a:p>
          <a:p>
            <a:pPr>
              <a:lnSpc>
                <a:spcPct val="80000"/>
              </a:lnSpc>
            </a:pPr>
            <a:r>
              <a:rPr lang="en-US" sz="900" dirty="0">
                <a:latin typeface="Arial" charset="0"/>
                <a:ea typeface="ＭＳ Ｐゴシック" pitchFamily="-65" charset="-128"/>
              </a:rPr>
              <a:t>other targets are known. Operation Aurora in 2009 used a Trojan to gain access</a:t>
            </a:r>
          </a:p>
          <a:p>
            <a:pPr>
              <a:lnSpc>
                <a:spcPct val="80000"/>
              </a:lnSpc>
            </a:pPr>
            <a:r>
              <a:rPr lang="en-US" sz="900" dirty="0">
                <a:latin typeface="Arial" charset="0"/>
                <a:ea typeface="ＭＳ Ｐゴシック" pitchFamily="-65" charset="-128"/>
              </a:rPr>
              <a:t>to and potentially modify source code repositories at a range of high tech, security,</a:t>
            </a:r>
          </a:p>
          <a:p>
            <a:pPr>
              <a:lnSpc>
                <a:spcPct val="80000"/>
              </a:lnSpc>
            </a:pPr>
            <a:r>
              <a:rPr lang="en-US" sz="900" dirty="0">
                <a:latin typeface="Arial" charset="0"/>
                <a:ea typeface="ＭＳ Ｐゴシック" pitchFamily="-65" charset="-128"/>
              </a:rPr>
              <a:t>and defense contractor companies [SYMA16]. The </a:t>
            </a:r>
            <a:r>
              <a:rPr lang="en-US" sz="900" dirty="0" err="1">
                <a:latin typeface="Arial" charset="0"/>
                <a:ea typeface="ＭＳ Ｐゴシック" pitchFamily="-65" charset="-128"/>
              </a:rPr>
              <a:t>Stuxnet</a:t>
            </a:r>
            <a:r>
              <a:rPr lang="en-US" sz="900" dirty="0">
                <a:latin typeface="Arial" charset="0"/>
                <a:ea typeface="ＭＳ Ｐゴシック" pitchFamily="-65" charset="-128"/>
              </a:rPr>
              <a:t> worm discovered</a:t>
            </a:r>
          </a:p>
          <a:p>
            <a:pPr>
              <a:lnSpc>
                <a:spcPct val="80000"/>
              </a:lnSpc>
            </a:pPr>
            <a:r>
              <a:rPr lang="en-US" sz="900" dirty="0">
                <a:latin typeface="Arial" charset="0"/>
                <a:ea typeface="ＭＳ Ｐゴシック" pitchFamily="-65" charset="-128"/>
              </a:rPr>
              <a:t>in 2010 included capture of hardware and software configuration details in order to</a:t>
            </a:r>
          </a:p>
          <a:p>
            <a:pPr>
              <a:lnSpc>
                <a:spcPct val="80000"/>
              </a:lnSpc>
            </a:pPr>
            <a:r>
              <a:rPr lang="en-US" sz="900" dirty="0">
                <a:latin typeface="Arial" charset="0"/>
                <a:ea typeface="ＭＳ Ｐゴシック" pitchFamily="-65" charset="-128"/>
              </a:rPr>
              <a:t>determine whether it had compromised the specific desired target systems. Early</a:t>
            </a:r>
          </a:p>
          <a:p>
            <a:pPr>
              <a:lnSpc>
                <a:spcPct val="80000"/>
              </a:lnSpc>
            </a:pPr>
            <a:r>
              <a:rPr lang="en-US" sz="900" dirty="0">
                <a:latin typeface="Arial" charset="0"/>
                <a:ea typeface="ＭＳ Ｐゴシック" pitchFamily="-65" charset="-128"/>
              </a:rPr>
              <a:t>versions of this worm returned this same information, which was then used to</a:t>
            </a:r>
          </a:p>
          <a:p>
            <a:r>
              <a:rPr lang="en-US" sz="900" dirty="0">
                <a:latin typeface="Arial" charset="0"/>
                <a:ea typeface="ＭＳ Ｐゴシック" pitchFamily="-65" charset="-128"/>
              </a:rPr>
              <a:t>develop the attacks deployed in later versions [CHEN11, KUSH13]. </a:t>
            </a:r>
            <a:r>
              <a:rPr lang="en-US" sz="1200" kern="1200" dirty="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a:latin typeface="Arial" charset="0"/>
              <a:ea typeface="ＭＳ Ｐゴシック" pitchFamily="-65" charset="-128"/>
            </a:endParaRPr>
          </a:p>
          <a:p>
            <a:pPr>
              <a:lnSpc>
                <a:spcPct val="80000"/>
              </a:lnSpc>
            </a:pPr>
            <a:endParaRPr lang="en-US" sz="9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31</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a:t>
            </a:r>
            <a:r>
              <a:rPr lang="en-US" sz="1100" b="1" dirty="0">
                <a:latin typeface="Arial" charset="0"/>
                <a:ea typeface="ＭＳ Ｐゴシック" pitchFamily="-65" charset="-128"/>
              </a:rPr>
              <a:t>backdoor</a:t>
            </a:r>
            <a:r>
              <a:rPr lang="en-US" sz="1100" b="0" dirty="0">
                <a:latin typeface="Arial" charset="0"/>
                <a:ea typeface="ＭＳ Ｐゴシック" pitchFamily="-65" charset="-128"/>
              </a:rPr>
              <a:t>, also known as a </a:t>
            </a:r>
            <a:r>
              <a:rPr lang="en-US" sz="1100" b="1" dirty="0">
                <a:latin typeface="Arial" charset="0"/>
                <a:ea typeface="ＭＳ Ｐゴシック" pitchFamily="-65" charset="-128"/>
              </a:rPr>
              <a:t>trapdoor</a:t>
            </a:r>
            <a:r>
              <a:rPr lang="en-US" sz="1100" b="0" dirty="0">
                <a:latin typeface="Arial" charset="0"/>
                <a:ea typeface="ＭＳ Ｐゴシック" pitchFamily="-65" charset="-128"/>
              </a:rPr>
              <a:t>,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t>
            </a:r>
            <a:r>
              <a:rPr lang="en-US" sz="1100" b="0" i="0" dirty="0">
                <a:latin typeface="Arial" charset="0"/>
                <a:ea typeface="ＭＳ Ｐゴシック" pitchFamily="-65" charset="-128"/>
              </a:rPr>
              <a:t>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32</a:t>
            </a:fld>
            <a:endParaRPr lang="en-AU"/>
          </a:p>
        </p:txBody>
      </p:sp>
    </p:spTree>
    <p:extLst>
      <p:ext uri="{BB962C8B-B14F-4D97-AF65-F5344CB8AC3E}">
        <p14:creationId xmlns:p14="http://schemas.microsoft.com/office/powerpoint/2010/main" val="1682666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33</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93407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3</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a:latin typeface="Arial" charset="0"/>
                <a:ea typeface="ＭＳ Ｐゴシック" pitchFamily="-65" charset="-128"/>
              </a:rPr>
              <a:t>Malicious software</a:t>
            </a:r>
            <a:r>
              <a:rPr lang="en-US" b="0" dirty="0">
                <a:latin typeface="Arial" charset="0"/>
                <a:ea typeface="ＭＳ Ｐゴシック" pitchFamily="-65" charset="-128"/>
              </a:rPr>
              <a:t>, or </a:t>
            </a:r>
            <a:r>
              <a:rPr lang="en-US" b="1" dirty="0">
                <a:latin typeface="Arial" charset="0"/>
                <a:ea typeface="ＭＳ Ｐゴシック" pitchFamily="-65" charset="-128"/>
              </a:rPr>
              <a:t>malware</a:t>
            </a:r>
            <a:r>
              <a:rPr lang="en-US" b="0" dirty="0">
                <a:latin typeface="Arial" charset="0"/>
                <a:ea typeface="ＭＳ Ｐゴシック" pitchFamily="-65" charset="-128"/>
              </a:rPr>
              <a:t>, arguably constitutes one of the most significant categories</a:t>
            </a:r>
          </a:p>
          <a:p>
            <a:pPr eaLnBrk="1" hangingPunct="1"/>
            <a:r>
              <a:rPr lang="en-US" b="0" dirty="0">
                <a:latin typeface="Arial" charset="0"/>
                <a:ea typeface="ＭＳ Ｐゴシック" pitchFamily="-65" charset="-128"/>
              </a:rPr>
              <a:t>of threats to computer systems. NIST</a:t>
            </a:r>
            <a:r>
              <a:rPr lang="en-US" b="0" baseline="0" dirty="0">
                <a:latin typeface="Arial" charset="0"/>
                <a:ea typeface="ＭＳ Ｐゴシック" pitchFamily="-65" charset="-128"/>
              </a:rPr>
              <a:t> SP 800-83 </a:t>
            </a:r>
            <a:r>
              <a:rPr lang="en-US" b="0" i="1" baseline="0" dirty="0">
                <a:latin typeface="Arial" charset="0"/>
                <a:ea typeface="ＭＳ Ｐゴシック" pitchFamily="-65" charset="-128"/>
              </a:rPr>
              <a:t>(</a:t>
            </a:r>
            <a:r>
              <a:rPr lang="en-US" b="0" i="1" dirty="0">
                <a:latin typeface="Arial" charset="0"/>
                <a:ea typeface="ＭＳ Ｐゴシック" pitchFamily="-65" charset="-128"/>
              </a:rPr>
              <a:t>Guide to Malware Incident Prevention and </a:t>
            </a:r>
          </a:p>
          <a:p>
            <a:pPr eaLnBrk="1" hangingPunct="1"/>
            <a:r>
              <a:rPr lang="en-US" b="0" i="1" dirty="0">
                <a:latin typeface="Arial" charset="0"/>
                <a:ea typeface="ＭＳ Ｐゴシック" pitchFamily="-65" charset="-128"/>
              </a:rPr>
              <a:t>Handling for Desktops and Laptops,</a:t>
            </a:r>
            <a:r>
              <a:rPr lang="en-US" b="0" i="1" baseline="0" dirty="0">
                <a:latin typeface="Arial" charset="0"/>
                <a:ea typeface="ＭＳ Ｐゴシック" pitchFamily="-65" charset="-128"/>
              </a:rPr>
              <a:t> </a:t>
            </a:r>
            <a:r>
              <a:rPr lang="en-US" b="0" i="0" baseline="0" dirty="0">
                <a:latin typeface="Arial" charset="0"/>
                <a:ea typeface="ＭＳ Ｐゴシック" pitchFamily="-65" charset="-128"/>
              </a:rPr>
              <a:t>July 2013) def</a:t>
            </a:r>
            <a:r>
              <a:rPr lang="en-US" b="0" i="0" dirty="0">
                <a:latin typeface="Arial" charset="0"/>
                <a:ea typeface="ＭＳ Ｐゴシック" pitchFamily="-65" charset="-128"/>
              </a:rPr>
              <a:t>ines </a:t>
            </a:r>
            <a:r>
              <a:rPr lang="en-US" b="0" dirty="0">
                <a:latin typeface="Arial" charset="0"/>
                <a:ea typeface="ＭＳ Ｐゴシック" pitchFamily="-65" charset="-128"/>
              </a:rPr>
              <a:t>malware as “a program that</a:t>
            </a:r>
          </a:p>
          <a:p>
            <a:pPr eaLnBrk="1" hangingPunct="1"/>
            <a:r>
              <a:rPr lang="en-US" b="0" dirty="0">
                <a:latin typeface="Arial" charset="0"/>
                <a:ea typeface="ＭＳ Ｐゴシック" pitchFamily="-65" charset="-128"/>
              </a:rPr>
              <a:t>is inserted into a system, usually covertly, with the intent of compromising the confidentiality,</a:t>
            </a:r>
          </a:p>
          <a:p>
            <a:pPr eaLnBrk="1" hangingPunct="1"/>
            <a:r>
              <a:rPr lang="en-US" b="0" dirty="0">
                <a:latin typeface="Arial" charset="0"/>
                <a:ea typeface="ＭＳ Ｐゴシック" pitchFamily="-65" charset="-128"/>
              </a:rPr>
              <a:t>integrity, or availability of the victim’s data, applications, or operating</a:t>
            </a:r>
          </a:p>
          <a:p>
            <a:pPr eaLnBrk="1" hangingPunct="1"/>
            <a:r>
              <a:rPr lang="en-US" b="0" dirty="0">
                <a:latin typeface="Arial" charset="0"/>
                <a:ea typeface="ＭＳ Ｐゴシック" pitchFamily="-65" charset="-128"/>
              </a:rPr>
              <a:t>system or otherwise annoying or disrupting the victim.” Hence, we are concerned</a:t>
            </a:r>
          </a:p>
          <a:p>
            <a:pPr eaLnBrk="1" hangingPunct="1"/>
            <a:r>
              <a:rPr lang="en-US" b="0" dirty="0">
                <a:latin typeface="Arial" charset="0"/>
                <a:ea typeface="ＭＳ Ｐゴシック" pitchFamily="-65" charset="-128"/>
              </a:rPr>
              <a:t>with the threat malware poses to application programs, to utility programs, such as</a:t>
            </a:r>
          </a:p>
          <a:p>
            <a:pPr eaLnBrk="1" hangingPunct="1"/>
            <a:r>
              <a:rPr lang="en-US" b="0" dirty="0">
                <a:latin typeface="Arial" charset="0"/>
                <a:ea typeface="ＭＳ Ｐゴシック" pitchFamily="-65" charset="-128"/>
              </a:rPr>
              <a:t>editors and compilers, and to kernel-level programs. We are also concerned with</a:t>
            </a:r>
          </a:p>
          <a:p>
            <a:pPr eaLnBrk="1" hangingPunct="1"/>
            <a:r>
              <a:rPr lang="en-US" b="0" dirty="0">
                <a:latin typeface="Arial" charset="0"/>
                <a:ea typeface="ＭＳ Ｐゴシック" pitchFamily="-65" charset="-128"/>
              </a:rPr>
              <a:t>its use on compromised or malicious Web sites and servers, or in especially crafted</a:t>
            </a:r>
          </a:p>
          <a:p>
            <a:pPr eaLnBrk="1" hangingPunct="1"/>
            <a:r>
              <a:rPr lang="en-US" b="0" dirty="0">
                <a:latin typeface="Arial" charset="0"/>
                <a:ea typeface="ＭＳ Ｐゴシック" pitchFamily="-65" charset="-128"/>
              </a:rPr>
              <a:t>spam e-mails or other messages, which aim to trick users into revealing sensitive</a:t>
            </a:r>
          </a:p>
          <a:p>
            <a:pPr eaLnBrk="1" hangingPunct="1"/>
            <a:r>
              <a:rPr lang="en-US" b="0" dirty="0">
                <a:latin typeface="Arial" charset="0"/>
                <a:ea typeface="ＭＳ Ｐゴシック" pitchFamily="-65" charset="-128"/>
              </a:rPr>
              <a:t>personal information.</a:t>
            </a:r>
          </a:p>
          <a:p>
            <a:pPr eaLnBrk="1" hangingPunct="1"/>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19765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Persistent:</a:t>
            </a:r>
            <a:r>
              <a:rPr lang="en-US" sz="600" b="0" dirty="0">
                <a:latin typeface="Arial" charset="0"/>
                <a:ea typeface="ＭＳ Ｐゴシック" pitchFamily="-65" charset="-128"/>
              </a:rPr>
              <a: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Memory based</a:t>
            </a:r>
            <a:r>
              <a:rPr lang="en-US" sz="600" b="0" dirty="0">
                <a:latin typeface="Arial" charset="0"/>
                <a:ea typeface="ＭＳ Ｐゴシック" pitchFamily="-65" charset="-128"/>
              </a:rPr>
              <a:t>: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User mode</a:t>
            </a:r>
            <a:r>
              <a:rPr lang="en-US" sz="600" b="0" dirty="0">
                <a:latin typeface="Arial" charset="0"/>
                <a:ea typeface="ＭＳ Ｐゴシック" pitchFamily="-65" charset="-128"/>
              </a:rPr>
              <a:t>: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Kernel mode</a:t>
            </a:r>
            <a:r>
              <a:rPr lang="en-US" sz="600" b="0" dirty="0">
                <a:latin typeface="Arial" charset="0"/>
                <a:ea typeface="ＭＳ Ｐゴシック" pitchFamily="-65" charset="-128"/>
              </a:rPr>
              <a:t>: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Virtual machine based</a:t>
            </a:r>
            <a:r>
              <a:rPr lang="en-US" sz="600" b="0" dirty="0">
                <a:latin typeface="Arial" charset="0"/>
                <a:ea typeface="ＭＳ Ｐゴシック" pitchFamily="-65" charset="-128"/>
              </a:rPr>
              <a:t>: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External mode</a:t>
            </a:r>
            <a:r>
              <a:rPr lang="en-US" sz="600" b="0" dirty="0">
                <a:latin typeface="Arial" charset="0"/>
                <a:ea typeface="ＭＳ Ｐゴシック" pitchFamily="-65" charset="-128"/>
              </a:rPr>
              <a:t>: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34</a:t>
            </a:fld>
            <a:endParaRPr lang="en-AU"/>
          </a:p>
        </p:txBody>
      </p:sp>
    </p:spTree>
    <p:extLst>
      <p:ext uri="{BB962C8B-B14F-4D97-AF65-F5344CB8AC3E}">
        <p14:creationId xmlns:p14="http://schemas.microsoft.com/office/powerpoint/2010/main" val="413153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36</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endParaRPr lang="en-US" b="0" dirty="0">
              <a:latin typeface="Arial" charset="0"/>
              <a:ea typeface="ＭＳ Ｐゴシック" pitchFamily="-65" charset="-128"/>
            </a:endParaRP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Modify the system call table</a:t>
            </a:r>
            <a:r>
              <a:rPr lang="en-US" b="0" dirty="0">
                <a:latin typeface="Arial" charset="0"/>
                <a:ea typeface="ＭＳ Ｐゴシック" pitchFamily="-65" charset="-128"/>
              </a:rPr>
              <a:t>: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pPr marL="171450" indent="-171450">
              <a:buFont typeface="Arial" charset="0"/>
              <a:buChar char="•"/>
            </a:pPr>
            <a:r>
              <a:rPr lang="en-US" b="1" dirty="0">
                <a:latin typeface="Arial" charset="0"/>
                <a:ea typeface="ＭＳ Ｐゴシック" pitchFamily="-65" charset="-128"/>
              </a:rPr>
              <a:t>Modify system call table targets</a:t>
            </a:r>
            <a:r>
              <a:rPr lang="en-US" b="0" dirty="0">
                <a:latin typeface="Arial" charset="0"/>
                <a:ea typeface="ＭＳ Ｐゴシック" pitchFamily="-65" charset="-128"/>
              </a:rPr>
              <a:t>: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Redirect the system call table</a:t>
            </a:r>
            <a:r>
              <a:rPr lang="en-US" b="0" dirty="0">
                <a:latin typeface="Arial" charset="0"/>
                <a:ea typeface="ＭＳ Ｐゴシック" pitchFamily="-65" charset="-128"/>
              </a:rPr>
              <a:t>: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228682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One of the first countermeasures that should be employed is to ensure all</a:t>
            </a:r>
          </a:p>
          <a:p>
            <a:pPr>
              <a:lnSpc>
                <a:spcPct val="80000"/>
              </a:lnSpc>
            </a:pPr>
            <a:r>
              <a:rPr lang="en-US" sz="300" dirty="0">
                <a:latin typeface="Arial" charset="0"/>
                <a:ea typeface="ＭＳ Ｐゴシック" pitchFamily="-65" charset="-128"/>
              </a:rPr>
              <a:t>systems are as current as possible, with all patches applied, in order to reduce the</a:t>
            </a:r>
          </a:p>
          <a:p>
            <a:pPr>
              <a:lnSpc>
                <a:spcPct val="80000"/>
              </a:lnSpc>
            </a:pPr>
            <a:r>
              <a:rPr lang="en-US" sz="300" dirty="0">
                <a:latin typeface="Arial" charset="0"/>
                <a:ea typeface="ＭＳ Ｐゴシック" pitchFamily="-65" charset="-128"/>
              </a:rPr>
              <a:t>number of vulnerabilities that might be exploited on the system. The next is to set</a:t>
            </a:r>
          </a:p>
          <a:p>
            <a:pPr>
              <a:lnSpc>
                <a:spcPct val="80000"/>
              </a:lnSpc>
            </a:pPr>
            <a:r>
              <a:rPr lang="en-US" sz="300" dirty="0">
                <a:latin typeface="Arial" charset="0"/>
                <a:ea typeface="ＭＳ Ｐゴシック" pitchFamily="-65" charset="-128"/>
              </a:rPr>
              <a:t>appropriate access controls on the applications and data stored on the system, to</a:t>
            </a:r>
          </a:p>
          <a:p>
            <a:pPr>
              <a:lnSpc>
                <a:spcPct val="80000"/>
              </a:lnSpc>
            </a:pPr>
            <a:r>
              <a:rPr lang="en-US" sz="300" dirty="0">
                <a:latin typeface="Arial" charset="0"/>
                <a:ea typeface="ＭＳ Ｐゴシック" pitchFamily="-65" charset="-128"/>
              </a:rPr>
              <a:t>reduce the number of files that any user can access, and hence potentially infect or</a:t>
            </a:r>
          </a:p>
          <a:p>
            <a:pPr>
              <a:lnSpc>
                <a:spcPct val="80000"/>
              </a:lnSpc>
            </a:pPr>
            <a:r>
              <a:rPr lang="en-US" sz="300" dirty="0">
                <a:latin typeface="Arial" charset="0"/>
                <a:ea typeface="ＭＳ Ｐゴシック" pitchFamily="-65" charset="-128"/>
              </a:rPr>
              <a:t>corrupt, as a result of them executing some malware code. These measures directly</a:t>
            </a:r>
          </a:p>
          <a:p>
            <a:pPr>
              <a:lnSpc>
                <a:spcPct val="80000"/>
              </a:lnSpc>
            </a:pPr>
            <a:r>
              <a:rPr lang="en-US" sz="300" dirty="0">
                <a:latin typeface="Arial" charset="0"/>
                <a:ea typeface="ＭＳ Ｐゴシック" pitchFamily="-65" charset="-128"/>
              </a:rPr>
              <a:t>target the key propagation mechanisms used by worms, viruses, and some Trojans.</a:t>
            </a:r>
          </a:p>
          <a:p>
            <a:pPr>
              <a:lnSpc>
                <a:spcPct val="80000"/>
              </a:lnSpc>
            </a:pPr>
            <a:r>
              <a:rPr lang="en-US" sz="300" dirty="0">
                <a:latin typeface="Arial" charset="0"/>
                <a:ea typeface="ＭＳ Ｐゴシック" pitchFamily="-65" charset="-128"/>
              </a:rPr>
              <a:t>We discuss them further in Chapter 12 when we discuss hardening operating systems</a:t>
            </a:r>
          </a:p>
          <a:p>
            <a:pPr>
              <a:lnSpc>
                <a:spcPct val="80000"/>
              </a:lnSpc>
            </a:pPr>
            <a:r>
              <a:rPr lang="en-US" sz="300" dirty="0">
                <a:latin typeface="Arial" charset="0"/>
                <a:ea typeface="ＭＳ Ｐゴシック" pitchFamily="-65" charset="-128"/>
              </a:rPr>
              <a:t>and applications.</a:t>
            </a:r>
          </a:p>
          <a:p>
            <a:pPr>
              <a:lnSpc>
                <a:spcPct val="80000"/>
              </a:lnSpc>
            </a:pPr>
            <a:endParaRPr lang="en-US" sz="3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prevention fails, then technical mechanisms can be used to support the</a:t>
            </a:r>
          </a:p>
          <a:p>
            <a:pPr>
              <a:lnSpc>
                <a:spcPct val="80000"/>
              </a:lnSpc>
            </a:pPr>
            <a:r>
              <a:rPr lang="en-US" sz="300" dirty="0">
                <a:latin typeface="Arial" charset="0"/>
                <a:ea typeface="ＭＳ Ｐゴシック" pitchFamily="-65" charset="-128"/>
              </a:rPr>
              <a:t>following threat mitigation options: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Detection: </a:t>
            </a:r>
            <a:r>
              <a:rPr lang="en-US" sz="300" b="0" dirty="0">
                <a:latin typeface="Arial" charset="0"/>
                <a:ea typeface="ＭＳ Ｐゴシック" pitchFamily="-65" charset="-128"/>
              </a:rPr>
              <a:t>Once the infection has occurred, determine that it has occurred</a:t>
            </a:r>
          </a:p>
          <a:p>
            <a:pPr>
              <a:lnSpc>
                <a:spcPct val="80000"/>
              </a:lnSpc>
            </a:pPr>
            <a:r>
              <a:rPr lang="en-US" sz="300" dirty="0">
                <a:latin typeface="Arial" charset="0"/>
                <a:ea typeface="ＭＳ Ｐゴシック" pitchFamily="-65" charset="-128"/>
              </a:rPr>
              <a:t>and locate the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Identification: </a:t>
            </a:r>
            <a:r>
              <a:rPr lang="en-US" sz="300" b="0" dirty="0">
                <a:latin typeface="Arial" charset="0"/>
                <a:ea typeface="ＭＳ Ｐゴシック" pitchFamily="-65" charset="-128"/>
              </a:rPr>
              <a:t>Once detection has been achieved, identify the specific malware</a:t>
            </a:r>
          </a:p>
          <a:p>
            <a:pPr>
              <a:lnSpc>
                <a:spcPct val="80000"/>
              </a:lnSpc>
            </a:pPr>
            <a:r>
              <a:rPr lang="en-US" sz="300" dirty="0">
                <a:latin typeface="Arial" charset="0"/>
                <a:ea typeface="ＭＳ Ｐゴシック" pitchFamily="-65" charset="-128"/>
              </a:rPr>
              <a:t>that has infected the system.</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Removal: </a:t>
            </a:r>
            <a:r>
              <a:rPr lang="en-US" sz="300" b="0" dirty="0">
                <a:latin typeface="Arial" charset="0"/>
                <a:ea typeface="ＭＳ Ｐゴシック" pitchFamily="-65" charset="-128"/>
              </a:rPr>
              <a:t>Once the specific malware has been identified, remove all traces of</a:t>
            </a:r>
          </a:p>
          <a:p>
            <a:pPr>
              <a:lnSpc>
                <a:spcPct val="80000"/>
              </a:lnSpc>
            </a:pPr>
            <a:r>
              <a:rPr lang="en-US" sz="300" dirty="0">
                <a:latin typeface="Arial" charset="0"/>
                <a:ea typeface="ＭＳ Ｐゴシック" pitchFamily="-65" charset="-128"/>
              </a:rPr>
              <a:t>malware virus from all infected systems so that it cannot spread further.</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detection succeeds but either identification or removal is not possible, then the</a:t>
            </a:r>
          </a:p>
          <a:p>
            <a:pPr>
              <a:lnSpc>
                <a:spcPct val="80000"/>
              </a:lnSpc>
            </a:pPr>
            <a:r>
              <a:rPr lang="en-US" sz="300" dirty="0">
                <a:latin typeface="Arial" charset="0"/>
                <a:ea typeface="ＭＳ Ｐゴシック" pitchFamily="-65" charset="-128"/>
              </a:rPr>
              <a:t>alternative is to discard any infected or malicious files and reload a clean backup</a:t>
            </a:r>
          </a:p>
          <a:p>
            <a:pPr>
              <a:lnSpc>
                <a:spcPct val="80000"/>
              </a:lnSpc>
            </a:pPr>
            <a:r>
              <a:rPr lang="en-US" sz="300" dirty="0">
                <a:latin typeface="Arial" charset="0"/>
                <a:ea typeface="ＭＳ Ｐゴシック" pitchFamily="-65" charset="-128"/>
              </a:rPr>
              <a:t>version. In the case of some particularly nasty infections, this may require a complete</a:t>
            </a:r>
          </a:p>
          <a:p>
            <a:pPr>
              <a:lnSpc>
                <a:spcPct val="80000"/>
              </a:lnSpc>
            </a:pPr>
            <a:r>
              <a:rPr lang="en-US" sz="300" dirty="0">
                <a:latin typeface="Arial" charset="0"/>
                <a:ea typeface="ＭＳ Ｐゴシック" pitchFamily="-65" charset="-128"/>
              </a:rPr>
              <a:t>wipe of all storage, and rebuild of the infected system from known clean media.</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To begin, let us consider some requirements for effective malware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Generality: </a:t>
            </a:r>
            <a:r>
              <a:rPr lang="en-US" sz="300" b="0" dirty="0">
                <a:latin typeface="Arial" charset="0"/>
                <a:ea typeface="ＭＳ Ｐゴシック" pitchFamily="-65" charset="-128"/>
              </a:rPr>
              <a:t>The approach taken should be able to handle a wide variety of attacks.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Timeliness: </a:t>
            </a:r>
            <a:r>
              <a:rPr lang="en-US" sz="300" b="0" dirty="0">
                <a:latin typeface="Arial" charset="0"/>
                <a:ea typeface="ＭＳ Ｐゴシック" pitchFamily="-65" charset="-128"/>
              </a:rPr>
              <a:t>The approach should respond quickly so as to limit the number of</a:t>
            </a:r>
          </a:p>
          <a:p>
            <a:pPr>
              <a:lnSpc>
                <a:spcPct val="80000"/>
              </a:lnSpc>
            </a:pPr>
            <a:r>
              <a:rPr lang="en-US" sz="300" dirty="0">
                <a:latin typeface="Arial" charset="0"/>
                <a:ea typeface="ＭＳ Ｐゴシック" pitchFamily="-65" charset="-128"/>
              </a:rPr>
              <a:t>infected programs or systems and the consequent activity.</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Resiliency: </a:t>
            </a:r>
            <a:r>
              <a:rPr lang="en-US" sz="300" b="0" dirty="0">
                <a:latin typeface="Arial" charset="0"/>
                <a:ea typeface="ＭＳ Ｐゴシック" pitchFamily="-65" charset="-128"/>
              </a:rPr>
              <a:t>The approach should be resistant to evasion techniques employed</a:t>
            </a:r>
          </a:p>
          <a:p>
            <a:pPr>
              <a:lnSpc>
                <a:spcPct val="80000"/>
              </a:lnSpc>
            </a:pPr>
            <a:r>
              <a:rPr lang="en-US" sz="300" dirty="0">
                <a:latin typeface="Arial" charset="0"/>
                <a:ea typeface="ＭＳ Ｐゴシック" pitchFamily="-65" charset="-128"/>
              </a:rPr>
              <a:t>by attackers to hide the presence of their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Minimal denial-of-service costs: </a:t>
            </a:r>
            <a:r>
              <a:rPr lang="en-US" sz="300" b="0" dirty="0">
                <a:latin typeface="Arial" charset="0"/>
                <a:ea typeface="ＭＳ Ｐゴシック" pitchFamily="-65" charset="-128"/>
              </a:rPr>
              <a:t>The approach should result in minimal reduction</a:t>
            </a:r>
          </a:p>
          <a:p>
            <a:pPr>
              <a:lnSpc>
                <a:spcPct val="80000"/>
              </a:lnSpc>
            </a:pPr>
            <a:r>
              <a:rPr lang="en-US" sz="300" dirty="0">
                <a:latin typeface="Arial" charset="0"/>
                <a:ea typeface="ＭＳ Ｐゴシック" pitchFamily="-65" charset="-128"/>
              </a:rPr>
              <a:t>in capacity or service due to the actions of the countermeasure software,</a:t>
            </a:r>
          </a:p>
          <a:p>
            <a:pPr>
              <a:lnSpc>
                <a:spcPct val="80000"/>
              </a:lnSpc>
            </a:pPr>
            <a:r>
              <a:rPr lang="en-US" sz="300" dirty="0">
                <a:latin typeface="Arial" charset="0"/>
                <a:ea typeface="ＭＳ Ｐゴシック" pitchFamily="-65" charset="-128"/>
              </a:rPr>
              <a:t>and should not significantly disrupt normal operation.</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Transparency: </a:t>
            </a:r>
            <a:r>
              <a:rPr lang="en-US" sz="300" b="0" dirty="0">
                <a:latin typeface="Arial" charset="0"/>
                <a:ea typeface="ＭＳ Ｐゴシック" pitchFamily="-65" charset="-128"/>
              </a:rPr>
              <a:t>The countermeasure software and devices should not require</a:t>
            </a:r>
          </a:p>
          <a:p>
            <a:pPr>
              <a:lnSpc>
                <a:spcPct val="80000"/>
              </a:lnSpc>
            </a:pPr>
            <a:r>
              <a:rPr lang="en-US" sz="300" dirty="0">
                <a:latin typeface="Arial" charset="0"/>
                <a:ea typeface="ＭＳ Ｐゴシック" pitchFamily="-65" charset="-128"/>
              </a:rPr>
              <a:t>modification to existing (legacy) </a:t>
            </a:r>
            <a:r>
              <a:rPr lang="en-US" sz="300" dirty="0" err="1">
                <a:latin typeface="Arial" charset="0"/>
                <a:ea typeface="ＭＳ Ｐゴシック" pitchFamily="-65" charset="-128"/>
              </a:rPr>
              <a:t>OSs</a:t>
            </a:r>
            <a:r>
              <a:rPr lang="en-US" sz="300" dirty="0">
                <a:latin typeface="Arial" charset="0"/>
                <a:ea typeface="ＭＳ Ｐゴシック" pitchFamily="-65" charset="-128"/>
              </a:rPr>
              <a:t>, application software, and hardware.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Global and local coverage: </a:t>
            </a:r>
            <a:r>
              <a:rPr lang="en-US" sz="300" b="0" dirty="0">
                <a:latin typeface="Arial" charset="0"/>
                <a:ea typeface="ＭＳ Ｐゴシック" pitchFamily="-65" charset="-128"/>
              </a:rPr>
              <a:t>The approach should be able to deal with attack</a:t>
            </a:r>
          </a:p>
          <a:p>
            <a:pPr>
              <a:lnSpc>
                <a:spcPct val="80000"/>
              </a:lnSpc>
            </a:pPr>
            <a:r>
              <a:rPr lang="en-US" sz="300" dirty="0">
                <a:latin typeface="Arial" charset="0"/>
                <a:ea typeface="ＭＳ Ｐゴシック" pitchFamily="-65" charset="-128"/>
              </a:rPr>
              <a:t>sources both from outside and inside the enterprise network.</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Achieving all these requirements often requires the use of multiple approaches.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Detection of the presence of malware can occur in a number of locations. It</a:t>
            </a:r>
          </a:p>
          <a:p>
            <a:pPr>
              <a:lnSpc>
                <a:spcPct val="80000"/>
              </a:lnSpc>
            </a:pPr>
            <a:r>
              <a:rPr lang="en-US" sz="300" dirty="0">
                <a:latin typeface="Arial" charset="0"/>
                <a:ea typeface="ＭＳ Ｐゴシック" pitchFamily="-65" charset="-128"/>
              </a:rPr>
              <a:t>may occur on the infected system, where some host-based “anti-virus” program is</a:t>
            </a:r>
          </a:p>
          <a:p>
            <a:pPr>
              <a:lnSpc>
                <a:spcPct val="80000"/>
              </a:lnSpc>
            </a:pPr>
            <a:r>
              <a:rPr lang="en-US" sz="300" dirty="0">
                <a:latin typeface="Arial" charset="0"/>
                <a:ea typeface="ＭＳ Ｐゴシック" pitchFamily="-65" charset="-128"/>
              </a:rPr>
              <a:t>running, monitoring data imported into the system, and the execution and behavior</a:t>
            </a:r>
          </a:p>
          <a:p>
            <a:pPr>
              <a:lnSpc>
                <a:spcPct val="80000"/>
              </a:lnSpc>
            </a:pPr>
            <a:r>
              <a:rPr lang="en-US" sz="300" dirty="0">
                <a:latin typeface="Arial" charset="0"/>
                <a:ea typeface="ＭＳ Ｐゴシック" pitchFamily="-65" charset="-128"/>
              </a:rPr>
              <a:t>of programs running on the system. Or, it may take place as part of the perimeter</a:t>
            </a:r>
          </a:p>
          <a:p>
            <a:pPr>
              <a:lnSpc>
                <a:spcPct val="80000"/>
              </a:lnSpc>
            </a:pPr>
            <a:r>
              <a:rPr lang="en-US" sz="300" dirty="0">
                <a:latin typeface="Arial" charset="0"/>
                <a:ea typeface="ＭＳ Ｐゴシック" pitchFamily="-65" charset="-128"/>
              </a:rPr>
              <a:t>security mechanisms used in an organization’s firewall and intrusion detection</a:t>
            </a:r>
          </a:p>
          <a:p>
            <a:pPr>
              <a:lnSpc>
                <a:spcPct val="80000"/>
              </a:lnSpc>
            </a:pPr>
            <a:r>
              <a:rPr lang="en-US" sz="300" dirty="0">
                <a:latin typeface="Arial" charset="0"/>
                <a:ea typeface="ＭＳ Ｐゴシック" pitchFamily="-65" charset="-128"/>
              </a:rPr>
              <a:t>systems (IDS). Lastly, detection may use distributed mechanisms that gather data</a:t>
            </a:r>
          </a:p>
          <a:p>
            <a:pPr>
              <a:lnSpc>
                <a:spcPct val="80000"/>
              </a:lnSpc>
            </a:pPr>
            <a:r>
              <a:rPr lang="en-US" sz="300" dirty="0">
                <a:latin typeface="Arial" charset="0"/>
                <a:ea typeface="ＭＳ Ｐゴシック" pitchFamily="-65" charset="-128"/>
              </a:rPr>
              <a:t>from both host-based and perimeter sensors, potentially over a large number of</a:t>
            </a:r>
          </a:p>
          <a:p>
            <a:pPr>
              <a:lnSpc>
                <a:spcPct val="80000"/>
              </a:lnSpc>
            </a:pPr>
            <a:r>
              <a:rPr lang="en-US" sz="300" dirty="0">
                <a:latin typeface="Arial" charset="0"/>
                <a:ea typeface="ＭＳ Ｐゴシック" pitchFamily="-65" charset="-128"/>
              </a:rPr>
              <a:t>networks and organizations, in order to obtain the largest scale view of the movement</a:t>
            </a:r>
          </a:p>
          <a:p>
            <a:pPr>
              <a:lnSpc>
                <a:spcPct val="80000"/>
              </a:lnSpc>
            </a:pPr>
            <a:r>
              <a:rPr lang="en-US" sz="300" dirty="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37</a:t>
            </a:fld>
            <a:endParaRPr lang="en-AU"/>
          </a:p>
        </p:txBody>
      </p:sp>
    </p:spTree>
    <p:extLst>
      <p:ext uri="{BB962C8B-B14F-4D97-AF65-F5344CB8AC3E}">
        <p14:creationId xmlns:p14="http://schemas.microsoft.com/office/powerpoint/2010/main" val="1418335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38</a:t>
            </a:fld>
            <a:endParaRPr lang="en-AU"/>
          </a:p>
        </p:txBody>
      </p:sp>
    </p:spTree>
    <p:extLst>
      <p:ext uri="{BB962C8B-B14F-4D97-AF65-F5344CB8AC3E}">
        <p14:creationId xmlns:p14="http://schemas.microsoft.com/office/powerpoint/2010/main" val="3578209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race continues.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39</a:t>
            </a:fld>
            <a:endParaRPr lang="en-AU"/>
          </a:p>
        </p:txBody>
      </p:sp>
    </p:spTree>
    <p:extLst>
      <p:ext uri="{BB962C8B-B14F-4D97-AF65-F5344CB8AC3E}">
        <p14:creationId xmlns:p14="http://schemas.microsoft.com/office/powerpoint/2010/main" val="1229028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format disk drives and other unrecoverable disk operations;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Modifications to the logic of executable files or macros;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Modification of critical system settings, such as start-up settings;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Scripting of e-mail and instant messaging clients to send executable content; and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40</a:t>
            </a:fld>
            <a:endParaRPr lang="en-AU"/>
          </a:p>
        </p:txBody>
      </p:sp>
    </p:spTree>
    <p:extLst>
      <p:ext uri="{BB962C8B-B14F-4D97-AF65-F5344CB8AC3E}">
        <p14:creationId xmlns:p14="http://schemas.microsoft.com/office/powerpoint/2010/main" val="2346256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a:t>
            </a:r>
            <a:r>
              <a:rPr lang="en-US" sz="700" b="0" dirty="0">
                <a:latin typeface="Arial" charset="0"/>
                <a:ea typeface="ＭＳ Ｐゴシック" pitchFamily="-65" charset="-128"/>
              </a:rPr>
              <a:t>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a:t>
            </a:r>
            <a:r>
              <a:rPr lang="en-US" sz="700" b="0" dirty="0">
                <a:latin typeface="Arial" charset="0"/>
                <a:ea typeface="ＭＳ Ｐゴシック" pitchFamily="-65" charset="-128"/>
              </a:rPr>
              <a:t>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41</a:t>
            </a:fld>
            <a:endParaRPr lang="en-AU"/>
          </a:p>
        </p:txBody>
      </p:sp>
    </p:spTree>
    <p:extLst>
      <p:ext uri="{BB962C8B-B14F-4D97-AF65-F5344CB8AC3E}">
        <p14:creationId xmlns:p14="http://schemas.microsoft.com/office/powerpoint/2010/main" val="1764155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42</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6 summary.</a:t>
            </a:r>
          </a:p>
        </p:txBody>
      </p:sp>
    </p:spTree>
    <p:extLst>
      <p:ext uri="{BB962C8B-B14F-4D97-AF65-F5344CB8AC3E}">
        <p14:creationId xmlns:p14="http://schemas.microsoft.com/office/powerpoint/2010/main" val="2434255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pPr/>
              <a:t>4</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number of authors attempt to classify malware, as shown in the survey and proposal</a:t>
            </a:r>
          </a:p>
          <a:p>
            <a:pPr eaLnBrk="1" hangingPunct="1"/>
            <a:r>
              <a:rPr lang="en-US" dirty="0">
                <a:latin typeface="Arial" charset="0"/>
                <a:ea typeface="ＭＳ Ｐゴシック" pitchFamily="-65" charset="-128"/>
              </a:rPr>
              <a:t>of [HANS04]. Although a range of aspects can be used, one useful approach</a:t>
            </a:r>
          </a:p>
          <a:p>
            <a:pPr eaLnBrk="1" hangingPunct="1"/>
            <a:r>
              <a:rPr lang="en-US" dirty="0">
                <a:latin typeface="Arial" charset="0"/>
                <a:ea typeface="ＭＳ Ｐゴシック" pitchFamily="-65" charset="-128"/>
              </a:rPr>
              <a:t>classifies malware into two broad categories, based first on how it spreads or propagates</a:t>
            </a:r>
          </a:p>
          <a:p>
            <a:pPr eaLnBrk="1" hangingPunct="1"/>
            <a:r>
              <a:rPr lang="en-US" dirty="0">
                <a:latin typeface="Arial" charset="0"/>
                <a:ea typeface="ＭＳ Ｐゴシック" pitchFamily="-65" charset="-128"/>
              </a:rPr>
              <a:t>to reach the desired targets; and then on the actions or payloads it performs</a:t>
            </a:r>
          </a:p>
          <a:p>
            <a:pPr eaLnBrk="1" hangingPunct="1"/>
            <a:r>
              <a:rPr lang="en-US" dirty="0">
                <a:latin typeface="Arial" charset="0"/>
                <a:ea typeface="ＭＳ Ｐゴシック" pitchFamily="-65" charset="-128"/>
              </a:rPr>
              <a:t>once a target is reached.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Earlier approaches to malware classification distinguished between those that</a:t>
            </a:r>
          </a:p>
          <a:p>
            <a:pPr eaLnBrk="1" hangingPunct="1"/>
            <a:r>
              <a:rPr lang="en-US" dirty="0">
                <a:latin typeface="Arial" charset="0"/>
                <a:ea typeface="ＭＳ Ｐゴシック" pitchFamily="-65" charset="-128"/>
              </a:rPr>
              <a:t>need a host program, being parasitic code such as viruses, and those that are independent,</a:t>
            </a:r>
          </a:p>
          <a:p>
            <a:pPr eaLnBrk="1" hangingPunct="1"/>
            <a:r>
              <a:rPr lang="en-US" dirty="0">
                <a:latin typeface="Arial" charset="0"/>
                <a:ea typeface="ＭＳ Ｐゴシック" pitchFamily="-65" charset="-128"/>
              </a:rPr>
              <a:t>self-contained programs run on the system such as worms, </a:t>
            </a:r>
            <a:r>
              <a:rPr lang="en-US" dirty="0" err="1">
                <a:latin typeface="Arial" charset="0"/>
                <a:ea typeface="ＭＳ Ｐゴシック" pitchFamily="-65" charset="-128"/>
              </a:rPr>
              <a:t>trojans</a:t>
            </a:r>
            <a:r>
              <a:rPr lang="en-US" dirty="0">
                <a:latin typeface="Arial" charset="0"/>
                <a:ea typeface="ＭＳ Ｐゴシック" pitchFamily="-65" charset="-128"/>
              </a:rPr>
              <a:t>, and</a:t>
            </a:r>
          </a:p>
          <a:p>
            <a:pPr eaLnBrk="1" hangingPunct="1"/>
            <a:r>
              <a:rPr lang="en-US" dirty="0">
                <a:latin typeface="Arial" charset="0"/>
                <a:ea typeface="ＭＳ Ｐゴシック" pitchFamily="-65" charset="-128"/>
              </a:rPr>
              <a:t>bots. Another distinction used was between malware that does not replicate, such as</a:t>
            </a:r>
          </a:p>
          <a:p>
            <a:pPr eaLnBrk="1" hangingPunct="1"/>
            <a:r>
              <a:rPr lang="en-US" dirty="0" err="1">
                <a:latin typeface="Arial" charset="0"/>
                <a:ea typeface="ＭＳ Ｐゴシック" pitchFamily="-65" charset="-128"/>
              </a:rPr>
              <a:t>trojans</a:t>
            </a:r>
            <a:r>
              <a:rPr lang="en-US" dirty="0">
                <a:latin typeface="Arial" charset="0"/>
                <a:ea typeface="ＭＳ Ｐゴシック" pitchFamily="-65" charset="-128"/>
              </a:rPr>
              <a:t> and spam e-mail, and malware that does, including viruses and worms.</a:t>
            </a:r>
          </a:p>
          <a:p>
            <a:pPr eaLnBrk="1" hangingPunct="1"/>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272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5</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a:t>
            </a:r>
            <a:r>
              <a:rPr lang="en-US" dirty="0" err="1">
                <a:latin typeface="Arial" charset="0"/>
                <a:ea typeface="ＭＳ Ｐゴシック" pitchFamily="-65" charset="-128"/>
              </a:rPr>
              <a:t>keylogging</a:t>
            </a:r>
            <a:r>
              <a:rPr lang="en-US" dirty="0">
                <a:latin typeface="Arial" charset="0"/>
                <a:ea typeface="ＭＳ Ｐゴシック" pitchFamily="-65" charset="-128"/>
              </a:rPr>
              <a:t>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a:t>
            </a:r>
            <a:r>
              <a:rPr lang="en-US" b="0" dirty="0">
                <a:latin typeface="Arial" charset="0"/>
                <a:ea typeface="ＭＳ Ｐゴシック" pitchFamily="-65" charset="-128"/>
              </a:rPr>
              <a:t>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49138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6</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a:latin typeface="Arial" charset="0"/>
              <a:ea typeface="ＭＳ Ｐゴシック" pitchFamily="-65" charset="-128"/>
            </a:endParaRPr>
          </a:p>
          <a:p>
            <a:pPr eaLnBrk="1" hangingPunct="1"/>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06839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7</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Infection mechanism</a:t>
            </a:r>
            <a:r>
              <a:rPr lang="en-US" b="0" dirty="0">
                <a:latin typeface="Arial" charset="0"/>
                <a:ea typeface="ＭＳ Ｐゴシック" pitchFamily="-65" charset="-128"/>
              </a:rPr>
              <a:t>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a:t>
            </a:r>
            <a:r>
              <a:rPr lang="en-US" b="1" dirty="0">
                <a:latin typeface="Arial" charset="0"/>
                <a:ea typeface="ＭＳ Ｐゴシック" pitchFamily="-65" charset="-128"/>
              </a:rPr>
              <a:t>infection</a:t>
            </a:r>
          </a:p>
          <a:p>
            <a:pPr eaLnBrk="1" hangingPunct="1"/>
            <a:r>
              <a:rPr lang="en-US" b="1" dirty="0">
                <a:latin typeface="Arial" charset="0"/>
                <a:ea typeface="ＭＳ Ｐゴシック" pitchFamily="-65" charset="-128"/>
              </a:rPr>
              <a:t>vector</a:t>
            </a:r>
            <a:r>
              <a:rPr lang="en-US" b="0" dirty="0">
                <a:latin typeface="Arial" charset="0"/>
                <a:ea typeface="ＭＳ Ｐゴシック" pitchFamily="-65" charset="-128"/>
              </a:rPr>
              <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Trigger</a:t>
            </a:r>
            <a:r>
              <a:rPr lang="en-US" b="0" dirty="0">
                <a:latin typeface="Arial" charset="0"/>
                <a:ea typeface="ＭＳ Ｐゴシック" pitchFamily="-65" charset="-128"/>
              </a:rPr>
              <a:t>: The event or condition that determines when the payload is activated</a:t>
            </a:r>
          </a:p>
          <a:p>
            <a:pPr eaLnBrk="1" hangingPunct="1"/>
            <a:r>
              <a:rPr lang="en-US" b="0" dirty="0">
                <a:latin typeface="Arial" charset="0"/>
                <a:ea typeface="ＭＳ Ｐゴシック" pitchFamily="-65" charset="-128"/>
              </a:rPr>
              <a:t>or delivered, sometimes known as a </a:t>
            </a:r>
            <a:r>
              <a:rPr lang="en-US" b="1" dirty="0">
                <a:latin typeface="Arial" charset="0"/>
                <a:ea typeface="ＭＳ Ｐゴシック" pitchFamily="-65" charset="-128"/>
              </a:rPr>
              <a:t>logic bomb.</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Payload</a:t>
            </a:r>
            <a:r>
              <a:rPr lang="en-US" b="0" dirty="0">
                <a:latin typeface="Arial" charset="0"/>
                <a:ea typeface="ＭＳ Ｐゴシック" pitchFamily="-65" charset="-128"/>
              </a:rPr>
              <a:t>: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82605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Dormant phase</a:t>
            </a:r>
            <a:r>
              <a:rPr lang="en-US" sz="1100" b="0" dirty="0">
                <a:latin typeface="Arial" charset="0"/>
                <a:ea typeface="ＭＳ Ｐゴシック" pitchFamily="-65" charset="-128"/>
              </a:rPr>
              <a:t>: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Propagation phase:</a:t>
            </a:r>
            <a:r>
              <a:rPr lang="en-US" sz="1100" b="0" dirty="0">
                <a:latin typeface="Arial" charset="0"/>
                <a:ea typeface="ＭＳ Ｐゴシック" pitchFamily="-65" charset="-128"/>
              </a:rPr>
              <a:t>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Triggering phase</a:t>
            </a:r>
            <a:r>
              <a:rPr lang="en-US" sz="1100" b="0" dirty="0">
                <a:latin typeface="Arial" charset="0"/>
                <a:ea typeface="ＭＳ Ｐゴシック" pitchFamily="-65" charset="-128"/>
              </a:rPr>
              <a:t>: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Execution phase</a:t>
            </a:r>
            <a:r>
              <a:rPr lang="en-US" sz="1100" b="0" dirty="0">
                <a:latin typeface="Arial" charset="0"/>
                <a:ea typeface="ＭＳ Ｐゴシック" pitchFamily="-65" charset="-128"/>
              </a:rPr>
              <a:t>: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8</a:t>
            </a:fld>
            <a:endParaRPr lang="en-AU"/>
          </a:p>
        </p:txBody>
      </p:sp>
    </p:spTree>
    <p:extLst>
      <p:ext uri="{BB962C8B-B14F-4D97-AF65-F5344CB8AC3E}">
        <p14:creationId xmlns:p14="http://schemas.microsoft.com/office/powerpoint/2010/main" val="157890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9</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87919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and Practice</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val="44944789"/>
              </p:ext>
            </p:extLst>
          </p:nvPr>
        </p:nvGraphicFramePr>
        <p:xfrm>
          <a:off x="0" y="762000"/>
          <a:ext cx="9144000" cy="6005195"/>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ＭＳ Ｐゴシック" pitchFamily="-65" charset="-128"/>
                        </a:rPr>
                        <a:t>Mydoom</a:t>
                      </a:r>
                      <a:endParaRPr kumimoji="0" lang="en-US" sz="1400" b="1" i="0" u="none" strike="noStrike" cap="none" normalizeH="0" baseline="0" dirty="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6"/>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7"/>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ＭＳ Ｐゴシック" pitchFamily="-65" charset="-128"/>
                        </a:rPr>
                        <a:t>Conficker</a:t>
                      </a:r>
                      <a:r>
                        <a:rPr kumimoji="0" lang="en-US" sz="1400" b="1" i="0" u="none" strike="noStrike" cap="none" normalizeH="0" baseline="0" dirty="0">
                          <a:ln>
                            <a:noFill/>
                          </a:ln>
                          <a:solidFill>
                            <a:schemeClr val="tx1"/>
                          </a:solidFill>
                          <a:effectLst/>
                          <a:latin typeface="+mn-lt"/>
                          <a:ea typeface="ＭＳ Ｐゴシック" pitchFamily="-65" charset="-128"/>
                        </a:rPr>
                        <a:t> (</a:t>
                      </a:r>
                      <a:r>
                        <a:rPr kumimoji="0" lang="en-US" sz="1400" b="1" i="0" u="none" strike="noStrike" cap="none" normalizeH="0" baseline="0" dirty="0" err="1">
                          <a:ln>
                            <a:noFill/>
                          </a:ln>
                          <a:solidFill>
                            <a:schemeClr val="tx1"/>
                          </a:solidFill>
                          <a:effectLst/>
                          <a:latin typeface="+mn-lt"/>
                          <a:ea typeface="ＭＳ Ｐゴシック" pitchFamily="-65" charset="-128"/>
                        </a:rPr>
                        <a:t>Downadup</a:t>
                      </a:r>
                      <a:r>
                        <a:rPr kumimoji="0" lang="en-US" sz="1400" b="1" i="0" u="none" strike="noStrike" cap="none" normalizeH="0" baseline="0" dirty="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8"/>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9"/>
                  </a:ext>
                </a:extLst>
              </a:tr>
            </a:tbl>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83072023"/>
              </p:ext>
            </p:extLst>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71951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357433217"/>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Mobile Code</a:t>
            </a:r>
          </a:p>
        </p:txBody>
      </p:sp>
      <p:sp>
        <p:nvSpPr>
          <p:cNvPr id="3" name="Content Placeholder 2"/>
          <p:cNvSpPr>
            <a:spLocks noGrp="1"/>
          </p:cNvSpPr>
          <p:nvPr>
            <p:ph idx="1"/>
          </p:nvPr>
        </p:nvSpPr>
        <p:spPr>
          <a:xfrm>
            <a:off x="457200" y="1268760"/>
            <a:ext cx="8229600" cy="558924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NIST SP 800-28 defines mobile code as</a:t>
            </a:r>
          </a:p>
          <a:p>
            <a:pPr marL="914400" lvl="2" indent="0">
              <a:buClr>
                <a:schemeClr val="accent6">
                  <a:lumMod val="60000"/>
                  <a:lumOff val="40000"/>
                </a:schemeClr>
              </a:buClr>
              <a:buSzPct val="140000"/>
              <a:buNone/>
            </a:pPr>
            <a:r>
              <a:rPr lang="en-US" sz="1400" dirty="0">
                <a:solidFill>
                  <a:schemeClr val="tx1"/>
                </a:solidFill>
                <a:effectLst>
                  <a:outerShdw blurRad="38100" dist="38100" dir="2700000" algn="tl">
                    <a:srgbClr val="0064E2"/>
                  </a:outerShdw>
                </a:effectLst>
                <a:ea typeface="ＭＳ Ｐゴシック" pitchFamily="-65" charset="-128"/>
              </a:rPr>
              <a:t>“programs that can be shipped unchanged to a heterogeneous collection of platforms and executed with identical semantics”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Transmitted from a remote system to a local system and then executed on the local system</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Often acts as a mechanism for a virus, worm, or Trojan horse</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Takes advantage of vulnerabilities to perform its own exploits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Popular vehicles include:</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 Java applets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ActiveX</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JavaScript</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VBScript</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Most common ways of using mobile code for malicious operations on local system are:</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Cross-site scripting</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Interactive and dynamic Web sites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E-mail attachments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Downloads from untrusted sites or of untrusted software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a:solidFill>
                  <a:srgbClr val="EDD3B6"/>
                </a:solidFill>
                <a:effectLst/>
                <a:ea typeface="ＭＳ Ｐゴシック" pitchFamily="-65" charset="-128"/>
              </a:rPr>
              <a:t>Mobile Phone Worms</a:t>
            </a:r>
          </a:p>
        </p:txBody>
      </p:sp>
      <p:sp>
        <p:nvSpPr>
          <p:cNvPr id="3" name="Content Placeholder 2"/>
          <p:cNvSpPr>
            <a:spLocks noGrp="1"/>
          </p:cNvSpPr>
          <p:nvPr>
            <p:ph idx="1"/>
          </p:nvPr>
        </p:nvSpPr>
        <p:spPr>
          <a:xfrm>
            <a:off x="457200" y="2057400"/>
            <a:ext cx="8229600" cy="4419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First discovery was </a:t>
            </a:r>
            <a:r>
              <a:rPr lang="en-US" sz="2200" dirty="0" err="1">
                <a:solidFill>
                  <a:schemeClr val="tx1"/>
                </a:solidFill>
                <a:effectLst>
                  <a:outerShdw blurRad="38100" dist="38100" dir="2700000" algn="tl">
                    <a:srgbClr val="0064E2"/>
                  </a:outerShdw>
                </a:effectLst>
                <a:ea typeface="ＭＳ Ｐゴシック" pitchFamily="-65" charset="-128"/>
              </a:rPr>
              <a:t>Cabir</a:t>
            </a:r>
            <a:r>
              <a:rPr lang="en-US" sz="2200" dirty="0">
                <a:solidFill>
                  <a:schemeClr val="tx1"/>
                </a:solidFill>
                <a:effectLst>
                  <a:outerShdw blurRad="38100" dist="38100" dir="2700000" algn="tl">
                    <a:srgbClr val="0064E2"/>
                  </a:outerShdw>
                </a:effectLst>
                <a:ea typeface="ＭＳ Ｐゴシック" pitchFamily="-65" charset="-128"/>
              </a:rPr>
              <a:t> worm in 2004</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Then </a:t>
            </a:r>
            <a:r>
              <a:rPr lang="en-US" sz="2200" dirty="0" err="1">
                <a:solidFill>
                  <a:schemeClr val="tx1"/>
                </a:solidFill>
                <a:effectLst>
                  <a:outerShdw blurRad="38100" dist="38100" dir="2700000" algn="tl">
                    <a:srgbClr val="0064E2"/>
                  </a:outerShdw>
                </a:effectLst>
                <a:ea typeface="ＭＳ Ｐゴシック" pitchFamily="-65" charset="-128"/>
              </a:rPr>
              <a:t>Lasco</a:t>
            </a:r>
            <a:r>
              <a:rPr lang="en-US" sz="2200" dirty="0">
                <a:solidFill>
                  <a:schemeClr val="tx1"/>
                </a:solidFill>
                <a:effectLst>
                  <a:outerShdw blurRad="38100" dist="38100" dir="2700000" algn="tl">
                    <a:srgbClr val="0064E2"/>
                  </a:outerShdw>
                </a:effectLst>
                <a:ea typeface="ＭＳ Ｐゴシック" pitchFamily="-65" charset="-128"/>
              </a:rPr>
              <a:t> and </a:t>
            </a:r>
            <a:r>
              <a:rPr lang="en-US" sz="2200" dirty="0" err="1">
                <a:solidFill>
                  <a:schemeClr val="tx1"/>
                </a:solidFill>
                <a:effectLst>
                  <a:outerShdw blurRad="38100" dist="38100" dir="2700000" algn="tl">
                    <a:srgbClr val="0064E2"/>
                  </a:outerShdw>
                </a:effectLst>
                <a:ea typeface="ＭＳ Ｐゴシック" pitchFamily="-65" charset="-128"/>
              </a:rPr>
              <a:t>CommWarrior</a:t>
            </a:r>
            <a:r>
              <a:rPr lang="en-US" sz="2200" dirty="0">
                <a:solidFill>
                  <a:schemeClr val="tx1"/>
                </a:solidFill>
                <a:effectLst>
                  <a:outerShdw blurRad="38100" dist="38100" dir="2700000" algn="tl">
                    <a:srgbClr val="0064E2"/>
                  </a:outerShdw>
                </a:effectLst>
                <a:ea typeface="ＭＳ Ｐゴシック" pitchFamily="-65" charset="-128"/>
              </a:rPr>
              <a:t> in 2005</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Communicate through Bluetooth wireless connections or MMS</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Target is the smartphone</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a:solidFill>
                  <a:schemeClr val="tx1"/>
                </a:solidFill>
                <a:effectLst>
                  <a:outerShdw blurRad="38100" dist="38100" dir="2700000" algn="tl">
                    <a:srgbClr val="0064E2"/>
                  </a:outerShdw>
                </a:effectLst>
                <a:ea typeface="ＭＳ Ｐゴシック" pitchFamily="-65" charset="-128"/>
              </a:rPr>
              <a:t>CommWarrior</a:t>
            </a:r>
            <a:r>
              <a:rPr lang="en-US" sz="2200" dirty="0">
                <a:solidFill>
                  <a:schemeClr val="tx1"/>
                </a:solidFill>
                <a:effectLst>
                  <a:outerShdw blurRad="38100" dist="38100" dir="2700000" algn="tl">
                    <a:srgbClr val="0064E2"/>
                  </a:outerShdw>
                </a:effectLst>
                <a:ea typeface="ＭＳ Ｐゴシック" pitchFamily="-65" charset="-128"/>
              </a:rPr>
              <a:t> replicates by means of Bluetooth to other phones, sends itself as an MMS file to contacts and as an auto reply to incoming text messages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Drive-By-Downloads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4370094"/>
              </p:ext>
            </p:extLst>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Watering-Hole Attacks</a:t>
            </a: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a:latin typeface="+mn-lt"/>
              </a:rPr>
              <a:t>A variant of drive-by-download used in highly targeted attacks</a:t>
            </a:r>
          </a:p>
          <a:p>
            <a:pPr>
              <a:buClr>
                <a:schemeClr val="accent6">
                  <a:lumMod val="40000"/>
                  <a:lumOff val="60000"/>
                </a:schemeClr>
              </a:buClr>
              <a:buSzPct val="140000"/>
            </a:pPr>
            <a:r>
              <a:rPr lang="en-US" dirty="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a:latin typeface="+mn-lt"/>
              </a:rPr>
              <a:t>They then wait for one of their intended victims to visit one of the compromised sites</a:t>
            </a:r>
          </a:p>
          <a:p>
            <a:pPr>
              <a:buClr>
                <a:schemeClr val="accent6">
                  <a:lumMod val="40000"/>
                  <a:lumOff val="60000"/>
                </a:schemeClr>
              </a:buClr>
              <a:buSzPct val="140000"/>
            </a:pPr>
            <a:r>
              <a:rPr lang="en-US" dirty="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a:latin typeface="+mn-lt"/>
              </a:rPr>
              <a:t>This greatly increases the likelihood of the site compromise remaining undetected</a:t>
            </a:r>
          </a:p>
        </p:txBody>
      </p:sp>
    </p:spTree>
    <p:extLst>
      <p:ext uri="{BB962C8B-B14F-4D97-AF65-F5344CB8AC3E}">
        <p14:creationId xmlns:p14="http://schemas.microsoft.com/office/powerpoint/2010/main" val="7736340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a:solidFill>
                  <a:schemeClr val="accent6">
                    <a:lumMod val="40000"/>
                    <a:lumOff val="60000"/>
                  </a:schemeClr>
                </a:solidFill>
              </a:rPr>
              <a:t>Malvertising</a:t>
            </a:r>
            <a:r>
              <a:rPr lang="en-US" dirty="0">
                <a:solidFill>
                  <a:schemeClr val="accent6">
                    <a:lumMod val="40000"/>
                    <a:lumOff val="60000"/>
                  </a:schemeClr>
                </a:solidFill>
              </a:rPr>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a:solidFill>
                  <a:schemeClr val="accent6">
                    <a:lumMod val="40000"/>
                    <a:lumOff val="60000"/>
                  </a:schemeClr>
                </a:solidFill>
              </a:rPr>
              <a:t>Clickjacking</a:t>
            </a:r>
            <a:r>
              <a:rPr lang="en-US" dirty="0">
                <a:solidFill>
                  <a:schemeClr val="accent6">
                    <a:lumMod val="40000"/>
                    <a:lumOff val="60000"/>
                  </a:schemeClr>
                </a:solidFill>
              </a:rPr>
              <a:t> </a:t>
            </a: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a:solidFill>
                  <a:schemeClr val="tx1"/>
                </a:solidFill>
                <a:latin typeface="+mn-lt"/>
              </a:rPr>
              <a:t>A user can be led to believe they are typing in the password to their email or bank account, but are instead typing into an invisible frame controlled by the attacker</a:t>
            </a: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val="63385142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6</a:t>
            </a:r>
          </a:p>
        </p:txBody>
      </p:sp>
      <p:sp>
        <p:nvSpPr>
          <p:cNvPr id="13" name="Subtitle 12"/>
          <p:cNvSpPr>
            <a:spLocks noGrp="1"/>
          </p:cNvSpPr>
          <p:nvPr>
            <p:ph type="subTitle" idx="1"/>
          </p:nvPr>
        </p:nvSpPr>
        <p:spPr/>
        <p:txBody>
          <a:bodyPr>
            <a:normAutofit/>
          </a:bodyPr>
          <a:lstStyle/>
          <a:p>
            <a:pPr algn="ctr"/>
            <a:r>
              <a:rPr lang="en-US" sz="3200" dirty="0"/>
              <a:t>Malicious Software</a:t>
            </a:r>
          </a:p>
          <a:p>
            <a:endParaRPr 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23528" y="980728"/>
            <a:ext cx="8441553" cy="4896544"/>
          </a:xfrm>
          <a:prstGeom prst="rect">
            <a:avLst/>
          </a:prstGeom>
        </p:spPr>
      </p:pic>
    </p:spTree>
    <p:extLst>
      <p:ext uri="{BB962C8B-B14F-4D97-AF65-F5344CB8AC3E}">
        <p14:creationId xmlns:p14="http://schemas.microsoft.com/office/powerpoint/2010/main" val="23007404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a:solidFill>
                  <a:schemeClr val="accent6">
                    <a:lumMod val="40000"/>
                    <a:lumOff val="60000"/>
                  </a:schemeClr>
                </a:solidFill>
                <a:effectLst/>
                <a:ea typeface="ＭＳ Ｐゴシック" pitchFamily="-65" charset="-128"/>
              </a:rPr>
              <a:t>Payload</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Ransomware</a:t>
            </a: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a:t>WannaCry</a:t>
            </a:r>
            <a:endParaRPr lang="en-US" dirty="0"/>
          </a:p>
          <a:p>
            <a:pPr lvl="2">
              <a:buClr>
                <a:schemeClr val="accent6">
                  <a:lumMod val="60000"/>
                  <a:lumOff val="40000"/>
                </a:schemeClr>
              </a:buClr>
              <a:buSzPct val="140000"/>
            </a:pPr>
            <a:r>
              <a:rPr lang="en-US" dirty="0"/>
              <a:t>Infected a large number of systems in many countries in May 2017</a:t>
            </a:r>
          </a:p>
          <a:p>
            <a:pPr lvl="2">
              <a:buClr>
                <a:schemeClr val="accent6">
                  <a:lumMod val="60000"/>
                  <a:lumOff val="40000"/>
                </a:schemeClr>
              </a:buClr>
              <a:buSzPct val="140000"/>
            </a:pPr>
            <a:r>
              <a:rPr lang="en-US" dirty="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a:t>Targets widened beyond personal computer systems to include mobile devices and Linux servers</a:t>
            </a:r>
          </a:p>
          <a:p>
            <a:pPr lvl="2">
              <a:buClr>
                <a:schemeClr val="accent6">
                  <a:lumMod val="60000"/>
                  <a:lumOff val="40000"/>
                </a:schemeClr>
              </a:buClr>
              <a:buSzPct val="140000"/>
            </a:pPr>
            <a:r>
              <a:rPr lang="en-US" dirty="0"/>
              <a:t>Tactics such as threatening to publish sensitive personal information, or to permanently destroy the encryption key after a short period of time, are sometimes used to increase the pressure on the victim to pay up</a:t>
            </a:r>
          </a:p>
        </p:txBody>
      </p:sp>
    </p:spTree>
    <p:extLst>
      <p:ext uri="{BB962C8B-B14F-4D97-AF65-F5344CB8AC3E}">
        <p14:creationId xmlns:p14="http://schemas.microsoft.com/office/powerpoint/2010/main" val="139936031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2057400"/>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Causes damage to physical equipment</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Chernobyl virus rewrites BIOS code</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Targets specific industrial control system software</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sabotage</a:t>
            </a: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Code embedded in the malware that is set to “explode” when certain conditions are met</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bodyPr>
          <a:lstStyle/>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Takes 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Botnet</a:t>
            </a:r>
            <a:r>
              <a:rPr lang="en-US" sz="2200" dirty="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Uses: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Distributed denial-of-service (</a:t>
            </a:r>
            <a:r>
              <a:rPr lang="en-US" sz="1900" dirty="0" err="1">
                <a:latin typeface="+mn-lt"/>
                <a:ea typeface="ＭＳ Ｐゴシック" pitchFamily="-65" charset="-128"/>
              </a:rPr>
              <a:t>DDoS</a:t>
            </a:r>
            <a:r>
              <a:rPr lang="en-US" sz="1900" dirty="0">
                <a:latin typeface="+mn-lt"/>
                <a:ea typeface="ＭＳ Ｐゴシック" pitchFamily="-65" charset="-128"/>
              </a:rPr>
              <a:t>) attacks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Spamming</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Sniffing traffic</a:t>
            </a:r>
          </a:p>
          <a:p>
            <a:pPr lvl="2" eaLnBrk="1" hangingPunct="1">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Keylogging</a:t>
            </a:r>
            <a:endParaRPr lang="en-US" sz="1900" dirty="0">
              <a:latin typeface="+mn-lt"/>
              <a:ea typeface="ＭＳ Ｐゴシック"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Spreading new malware</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Installing advertisement add-ons and browser helper objects (BHOs)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Attacking IRC chat networks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Manipulating online polls/games</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otnet Def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6409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07398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tnet command and control archi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28092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67783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tnet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72208"/>
            <a:ext cx="86409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09033"/>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Distributed control mechanisms use peer-to-peer protocols to avoid a single point of failure</a:t>
            </a:r>
          </a:p>
          <a:p>
            <a:pPr eaLnBrk="1" hangingPunct="1">
              <a:lnSpc>
                <a:spcPct val="90000"/>
              </a:lnSpc>
            </a:pPr>
            <a:endParaRPr lang="en-US" sz="2200" dirty="0">
              <a:effectLst>
                <a:outerShdw blurRad="38100" dist="38100" dir="2700000" algn="tl">
                  <a:srgbClr val="0064E2"/>
                </a:outerShdw>
              </a:effectLst>
              <a:ea typeface="ＭＳ Ｐゴシック" pitchFamily="-65" charset="-128"/>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816424" cy="3384376"/>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E-mail is crafted to specifically suit its                      recipient, often quoting a range of information                                           to convince them of its authenticity</a:t>
            </a:r>
          </a:p>
          <a:p>
            <a:pPr>
              <a:lnSpc>
                <a:spcPct val="80000"/>
              </a:lnSpc>
            </a:pPr>
            <a:endParaRPr lang="en-US" sz="1900" dirty="0">
              <a:effectLst>
                <a:outerShdw blurRad="38100" dist="38100" dir="2700000" algn="tl">
                  <a:srgbClr val="0064E2"/>
                </a:outerShdw>
              </a:effectLst>
              <a:ea typeface="ＭＳ Ｐゴシック" pitchFamily="-65" charset="-128"/>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a:solidFill>
                  <a:schemeClr val="accent6">
                    <a:lumMod val="40000"/>
                    <a:lumOff val="60000"/>
                  </a:schemeClr>
                </a:solidFill>
                <a:effectLst/>
                <a:ea typeface="ＭＳ Ｐゴシック" pitchFamily="-65" charset="-128"/>
              </a:rPr>
              <a:t>Payload – </a:t>
            </a:r>
            <a:r>
              <a:rPr lang="en-US" sz="4300" dirty="0" err="1">
                <a:solidFill>
                  <a:schemeClr val="accent6">
                    <a:lumMod val="40000"/>
                    <a:lumOff val="60000"/>
                  </a:schemeClr>
                </a:solidFill>
                <a:effectLst/>
                <a:ea typeface="ＭＳ Ｐゴシック" pitchFamily="-65" charset="-128"/>
              </a:rPr>
              <a:t>Stealthing</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064896" cy="3267745"/>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Also known as a </a:t>
            </a:r>
            <a:r>
              <a:rPr lang="en-US" i="1" dirty="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Secret entry point into a program allowing the attacker to gain access and bypass the security access procedures</a:t>
            </a:r>
          </a:p>
          <a:p>
            <a:pPr eaLnBrk="1" hangingPunct="1">
              <a:buClr>
                <a:schemeClr val="accent6">
                  <a:lumMod val="60000"/>
                  <a:lumOff val="40000"/>
                </a:schemeClr>
              </a:buClr>
              <a:buSzPct val="140000"/>
            </a:pPr>
            <a:r>
              <a:rPr lang="en-US" b="1" i="1" dirty="0">
                <a:solidFill>
                  <a:srgbClr val="FF0000"/>
                </a:solidFill>
                <a:latin typeface="+mn-lt"/>
                <a:ea typeface="ＭＳ Ｐゴシック" pitchFamily="-65" charset="-128"/>
              </a:rPr>
              <a:t>Maintenance hook</a:t>
            </a:r>
            <a:r>
              <a:rPr lang="en-US" i="1" dirty="0">
                <a:latin typeface="+mn-lt"/>
                <a:ea typeface="ＭＳ Ｐゴシック" pitchFamily="-65" charset="-128"/>
              </a:rPr>
              <a:t> </a:t>
            </a:r>
            <a:r>
              <a:rPr lang="en-US" dirty="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Difficult to implement </a:t>
            </a:r>
            <a:r>
              <a:rPr lang="en-US">
                <a:latin typeface="+mn-lt"/>
                <a:ea typeface="ＭＳ Ｐゴシック" pitchFamily="-65" charset="-128"/>
              </a:rPr>
              <a:t>operating system controls </a:t>
            </a:r>
            <a:r>
              <a:rPr lang="en-US" dirty="0">
                <a:latin typeface="+mn-lt"/>
                <a:ea typeface="ＭＳ Ｐゴシック" pitchFamily="-65" charset="-128"/>
              </a:rPr>
              <a:t>for backdoors </a:t>
            </a:r>
            <a:r>
              <a:rPr lang="en-US">
                <a:latin typeface="+mn-lt"/>
                <a:ea typeface="ＭＳ Ｐゴシック" pitchFamily="-65" charset="-128"/>
              </a:rPr>
              <a:t>in applications.</a:t>
            </a:r>
            <a:endParaRPr lang="en-US" dirty="0">
              <a:latin typeface="+mn-lt"/>
              <a:ea typeface="ＭＳ Ｐゴシック" pitchFamily="-65" charset="-128"/>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Can add or change programs and files, monitor processes, send and receive network traffic, and get backdoor access on demand</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prstTxWarp prst="textNoShape">
              <a:avLst/>
            </a:prstTxWarp>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8859299"/>
              </p:ext>
            </p:extLst>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552" y="548680"/>
            <a:ext cx="7998127" cy="5832648"/>
          </a:xfrm>
          <a:prstGeom prst="rect">
            <a:avLst/>
          </a:prstGeom>
        </p:spPr>
      </p:pic>
    </p:spTree>
    <p:extLst>
      <p:ext uri="{BB962C8B-B14F-4D97-AF65-F5344CB8AC3E}">
        <p14:creationId xmlns:p14="http://schemas.microsoft.com/office/powerpoint/2010/main" val="250237601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50" b="29001"/>
          <a:stretch/>
        </p:blipFill>
        <p:spPr>
          <a:xfrm>
            <a:off x="251521" y="332656"/>
            <a:ext cx="5904656" cy="4091869"/>
          </a:xfrm>
          <a:prstGeom prst="rect">
            <a:avLst/>
          </a:prstGeom>
          <a:solidFill>
            <a:schemeClr val="tx1"/>
          </a:solidFill>
        </p:spPr>
      </p:pic>
      <p:pic>
        <p:nvPicPr>
          <p:cNvPr id="3" name="Picture 2"/>
          <p:cNvPicPr>
            <a:picLocks noChangeAspect="1"/>
          </p:cNvPicPr>
          <p:nvPr/>
        </p:nvPicPr>
        <p:blipFill>
          <a:blip r:embed="rId4"/>
          <a:stretch>
            <a:fillRect/>
          </a:stretch>
        </p:blipFill>
        <p:spPr>
          <a:xfrm>
            <a:off x="755576" y="4446887"/>
            <a:ext cx="6982799" cy="2143424"/>
          </a:xfrm>
          <a:prstGeom prst="rect">
            <a:avLst/>
          </a:prstGeom>
        </p:spPr>
      </p:pic>
    </p:spTree>
  </p:cSld>
  <p:clrMapOvr>
    <a:masterClrMapping/>
  </p:clrMapOvr>
  <p:transition spd="slow">
    <p:pull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Removal</a:t>
            </a:r>
          </a:p>
        </p:txBody>
      </p:sp>
      <p:graphicFrame>
        <p:nvGraphicFramePr>
          <p:cNvPr id="4" name="Diagram 3"/>
          <p:cNvGraphicFramePr/>
          <p:nvPr>
            <p:extLst>
              <p:ext uri="{D42A27DB-BD31-4B8C-83A1-F6EECF244321}">
                <p14:modId xmlns:p14="http://schemas.microsoft.com/office/powerpoint/2010/main"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a:solidFill>
                  <a:schemeClr val="accent6">
                    <a:lumMod val="40000"/>
                    <a:lumOff val="60000"/>
                  </a:schemeClr>
                </a:solidFill>
              </a:rPr>
              <a:t>Sandbox Analysis</a:t>
            </a: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a:latin typeface="+mn-lt"/>
              </a:rPr>
              <a:t>Running potentially malicious code in an emulated sandbox or on a virtual machine</a:t>
            </a:r>
          </a:p>
          <a:p>
            <a:pPr>
              <a:buClr>
                <a:schemeClr val="accent6">
                  <a:lumMod val="60000"/>
                  <a:lumOff val="40000"/>
                </a:schemeClr>
              </a:buClr>
              <a:buSzPct val="140000"/>
            </a:pPr>
            <a:r>
              <a:rPr lang="en-US" dirty="0">
                <a:latin typeface="+mn-lt"/>
              </a:rPr>
              <a:t>Allows the code to execute in a controlled environment where its behavior can be closely monitored without threatening the security of a real system</a:t>
            </a:r>
          </a:p>
          <a:p>
            <a:pPr>
              <a:buClr>
                <a:schemeClr val="accent6">
                  <a:lumMod val="60000"/>
                  <a:lumOff val="40000"/>
                </a:schemeClr>
              </a:buClr>
              <a:buSzPct val="140000"/>
            </a:pPr>
            <a:r>
              <a:rPr lang="en-US" dirty="0">
                <a:latin typeface="+mn-lt"/>
              </a:rPr>
              <a:t>Running potentially malicious software in such environments enables the detection of complex encrypted, polymorphic, or metamorphic malware</a:t>
            </a:r>
          </a:p>
          <a:p>
            <a:pPr>
              <a:buClr>
                <a:schemeClr val="accent6">
                  <a:lumMod val="60000"/>
                  <a:lumOff val="40000"/>
                </a:schemeClr>
              </a:buClr>
              <a:buSzPct val="140000"/>
            </a:pPr>
            <a:r>
              <a:rPr lang="en-US" dirty="0">
                <a:latin typeface="+mn-lt"/>
              </a:rPr>
              <a:t>The most difficult design issue with sandbox analysis is to determine how long to run each interpretation</a:t>
            </a:r>
          </a:p>
          <a:p>
            <a:endParaRPr lang="en-US" dirty="0"/>
          </a:p>
        </p:txBody>
      </p:sp>
    </p:spTree>
    <p:extLst>
      <p:ext uri="{BB962C8B-B14F-4D97-AF65-F5344CB8AC3E}">
        <p14:creationId xmlns:p14="http://schemas.microsoft.com/office/powerpoint/2010/main" val="66794347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r>
              <a:rPr kumimoji="1" lang="en-GB"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kumimoji="1" lang="en-AU"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0216518"/>
              </p:ext>
            </p:extLst>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Autofit/>
          </a:bodyPr>
          <a:lstStyle/>
          <a:p>
            <a:pPr eaLnBrk="1" hangingPunct="1"/>
            <a:r>
              <a:rPr lang="en-US" sz="3600" dirty="0">
                <a:solidFill>
                  <a:schemeClr val="accent6">
                    <a:lumMod val="40000"/>
                    <a:lumOff val="60000"/>
                  </a:schemeClr>
                </a:solidFill>
              </a:rPr>
              <a:t>Host-Based Behavior-Blocking Software</a:t>
            </a:r>
          </a:p>
        </p:txBody>
      </p:sp>
      <p:sp>
        <p:nvSpPr>
          <p:cNvPr id="3" name="Content Placeholder 2"/>
          <p:cNvSpPr>
            <a:spLocks noGrp="1"/>
          </p:cNvSpPr>
          <p:nvPr>
            <p:ph idx="1"/>
          </p:nvPr>
        </p:nvSpPr>
        <p:spPr>
          <a:xfrm>
            <a:off x="457200" y="1143000"/>
            <a:ext cx="8458200" cy="30480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Integrates with the operating system of a host computer and monitors program behavior in real time for malicious action </a:t>
            </a:r>
          </a:p>
          <a:p>
            <a:pPr lvl="2" eaLnBrk="1" hangingPunct="1">
              <a:buClr>
                <a:schemeClr val="accent6">
                  <a:lumMod val="60000"/>
                  <a:lumOff val="40000"/>
                </a:schemeClr>
              </a:buClr>
              <a:buSzPct val="140000"/>
            </a:pPr>
            <a:r>
              <a:rPr lang="en-US" dirty="0">
                <a:latin typeface="+mn-lt"/>
                <a:ea typeface="ＭＳ Ｐゴシック" pitchFamily="-65" charset="-128"/>
              </a:rPr>
              <a:t>Blocks potentially malicious actions before they have a chance to affect the system</a:t>
            </a:r>
          </a:p>
          <a:p>
            <a:pPr lvl="2" eaLnBrk="1" hangingPunct="1">
              <a:buClr>
                <a:schemeClr val="accent6">
                  <a:lumMod val="60000"/>
                  <a:lumOff val="40000"/>
                </a:schemeClr>
              </a:buClr>
              <a:buSzPct val="140000"/>
            </a:pPr>
            <a:r>
              <a:rPr lang="en-US" dirty="0">
                <a:latin typeface="+mn-lt"/>
                <a:ea typeface="ＭＳ Ｐゴシック" pitchFamily="-65" charset="-128"/>
              </a:rPr>
              <a:t>Blocks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val="1282819330"/>
              </p:ext>
            </p:extLst>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solidFill>
                  <a:schemeClr val="accent6">
                    <a:lumMod val="40000"/>
                    <a:lumOff val="60000"/>
                  </a:schemeClr>
                </a:solidFill>
              </a:rPr>
              <a:t>Perimeter Scanning Approaches</a:t>
            </a: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prstTxWarp prst="textNoShape">
              <a:avLst/>
            </a:prstTxWarp>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Anti-virus software typically included in     e-mail and Web proxy services running on an organization’s firewall and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May also be included in the traffic analysis component of an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May include intrusion prevention measures, blocking the flow of any suspicious traffic</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43951270"/>
              </p:ext>
            </p:extLst>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headEnd/>
            <a:tailEnd/>
          </a:ln>
        </p:spPr>
        <p:txBody>
          <a:bodyPr wrap="square">
            <a:spAutoFit/>
          </a:bodyPr>
          <a:lstStyle/>
          <a:p>
            <a:r>
              <a:rPr lang="en-US" dirty="0"/>
              <a:t>Two types of monitoring software</a:t>
            </a:r>
          </a:p>
          <a:p>
            <a:endParaRPr lang="en-US"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a:latin typeface="+mn-lt"/>
              </a:rPr>
              <a:t>Payload-information theft-</a:t>
            </a:r>
            <a:r>
              <a:rPr lang="en-AU" sz="2200" dirty="0" err="1">
                <a:latin typeface="+mn-lt"/>
              </a:rPr>
              <a:t>keyloggers</a:t>
            </a:r>
            <a:r>
              <a:rPr lang="en-AU" sz="2200" dirty="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a:latin typeface="+mn-lt"/>
              </a:rPr>
              <a:t>Distributed intelligence gathering approaches</a:t>
            </a: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a:latin typeface="+mn-lt"/>
              </a:rPr>
              <a:t>Advanced persistent threat</a:t>
            </a:r>
          </a:p>
          <a:p>
            <a:pPr>
              <a:buClr>
                <a:schemeClr val="accent6">
                  <a:lumMod val="60000"/>
                  <a:lumOff val="40000"/>
                </a:schemeClr>
              </a:buClr>
              <a:buSzPct val="140000"/>
              <a:buFont typeface="Arial" charset="0"/>
              <a:buChar char="•"/>
            </a:pPr>
            <a:r>
              <a:rPr lang="en-US" sz="2000" dirty="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rootkits</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Backdoor</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Rootkit</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Virtual machine and other external rootkits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Types of Malicious Software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148082583"/>
              </p:ext>
            </p:extLst>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Takes advantage of their details and weaknesses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First known implementation was done in Xerox Palo Alto Labs in the early 1980s</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18291</TotalTime>
  <Words>17460</Words>
  <Application>Microsoft Office PowerPoint</Application>
  <PresentationFormat>On-screen Show (4:3)</PresentationFormat>
  <Paragraphs>1651</Paragraphs>
  <Slides>42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ＭＳ Ｐゴシック</vt:lpstr>
      <vt:lpstr>Arial</vt:lpstr>
      <vt:lpstr>Baskerville Bold Italic</vt:lpstr>
      <vt:lpstr>Century Gothic</vt:lpstr>
      <vt:lpstr>Courier New</vt:lpstr>
      <vt:lpstr>Palatino Linotype</vt:lpstr>
      <vt:lpstr>Times New Roman</vt:lpstr>
      <vt:lpstr>Wingdings</vt:lpstr>
      <vt:lpstr>Executive</vt:lpstr>
      <vt:lpstr>PowerPoint Presentation</vt:lpstr>
      <vt:lpstr>Chapter 6</vt:lpstr>
      <vt:lpstr>Malware</vt:lpstr>
      <vt:lpstr>Classification of Malware</vt:lpstr>
      <vt:lpstr>Types of Malicious Software (Malware)</vt:lpstr>
      <vt:lpstr>Viruses</vt:lpstr>
      <vt:lpstr>Virus Components</vt:lpstr>
      <vt:lpstr>Virus Phases</vt:lpstr>
      <vt:lpstr>Worms</vt:lpstr>
      <vt:lpstr>Worm Replication</vt:lpstr>
      <vt:lpstr>Recent Worm Attacks</vt:lpstr>
      <vt:lpstr>WannaCry</vt:lpstr>
      <vt:lpstr>PowerPoint Presentation</vt:lpstr>
      <vt:lpstr>Mobile Code</vt:lpstr>
      <vt:lpstr>Mobile Phone Worms</vt:lpstr>
      <vt:lpstr>Drive-By-Downloads</vt:lpstr>
      <vt:lpstr>Watering-Hole Attacks</vt:lpstr>
      <vt:lpstr>Malvertising </vt:lpstr>
      <vt:lpstr>Clickjacking </vt:lpstr>
      <vt:lpstr>PowerPoint Presentation</vt:lpstr>
      <vt:lpstr>Social Engineering</vt:lpstr>
      <vt:lpstr>Payload System Corruption</vt:lpstr>
      <vt:lpstr>Ransomware</vt:lpstr>
      <vt:lpstr>Payload System Corruption</vt:lpstr>
      <vt:lpstr>Payload – Attack Agents Bots</vt:lpstr>
      <vt:lpstr>PowerPoint Presentation</vt:lpstr>
      <vt:lpstr>PowerPoint Presentation</vt:lpstr>
      <vt:lpstr>PowerPoint Presentation</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PowerPoint Presentation</vt:lpstr>
      <vt:lpstr>PowerPoint Presentation</vt:lpstr>
      <vt:lpstr>Malware Countermeasure Approaches</vt:lpstr>
      <vt:lpstr>Generations of Anti-Virus Software</vt:lpstr>
      <vt:lpstr>Sandbox Analysis</vt:lpstr>
      <vt:lpstr>Host-Based Behavior-Blocking Software</vt:lpstr>
      <vt:lpstr>Perimeter Scanning Approaches</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Mukand Krishna</cp:lastModifiedBy>
  <cp:revision>219</cp:revision>
  <dcterms:created xsi:type="dcterms:W3CDTF">2014-08-24T18:34:20Z</dcterms:created>
  <dcterms:modified xsi:type="dcterms:W3CDTF">2023-12-17T06:11:04Z</dcterms:modified>
  <cp:category/>
</cp:coreProperties>
</file>