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  <p:sldMasterId id="2147483804" r:id="rId2"/>
  </p:sldMasterIdLst>
  <p:notesMasterIdLst>
    <p:notesMasterId r:id="rId54"/>
  </p:notesMasterIdLst>
  <p:handoutMasterIdLst>
    <p:handoutMasterId r:id="rId55"/>
  </p:handoutMasterIdLst>
  <p:sldIdLst>
    <p:sldId id="332" r:id="rId3"/>
    <p:sldId id="304" r:id="rId4"/>
    <p:sldId id="344" r:id="rId5"/>
    <p:sldId id="343" r:id="rId6"/>
    <p:sldId id="333" r:id="rId7"/>
    <p:sldId id="351" r:id="rId8"/>
    <p:sldId id="346" r:id="rId9"/>
    <p:sldId id="345" r:id="rId10"/>
    <p:sldId id="347" r:id="rId11"/>
    <p:sldId id="348" r:id="rId12"/>
    <p:sldId id="350" r:id="rId13"/>
    <p:sldId id="349" r:id="rId14"/>
    <p:sldId id="334" r:id="rId15"/>
    <p:sldId id="335" r:id="rId16"/>
    <p:sldId id="307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63" r:id="rId25"/>
    <p:sldId id="364" r:id="rId26"/>
    <p:sldId id="360" r:id="rId27"/>
    <p:sldId id="361" r:id="rId28"/>
    <p:sldId id="359" r:id="rId29"/>
    <p:sldId id="308" r:id="rId30"/>
    <p:sldId id="362" r:id="rId31"/>
    <p:sldId id="309" r:id="rId32"/>
    <p:sldId id="310" r:id="rId33"/>
    <p:sldId id="313" r:id="rId34"/>
    <p:sldId id="336" r:id="rId35"/>
    <p:sldId id="365" r:id="rId36"/>
    <p:sldId id="314" r:id="rId37"/>
    <p:sldId id="311" r:id="rId38"/>
    <p:sldId id="312" r:id="rId39"/>
    <p:sldId id="315" r:id="rId40"/>
    <p:sldId id="337" r:id="rId41"/>
    <p:sldId id="338" r:id="rId42"/>
    <p:sldId id="339" r:id="rId43"/>
    <p:sldId id="319" r:id="rId44"/>
    <p:sldId id="341" r:id="rId45"/>
    <p:sldId id="342" r:id="rId46"/>
    <p:sldId id="321" r:id="rId47"/>
    <p:sldId id="322" r:id="rId48"/>
    <p:sldId id="323" r:id="rId49"/>
    <p:sldId id="324" r:id="rId50"/>
    <p:sldId id="325" r:id="rId51"/>
    <p:sldId id="366" r:id="rId52"/>
    <p:sldId id="367" r:id="rId53"/>
  </p:sldIdLst>
  <p:sldSz cx="9144000" cy="6858000" type="screen4x3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98" autoAdjust="0"/>
  </p:normalViewPr>
  <p:slideViewPr>
    <p:cSldViewPr>
      <p:cViewPr varScale="1">
        <p:scale>
          <a:sx n="69" d="100"/>
          <a:sy n="69" d="100"/>
        </p:scale>
        <p:origin x="15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EFCE3F8-79A6-4856-9F6E-7CD6A60C68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237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40D3037-ECD3-41DD-AAA6-AA067B2A963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84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C1B0C-B6E3-4180-A34F-834D884401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0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8CB096-68E1-4EA0-8F16-90CAEA91AEDC}" type="slidenum">
              <a:rPr lang="en-GB"/>
              <a:pPr>
                <a:spcBef>
                  <a:spcPct val="0"/>
                </a:spcBef>
              </a:pPr>
              <a:t>32</a:t>
            </a:fld>
            <a:endParaRPr lang="en-GB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595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8CB096-68E1-4EA0-8F16-90CAEA91AEDC}" type="slidenum">
              <a:rPr lang="en-GB"/>
              <a:pPr>
                <a:spcBef>
                  <a:spcPct val="0"/>
                </a:spcBef>
              </a:pPr>
              <a:t>33</a:t>
            </a:fld>
            <a:endParaRPr lang="en-GB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3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F5B139-0FB5-4EC5-8671-A4620463C5EE}" type="slidenum">
              <a:rPr lang="en-GB"/>
              <a:pPr>
                <a:spcBef>
                  <a:spcPct val="0"/>
                </a:spcBef>
              </a:pPr>
              <a:t>36</a:t>
            </a:fld>
            <a:endParaRPr lang="en-GB" dirty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07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BC7BE3-FEBC-4490-BB2D-EFF899B0A205}" type="slidenum">
              <a:rPr lang="en-GB"/>
              <a:pPr>
                <a:spcBef>
                  <a:spcPct val="0"/>
                </a:spcBef>
              </a:pPr>
              <a:t>38</a:t>
            </a:fld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94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BC7BE3-FEBC-4490-BB2D-EFF899B0A205}" type="slidenum">
              <a:rPr lang="en-GB"/>
              <a:pPr>
                <a:spcBef>
                  <a:spcPct val="0"/>
                </a:spcBef>
              </a:pPr>
              <a:t>39</a:t>
            </a:fld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408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BC7BE3-FEBC-4490-BB2D-EFF899B0A205}" type="slidenum">
              <a:rPr lang="en-GB"/>
              <a:pPr>
                <a:spcBef>
                  <a:spcPct val="0"/>
                </a:spcBef>
              </a:pPr>
              <a:t>40</a:t>
            </a:fld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56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BC7BE3-FEBC-4490-BB2D-EFF899B0A205}" type="slidenum">
              <a:rPr lang="en-GB"/>
              <a:pPr>
                <a:spcBef>
                  <a:spcPct val="0"/>
                </a:spcBef>
              </a:pPr>
              <a:t>41</a:t>
            </a:fld>
            <a:endParaRPr lang="en-GB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9BA05F-8655-47ED-8B66-0F8F79DCACB1}" type="slidenum">
              <a:rPr lang="en-GB"/>
              <a:pPr>
                <a:spcBef>
                  <a:spcPct val="0"/>
                </a:spcBef>
              </a:pPr>
              <a:t>42</a:t>
            </a:fld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9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9BA05F-8655-47ED-8B66-0F8F79DCACB1}" type="slidenum">
              <a:rPr lang="en-GB"/>
              <a:pPr>
                <a:spcBef>
                  <a:spcPct val="0"/>
                </a:spcBef>
              </a:pPr>
              <a:t>43</a:t>
            </a:fld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36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9BA05F-8655-47ED-8B66-0F8F79DCACB1}" type="slidenum">
              <a:rPr lang="en-GB"/>
              <a:pPr>
                <a:spcBef>
                  <a:spcPct val="0"/>
                </a:spcBef>
              </a:pPr>
              <a:t>44</a:t>
            </a:fld>
            <a:endParaRPr lang="en-GB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0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F295D3-8A67-4C02-B1AA-C221BFCD85D4}" type="slidenum">
              <a:rPr lang="en-GB"/>
              <a:pPr>
                <a:spcBef>
                  <a:spcPct val="0"/>
                </a:spcBef>
              </a:pPr>
              <a:t>2</a:t>
            </a:fld>
            <a:endParaRPr lang="en-GB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29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30F3C1-0AAF-41F7-9162-9CEDD2E87E90}" type="slidenum">
              <a:rPr lang="en-GB"/>
              <a:pPr>
                <a:spcBef>
                  <a:spcPct val="0"/>
                </a:spcBef>
              </a:pPr>
              <a:t>45</a:t>
            </a:fld>
            <a:endParaRPr lang="en-GB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10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5D9832-CDCE-4781-9FDE-5EF4667DAB2C}" type="slidenum">
              <a:rPr lang="en-GB"/>
              <a:pPr>
                <a:spcBef>
                  <a:spcPct val="0"/>
                </a:spcBef>
              </a:pPr>
              <a:t>46</a:t>
            </a:fld>
            <a:endParaRPr lang="en-GB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32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23111-BD06-41CC-8341-32D9B615EC29}" type="slidenum">
              <a:rPr lang="en-GB"/>
              <a:pPr>
                <a:spcBef>
                  <a:spcPct val="0"/>
                </a:spcBef>
              </a:pPr>
              <a:t>47</a:t>
            </a:fld>
            <a:endParaRPr lang="en-GB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18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805FBE-F410-46E4-9FD4-745AC3E8D129}" type="slidenum">
              <a:rPr lang="en-GB"/>
              <a:pPr>
                <a:spcBef>
                  <a:spcPct val="0"/>
                </a:spcBef>
              </a:pPr>
              <a:t>48</a:t>
            </a:fld>
            <a:endParaRPr lang="en-GB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1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7F20F-5ACF-4C4F-839A-0EB971385079}" type="slidenum">
              <a:rPr lang="en-GB"/>
              <a:pPr>
                <a:spcBef>
                  <a:spcPct val="0"/>
                </a:spcBef>
              </a:pPr>
              <a:t>49</a:t>
            </a:fld>
            <a:endParaRPr lang="en-GB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0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F295D3-8A67-4C02-B1AA-C221BFCD85D4}" type="slidenum">
              <a:rPr lang="en-GB"/>
              <a:pPr>
                <a:spcBef>
                  <a:spcPct val="0"/>
                </a:spcBef>
              </a:pPr>
              <a:t>5</a:t>
            </a:fld>
            <a:endParaRPr lang="en-GB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8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F295D3-8A67-4C02-B1AA-C221BFCD85D4}" type="slidenum">
              <a:rPr lang="en-GB"/>
              <a:pPr>
                <a:spcBef>
                  <a:spcPct val="0"/>
                </a:spcBef>
              </a:pPr>
              <a:t>13</a:t>
            </a:fld>
            <a:endParaRPr lang="en-GB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2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F295D3-8A67-4C02-B1AA-C221BFCD85D4}" type="slidenum">
              <a:rPr lang="en-GB"/>
              <a:pPr>
                <a:spcBef>
                  <a:spcPct val="0"/>
                </a:spcBef>
              </a:pPr>
              <a:t>14</a:t>
            </a:fld>
            <a:endParaRPr lang="en-GB" dirty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1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552F47-D13D-408C-9E1D-42F50F93E725}" type="slidenum">
              <a:rPr lang="en-GB"/>
              <a:pPr>
                <a:spcBef>
                  <a:spcPct val="0"/>
                </a:spcBef>
              </a:pPr>
              <a:t>15</a:t>
            </a:fld>
            <a:endParaRPr lang="en-GB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0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7582E3-45D0-4BF1-9CF1-17169DA288C5}" type="slidenum">
              <a:rPr lang="en-GB"/>
              <a:pPr>
                <a:spcBef>
                  <a:spcPct val="0"/>
                </a:spcBef>
              </a:pPr>
              <a:t>28</a:t>
            </a:fld>
            <a:endParaRPr lang="en-GB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arenBoth"/>
            </a:pP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5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237B10-B1A4-4E8A-BF5C-5DA5939BEB59}" type="slidenum">
              <a:rPr lang="en-GB"/>
              <a:pPr>
                <a:spcBef>
                  <a:spcPct val="0"/>
                </a:spcBef>
              </a:pPr>
              <a:t>30</a:t>
            </a:fld>
            <a:endParaRPr lang="en-GB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73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4CB3B-E0D7-406E-B0A4-6749F6D4475C}" type="slidenum">
              <a:rPr lang="en-GB"/>
              <a:pPr>
                <a:spcBef>
                  <a:spcPct val="0"/>
                </a:spcBef>
              </a:pPr>
              <a:t>31</a:t>
            </a:fld>
            <a:endParaRPr lang="en-GB" dirty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1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497935"/>
            <a:ext cx="7940660" cy="610820"/>
          </a:xfrm>
          <a:effectLst>
            <a:outerShdw blurRad="50800" dist="38100" dir="2700000" algn="tl" rotWithShape="0">
              <a:prstClr val="black">
                <a:alpha val="71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566870"/>
            <a:ext cx="794066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3537D-D8C7-413C-AB7F-00915B9AE1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8/10/2021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FAST-NUCES CS449-PIT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[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Fall-2020]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67547-211D-4EA8-9A7D-89D518E6F5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17713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1D54BB9F-A7B7-4639-9AB5-BEE4AA39A961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9EB97BC0-D4A0-441C-8D22-42E0600F6C2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445075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1A216257-1674-432C-9EC1-1EE493BB3448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B39CD102-63FD-422C-8E41-C93A6EA6811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684738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9EEC855D-054F-44B9-A34F-2249B7CCA5B0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C20FC64F-8914-4E3A-AA35-7167F8EB3F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941768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3537D-D8C7-413C-AB7F-00915B9AE1D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8/10/2021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FAST-NUCES CS449-PIT [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Fall-2020]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C67547-211D-4EA8-9A7D-89D518E6F5B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995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97321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B0778-EF23-4A79-A132-A9E683850071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93B7B-BE22-498C-9D03-3A0ACCE0A7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8800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00016-B194-45E6-9A05-1010FCFE571F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14039-373C-4A06-808E-594ACDE2916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1853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AF0B2-4ABB-4584-B905-268A23B88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A8DFE-4B25-41BC-A66F-6852ED428F1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26935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72DCBA-FE0F-4B57-BF22-9AB52DD0A6FD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AC089-C761-41E8-880D-EB49229A1FF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44960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6D7A2-96BC-423D-859B-9DF3DEFA435C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48272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610820"/>
          </a:xfrm>
          <a:effectLst>
            <a:outerShdw blurRad="50800" dist="38100" dir="2700000" algn="tl" rotWithShape="0">
              <a:prstClr val="black">
                <a:alpha val="56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29600" cy="412303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149457"/>
      </p:ext>
    </p:extLst>
  </p:cSld>
  <p:clrMapOvr>
    <a:masterClrMapping/>
  </p:clrMapOvr>
  <p:transition spd="slow">
    <p:comb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DBA636-81FA-41A4-825B-C140FC58C4E3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11C5E9-389B-46EB-A5AA-9CD55AC298B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6858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4BB9F-A7B7-4639-9AB5-BEE4AA39A961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97BC0-D4A0-441C-8D22-42E0600F6C2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42012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216257-1674-432C-9EC1-1EE493BB3448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9CD102-63FD-422C-8E41-C93A6EA6811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7748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EC855D-054F-44B9-A34F-2249B7CCA5B0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0FC64F-8914-4E3A-AA35-7167F8EB3F3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7661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374900"/>
            <a:ext cx="6719018" cy="868839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2" y="1138425"/>
            <a:ext cx="6719018" cy="5039265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12CF1A17-9DC1-45CD-B5B8-567F35E17BA9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1425350E-598E-4280-BC79-624AA62C365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347803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ED3B0778-EF23-4A79-A132-A9E683850071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2BF93B7B-BE22-498C-9D03-3A0ACCE0A77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881338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E7E00016-B194-45E6-9A05-1010FCFE571F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78314039-373C-4A06-808E-594ACDE2916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802440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443835"/>
            <a:ext cx="8229600" cy="532180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5465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84518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5465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84518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3DFAF0B2-4ABB-4584-B905-268A23B88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9B0A8DFE-4B25-41BC-A66F-6852ED428F1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940846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172DCBA-FE0F-4B57-BF22-9AB52DD0A6FD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5D9AC089-C761-41E8-880D-EB49229A1FF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910638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BC36D7A2-96BC-423D-859B-9DF3DEFA435C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004048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DBDBA636-81FA-41A4-825B-C140FC58C4E3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r>
              <a:rPr lang="en-US" dirty="0"/>
              <a:t>FAST-NUCES CS449-PIT </a:t>
            </a:r>
            <a:r>
              <a:rPr lang="en-US" dirty="0" smtClean="0"/>
              <a:t>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EF11C5E9-389B-46EB-A5AA-9CD55AC298B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323857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9339C3E-E34C-418B-8FAE-C8CBA014CE0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8/10/2021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FAST-NUCES CS449-PIT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[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Fall-2020]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425350E-598E-4280-BC79-624AA62C365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61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spd="slow">
    <p:comb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79339C3E-E34C-418B-8FAE-C8CBA014CE0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8/10/2021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FAST-NUCES CS449-PIT [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Fall-2020]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1425350E-598E-4280-BC79-624AA62C365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7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spd="slow">
    <p:comb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48336"/>
            <a:ext cx="7634808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Human Resources Issues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3848" y="3630836"/>
            <a:ext cx="2971800" cy="45561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  Chapter 10</a:t>
            </a:r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1305991" y="5805264"/>
            <a:ext cx="6767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FFC000"/>
                </a:solidFill>
              </a:rPr>
              <a:t>CS449-Professioal Issues in Information Technology</a:t>
            </a:r>
          </a:p>
        </p:txBody>
      </p: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1772715" y="6381328"/>
            <a:ext cx="58340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FFC000"/>
                </a:solidFill>
              </a:rPr>
              <a:t>Course Instructor: </a:t>
            </a:r>
            <a:r>
              <a:rPr lang="en-US" sz="1600" dirty="0" smtClean="0">
                <a:solidFill>
                  <a:srgbClr val="FFC000"/>
                </a:solidFill>
              </a:rPr>
              <a:t>Engr. Saeeda Kanwal Khilji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32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6263"/>
            <a:ext cx="7349440" cy="439104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514156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50" b="11480"/>
          <a:stretch/>
        </p:blipFill>
        <p:spPr>
          <a:xfrm>
            <a:off x="822960" y="1844824"/>
            <a:ext cx="7543800" cy="43204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176258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67" b="3279"/>
          <a:stretch/>
        </p:blipFill>
        <p:spPr>
          <a:xfrm>
            <a:off x="822960" y="1916832"/>
            <a:ext cx="7543800" cy="4248472"/>
          </a:xfrm>
        </p:spPr>
      </p:pic>
    </p:spTree>
    <p:extLst>
      <p:ext uri="{BB962C8B-B14F-4D97-AF65-F5344CB8AC3E}">
        <p14:creationId xmlns:p14="http://schemas.microsoft.com/office/powerpoint/2010/main" val="1534901391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02AC5-C8A6-4C45-906B-ACF60F283CE4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HRM…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48556"/>
            <a:ext cx="8351837" cy="47513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The cost of recruiting new staff is high and the loss of continuity when staff leave can also be very expensive.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Accordingly the organization will want to keep staff turnover low. </a:t>
            </a: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Many organizations want to behave as a ‘good’ employer and will therefore try to follow the best of current employment practice.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6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EF59AE-FE02-4CD4-B4D9-6F929D3D4CE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492" y="908720"/>
            <a:ext cx="8351837" cy="475138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Any organization that employs staff will be faced with the need to handle administrative issues relating to their employment.</a:t>
            </a:r>
            <a:endParaRPr lang="en-US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As the number of employees grow, a full-time personnel officer or human resources manager will be required.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9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However, managers cannot hand over all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responsibility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for personnel matters to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specialists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endParaRPr lang="en-US" sz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endParaRPr lang="en-US" sz="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This is true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specially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in the IT industry, where staff have high expectations and staff turnover is particularly high.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51520" y="0"/>
            <a:ext cx="8196263" cy="76200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HRM…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053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AC2E2F-8C2C-4272-9ACD-80BF22998C31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Recruitment and selection…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34405"/>
            <a:ext cx="8218487" cy="475297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Human resources managers often make a distinction between the two terms </a:t>
            </a:r>
            <a:r>
              <a:rPr lang="en-US" sz="2800" i="1" dirty="0">
                <a:solidFill>
                  <a:srgbClr val="00B0F0"/>
                </a:solidFill>
              </a:rPr>
              <a:t>recruitment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i="1" dirty="0">
                <a:solidFill>
                  <a:srgbClr val="00B0F0"/>
                </a:solidFill>
              </a:rPr>
              <a:t>selection</a:t>
            </a:r>
            <a:r>
              <a:rPr lang="en-US" sz="2800" i="1" dirty="0">
                <a:solidFill>
                  <a:schemeClr val="tx1"/>
                </a:solidFill>
              </a:rPr>
              <a:t>.</a:t>
            </a:r>
          </a:p>
          <a:p>
            <a:pPr algn="just" eaLnBrk="1" hangingPunct="1"/>
            <a:r>
              <a:rPr lang="en-US" sz="2800" dirty="0">
                <a:solidFill>
                  <a:schemeClr val="tx1"/>
                </a:solidFill>
              </a:rPr>
              <a:t>Recruitment is the process of soliciting applications for jobs.  It is often handled partly or entirely by consultants.</a:t>
            </a:r>
          </a:p>
          <a:p>
            <a:pPr algn="just" eaLnBrk="1" hangingPunct="1"/>
            <a:endParaRPr lang="en-US" sz="1100" dirty="0">
              <a:solidFill>
                <a:schemeClr val="tx1"/>
              </a:solidFill>
            </a:endParaRPr>
          </a:p>
          <a:p>
            <a:pPr algn="just" eaLnBrk="1" hangingPunct="1"/>
            <a:r>
              <a:rPr lang="en-US" sz="2800" dirty="0">
                <a:solidFill>
                  <a:schemeClr val="tx1"/>
                </a:solidFill>
              </a:rPr>
              <a:t>Selection is the process of selecting from the available applicants.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 algn="just" eaLnBrk="1" hangingPunct="1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 eaLnBrk="1" hangingPunct="1">
              <a:buNone/>
            </a:pPr>
            <a:r>
              <a:rPr lang="en-US" sz="2800" dirty="0">
                <a:solidFill>
                  <a:schemeClr val="tx1"/>
                </a:solidFill>
              </a:rPr>
              <a:t>While recruitment consultants may screen the initial applications, they don’t usually do the final selection. 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7971224" cy="10541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Recruitment and selection…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5" t="10704" r="6065" b="17694"/>
          <a:stretch/>
        </p:blipFill>
        <p:spPr>
          <a:xfrm>
            <a:off x="611559" y="1340769"/>
            <a:ext cx="7797803" cy="47525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3657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74"/>
          <a:stretch/>
        </p:blipFill>
        <p:spPr>
          <a:xfrm>
            <a:off x="179512" y="1"/>
            <a:ext cx="8640960" cy="62373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767285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56" b="9871"/>
          <a:stretch/>
        </p:blipFill>
        <p:spPr>
          <a:xfrm>
            <a:off x="323528" y="286604"/>
            <a:ext cx="8280920" cy="609472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141676"/>
      </p:ext>
    </p:extLst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83" b="14581"/>
          <a:stretch/>
        </p:blipFill>
        <p:spPr>
          <a:xfrm>
            <a:off x="539552" y="286604"/>
            <a:ext cx="8064896" cy="58787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228430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87623D-3999-4070-9877-918934E4B18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088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Chapter Outcome</a:t>
            </a:r>
            <a:endParaRPr lang="en-GB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763" y="1234405"/>
            <a:ext cx="8229600" cy="475297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800" i="1" dirty="0">
                <a:solidFill>
                  <a:schemeClr val="tx1"/>
                </a:solidFill>
              </a:rPr>
              <a:t>The purpose of this chapter is to explain some of the most important human resources issues that affect companies in the IT sector. After studying it, you should: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appreciate the complexity of the law in this area;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understand the constraints under which management and human resources staff act;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i="1" dirty="0">
                <a:solidFill>
                  <a:schemeClr val="tx1"/>
                </a:solidFill>
              </a:rPr>
              <a:t>understand why and to what extent managers need to be aware of general human resources issues.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03" b="24985"/>
          <a:stretch/>
        </p:blipFill>
        <p:spPr>
          <a:xfrm>
            <a:off x="683569" y="286604"/>
            <a:ext cx="7725794" cy="56626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493049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5" b="14115"/>
          <a:stretch/>
        </p:blipFill>
        <p:spPr>
          <a:xfrm>
            <a:off x="539552" y="286604"/>
            <a:ext cx="7827208" cy="595070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254096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744"/>
          <a:stretch/>
        </p:blipFill>
        <p:spPr>
          <a:xfrm>
            <a:off x="395536" y="286604"/>
            <a:ext cx="8208912" cy="58787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225284"/>
      </p:ext>
    </p:extLst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AD…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89" y="1916832"/>
            <a:ext cx="2332704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0" y="1737361"/>
            <a:ext cx="4438650" cy="43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6882"/>
      </p:ext>
    </p:extLst>
  </p:cSld>
  <p:clrMapOvr>
    <a:masterClrMapping/>
  </p:clrMapOvr>
  <p:transition spd="slow">
    <p:comb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AD…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628800"/>
            <a:ext cx="7781488" cy="46085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07313"/>
      </p:ext>
    </p:extLst>
  </p:cSld>
  <p:clrMapOvr>
    <a:masterClrMapping/>
  </p:clrMapOvr>
  <p:transition spd="slow">
    <p:comb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95" b="12323"/>
          <a:stretch/>
        </p:blipFill>
        <p:spPr>
          <a:xfrm>
            <a:off x="822959" y="286604"/>
            <a:ext cx="7586403" cy="57346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921471"/>
      </p:ext>
    </p:extLst>
  </p:cSld>
  <p:clrMapOvr>
    <a:masterClrMapping/>
  </p:clrMapOvr>
  <p:transition spd="slow">
    <p:comb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Recruitment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628800"/>
            <a:ext cx="7543800" cy="45365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7898065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84" b="31184"/>
          <a:stretch/>
        </p:blipFill>
        <p:spPr>
          <a:xfrm>
            <a:off x="822960" y="286604"/>
            <a:ext cx="7543799" cy="580669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633577"/>
      </p:ext>
    </p:extLst>
  </p:cSld>
  <p:clrMapOvr>
    <a:masterClrMapping/>
  </p:clrMapOvr>
  <p:transition spd="slow">
    <p:comb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-540568" y="6414789"/>
            <a:ext cx="2952328" cy="365125"/>
          </a:xfrm>
        </p:spPr>
        <p:txBody>
          <a:bodyPr/>
          <a:lstStyle/>
          <a:p>
            <a:pPr lvl="2">
              <a:defRPr/>
            </a:pPr>
            <a:fld id="{90DD62AF-C424-4537-82FA-5AE6338D0D96}" type="datetime1">
              <a:rPr lang="en-US" sz="1200" smtClean="0">
                <a:solidFill>
                  <a:srgbClr val="FFC000"/>
                </a:solidFill>
              </a:rPr>
              <a:t>8/10/2021</a:t>
            </a:fld>
            <a:endParaRPr lang="en-GB" sz="1600" dirty="0">
              <a:solidFill>
                <a:srgbClr val="FFC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2916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techniques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87321"/>
            <a:ext cx="8194675" cy="51847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Selection is made mostly by the employer, although a member of the recruitment agency staff may also be used to advise.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Following are some of the selection techniques used in making professional appointments:</a:t>
            </a:r>
          </a:p>
          <a:p>
            <a:pPr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One-to-one interviews with several senior managers and technical staff</a:t>
            </a:r>
          </a:p>
          <a:p>
            <a:pPr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Interview by a panel</a:t>
            </a:r>
          </a:p>
          <a:p>
            <a:pPr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Assessment of references</a:t>
            </a:r>
          </a:p>
          <a:p>
            <a:pPr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Aptitude tests</a:t>
            </a:r>
          </a:p>
          <a:p>
            <a:pPr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Situational assessment</a:t>
            </a:r>
          </a:p>
          <a:p>
            <a:pPr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Task assessment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285" b="30224"/>
          <a:stretch/>
        </p:blipFill>
        <p:spPr>
          <a:xfrm>
            <a:off x="656592" y="286604"/>
            <a:ext cx="7710168" cy="60227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822334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Human Resource Management (HRM)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6263"/>
            <a:ext cx="7437763" cy="431904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109245"/>
      </p:ext>
    </p:extLst>
  </p:cSld>
  <p:clrMapOvr>
    <a:masterClrMapping/>
  </p:clrMapOvr>
  <p:transition spd="slow">
    <p:comb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6C6A47-AA51-439B-947E-E1F3A847372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0247"/>
            <a:ext cx="8197850" cy="615553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Staff training and development</a:t>
            </a:r>
            <a:endParaRPr lang="en-GB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855539"/>
            <a:ext cx="8575675" cy="50879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</a:rPr>
              <a:t>Staff training and development are of particular importance in high technology companies, where failure in this </a:t>
            </a:r>
            <a:r>
              <a:rPr lang="en-US" sz="2800" dirty="0" smtClean="0">
                <a:solidFill>
                  <a:schemeClr val="tx1"/>
                </a:solidFill>
              </a:rPr>
              <a:t>respect </a:t>
            </a:r>
            <a:r>
              <a:rPr lang="en-US" sz="2800" dirty="0">
                <a:solidFill>
                  <a:schemeClr val="tx1"/>
                </a:solidFill>
              </a:rPr>
              <a:t>can threaten the company’s reputation.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</a:rPr>
              <a:t>It is unfortunate that, when money is tight, it is often the first thing to be cut.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US" sz="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2800" dirty="0">
                <a:solidFill>
                  <a:schemeClr val="tx1"/>
                </a:solidFill>
              </a:rPr>
              <a:t>Companies Identify training &amp; development needs during appraisals/reviews. They give staff a guarantee of at least 10 days training a year.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endParaRPr lang="en-GB" sz="500" dirty="0">
              <a:solidFill>
                <a:schemeClr val="tx1"/>
              </a:solidFill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This training in </a:t>
            </a:r>
            <a:r>
              <a:rPr lang="en-GB" sz="2400" dirty="0" smtClean="0">
                <a:solidFill>
                  <a:schemeClr val="tx1"/>
                </a:solidFill>
              </a:rPr>
              <a:t>specific </a:t>
            </a:r>
            <a:r>
              <a:rPr lang="en-GB" sz="2400" dirty="0">
                <a:solidFill>
                  <a:schemeClr val="tx1"/>
                </a:solidFill>
              </a:rPr>
              <a:t>skills is only useful if they can be exercised straightaway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Development/education has long term impact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</a:rPr>
              <a:t>Can be a good way of keeping staff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175F1C-5B78-4C86-BC77-0868C34108D8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2916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Remuneration</a:t>
            </a:r>
            <a:r>
              <a:rPr lang="en-US" dirty="0">
                <a:solidFill>
                  <a:schemeClr val="bg1"/>
                </a:solidFill>
              </a:rPr>
              <a:t> policies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937636"/>
            <a:ext cx="8229600" cy="5133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One of the major sources of staff dissatisfaction in organizations is perceived </a:t>
            </a:r>
            <a:r>
              <a:rPr lang="en-US" sz="2800" dirty="0" smtClean="0">
                <a:solidFill>
                  <a:schemeClr val="tx1"/>
                </a:solidFill>
              </a:rPr>
              <a:t>disparities </a:t>
            </a:r>
            <a:r>
              <a:rPr lang="en-US" sz="2800" dirty="0">
                <a:solidFill>
                  <a:schemeClr val="tx1"/>
                </a:solidFill>
              </a:rPr>
              <a:t>in remuneration, (Remuneration means salaries + Benefits). </a:t>
            </a:r>
          </a:p>
          <a:p>
            <a:pPr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A good remuneration policy aims are: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Staff retention</a:t>
            </a:r>
            <a:r>
              <a:rPr lang="en-GB" sz="2800" dirty="0">
                <a:solidFill>
                  <a:schemeClr val="tx1"/>
                </a:solidFill>
              </a:rPr>
              <a:t> (or controlled loss!)</a:t>
            </a:r>
            <a:endParaRPr lang="en-US" sz="28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Consistency of treatment within the company, to avoid discontent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Comparability with conditions outside the company.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7FDE2-AA83-4187-84E0-69045627022E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72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Appraisal schemes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809251"/>
            <a:ext cx="8569325" cy="50180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It is astonishing that people working for years in a professional job without anyone, colleague or superior, giving them any indication of how well they are doing the job or how they might improve.</a:t>
            </a:r>
          </a:p>
          <a:p>
            <a:pPr marL="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This was commonly the case for school teachers, university lecturers, many civil servants, and managers in commercial and industrial organizations. </a:t>
            </a:r>
          </a:p>
          <a:p>
            <a:pPr marL="0" indent="0" algn="just">
              <a:buNone/>
            </a:pPr>
            <a:endParaRPr lang="en-US" sz="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It is still true of many doctors, solicitors, architects, etc.</a:t>
            </a:r>
          </a:p>
          <a:p>
            <a:pPr marL="0" indent="0" algn="just">
              <a:buNone/>
            </a:pPr>
            <a:endParaRPr lang="en-US" sz="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Till recently, there were no procedures or regulations that ensured that there was any such feedback</a:t>
            </a:r>
            <a:r>
              <a:rPr lang="en-US" sz="27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56D2E-FDF7-4C02-AF66-BD4A57DBE869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72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Appraisal schemes….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55936"/>
            <a:ext cx="8229600" cy="5308600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4500" dirty="0">
                <a:solidFill>
                  <a:schemeClr val="tx1"/>
                </a:solidFill>
              </a:rPr>
              <a:t>It is the job of the human resources management to design procedures to avoid this undesirable situation.</a:t>
            </a:r>
          </a:p>
          <a:p>
            <a:pPr marL="0" indent="0" algn="just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4500" dirty="0">
                <a:solidFill>
                  <a:schemeClr val="tx1"/>
                </a:solidFill>
              </a:rPr>
              <a:t>Appraisal schemes are the usual formal way of doing this. They derive from the idea of Management by Objectives (MBO).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4500" dirty="0">
                <a:solidFill>
                  <a:schemeClr val="tx1"/>
                </a:solidFill>
              </a:rPr>
              <a:t>A good appraisal process provides an effective way of fulfilling the requirements of a professional body and It must: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lvl="1"/>
            <a:r>
              <a:rPr lang="en-GB" sz="3800" dirty="0">
                <a:solidFill>
                  <a:schemeClr val="tx1"/>
                </a:solidFill>
              </a:rPr>
              <a:t>Set agreed objectives</a:t>
            </a:r>
          </a:p>
          <a:p>
            <a:pPr lvl="1"/>
            <a:r>
              <a:rPr lang="en-GB" sz="3800" dirty="0">
                <a:solidFill>
                  <a:schemeClr val="tx1"/>
                </a:solidFill>
              </a:rPr>
              <a:t>Monitor and review performance against objectives</a:t>
            </a:r>
          </a:p>
          <a:p>
            <a:pPr lvl="1"/>
            <a:r>
              <a:rPr lang="en-GB" sz="3800" dirty="0">
                <a:solidFill>
                  <a:schemeClr val="tx1"/>
                </a:solidFill>
              </a:rPr>
              <a:t>Set new or modified objectives</a:t>
            </a:r>
          </a:p>
          <a:p>
            <a:pPr lvl="1"/>
            <a:r>
              <a:rPr lang="en-GB" sz="3800" dirty="0">
                <a:solidFill>
                  <a:schemeClr val="tx1"/>
                </a:solidFill>
              </a:rPr>
              <a:t>Assess training needs</a:t>
            </a:r>
          </a:p>
          <a:p>
            <a:pPr lvl="1"/>
            <a:r>
              <a:rPr lang="en-GB" sz="3800" dirty="0">
                <a:solidFill>
                  <a:schemeClr val="tx1"/>
                </a:solidFill>
              </a:rPr>
              <a:t>Discuss career ambitions</a:t>
            </a:r>
            <a:endParaRPr lang="en-US" sz="3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6D7A2-96BC-423D-859B-9DF3DEFA435C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7872"/>
              </p:ext>
            </p:extLst>
          </p:nvPr>
        </p:nvGraphicFramePr>
        <p:xfrm>
          <a:off x="72008" y="1"/>
          <a:ext cx="9071992" cy="65283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304966">
                  <a:extLst>
                    <a:ext uri="{9D8B030D-6E8A-4147-A177-3AD203B41FA5}">
                      <a16:colId xmlns:a16="http://schemas.microsoft.com/office/drawing/2014/main" val="2408319867"/>
                    </a:ext>
                  </a:extLst>
                </a:gridCol>
                <a:gridCol w="3446700">
                  <a:extLst>
                    <a:ext uri="{9D8B030D-6E8A-4147-A177-3AD203B41FA5}">
                      <a16:colId xmlns:a16="http://schemas.microsoft.com/office/drawing/2014/main" val="1660271056"/>
                    </a:ext>
                  </a:extLst>
                </a:gridCol>
                <a:gridCol w="688764">
                  <a:extLst>
                    <a:ext uri="{9D8B030D-6E8A-4147-A177-3AD203B41FA5}">
                      <a16:colId xmlns:a16="http://schemas.microsoft.com/office/drawing/2014/main" val="910114090"/>
                    </a:ext>
                  </a:extLst>
                </a:gridCol>
                <a:gridCol w="1410354">
                  <a:extLst>
                    <a:ext uri="{9D8B030D-6E8A-4147-A177-3AD203B41FA5}">
                      <a16:colId xmlns:a16="http://schemas.microsoft.com/office/drawing/2014/main" val="1530055076"/>
                    </a:ext>
                  </a:extLst>
                </a:gridCol>
                <a:gridCol w="2221208">
                  <a:extLst>
                    <a:ext uri="{9D8B030D-6E8A-4147-A177-3AD203B41FA5}">
                      <a16:colId xmlns:a16="http://schemas.microsoft.com/office/drawing/2014/main" val="2512082344"/>
                    </a:ext>
                  </a:extLst>
                </a:gridCol>
              </a:tblGrid>
              <a:tr h="191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Objectives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Plan (Methodology)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Time(1)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Resources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Assessment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extLst>
                  <a:ext uri="{0D108BD9-81ED-4DB2-BD59-A6C34878D82A}">
                    <a16:rowId xmlns:a16="http://schemas.microsoft.com/office/drawing/2014/main" val="1763609684"/>
                  </a:ext>
                </a:extLst>
              </a:tr>
              <a:tr h="3782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By the end of the lesson pupils should be able to: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--Discuss the manner in which characters are introduced by the playwright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 Present Information and point of views clearly and appropriately in context of the story.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</a:endParaRPr>
                    </a:p>
                  </a:txBody>
                  <a:tcPr marL="40849" marR="4084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INTRODUCTION: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Introduction to the lesson by recapping the previous read Scene.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Main Activity: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sng" dirty="0">
                          <a:effectLst/>
                        </a:rPr>
                        <a:t>Speaking and Listening Opportunity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-Involving the whole class by asking them to discuss in groups, How the novel influences the flow of the story.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-Analysing and Discussing the manner in which characters are introduced by the writer.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-One by one each group Presenting Information and point of views clearly and appropriately in context to the novel to their class mates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u="sng" dirty="0">
                          <a:effectLst/>
                        </a:rPr>
                        <a:t>Analysing through Writing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Students will be asked to individually plot and encapsulate the new characters by making a Venn diagram for testing their inferring skills. (Aunt Sponge and Aunt Spiker)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WRAP UP: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Teacher to wrap up by answering queries that students have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 mins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   20 mins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 mins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 mins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 mins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Novel (</a:t>
                      </a:r>
                      <a:r>
                        <a:rPr lang="en-GB" sz="1000" dirty="0">
                          <a:effectLst/>
                        </a:rPr>
                        <a:t>James and the Giant Peach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Students will be assessed on their ability to: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-  Discuss the manner in which characters are introduced.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- Analyse the characters in terms of Dialogue, nature etc.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-   Present Information and point of views clearly and appropriately.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extLst>
                  <a:ext uri="{0D108BD9-81ED-4DB2-BD59-A6C34878D82A}">
                    <a16:rowId xmlns:a16="http://schemas.microsoft.com/office/drawing/2014/main" val="1923078534"/>
                  </a:ext>
                </a:extLst>
              </a:tr>
              <a:tr h="2262896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Evaluation of Student Learning: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What did the children learn in this lesson? 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________________________________________________________________________________________________________________________________________________________________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What did they actually do? OR What were they not able to do / understand?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________________________________________________________________________________________________________________________________________________________________________________________________________________________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Evaluation of Teaching: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If you were to teach this lesson again, what would you do differently?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(Comment on any ONE aspect of your teaching and planning)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smtClean="0">
                          <a:effectLst/>
                        </a:rPr>
          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849" marR="4084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2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260127"/>
      </p:ext>
    </p:extLst>
  </p:cSld>
  <p:clrMapOvr>
    <a:masterClrMapping/>
  </p:clrMapOvr>
  <p:transition spd="slow">
    <p:comb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729BA1-AB69-4314-97CF-9EA367B842EE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12141"/>
            <a:ext cx="8196262" cy="720197"/>
          </a:xfrm>
        </p:spPr>
        <p:txBody>
          <a:bodyPr anchor="b">
            <a:spAutoFit/>
          </a:bodyPr>
          <a:lstStyle/>
          <a:p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 of appraisal schemes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08921"/>
            <a:ext cx="8362950" cy="48244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However great, appraisal schemes usually fail due to the following reasons:</a:t>
            </a:r>
            <a:endParaRPr lang="en-GB" sz="2800" dirty="0">
              <a:solidFill>
                <a:schemeClr val="tx1"/>
              </a:solidFill>
            </a:endParaRPr>
          </a:p>
          <a:p>
            <a:pPr algn="just" eaLnBrk="1" hangingPunct="1"/>
            <a:endParaRPr lang="en-GB" sz="1100" dirty="0">
              <a:solidFill>
                <a:schemeClr val="tx1"/>
              </a:solidFill>
            </a:endParaRPr>
          </a:p>
          <a:p>
            <a:pPr algn="just" eaLnBrk="1" hangingPunct="1"/>
            <a:r>
              <a:rPr lang="en-GB" sz="2800" dirty="0">
                <a:solidFill>
                  <a:schemeClr val="tx1"/>
                </a:solidFill>
              </a:rPr>
              <a:t>There’s always something more urgent than the appraisal interview.</a:t>
            </a:r>
          </a:p>
          <a:p>
            <a:pPr algn="just" eaLnBrk="1" hangingPunct="1"/>
            <a:r>
              <a:rPr lang="en-GB" sz="2800" dirty="0">
                <a:solidFill>
                  <a:schemeClr val="tx1"/>
                </a:solidFill>
              </a:rPr>
              <a:t>Seen as ineffective – good appraisal reports don’t lead to anything; no one takes any notice of what was agreed.</a:t>
            </a:r>
          </a:p>
          <a:p>
            <a:pPr algn="just" eaLnBrk="1" hangingPunct="1"/>
            <a:r>
              <a:rPr lang="en-GB" sz="2800" dirty="0">
                <a:solidFill>
                  <a:schemeClr val="tx1"/>
                </a:solidFill>
              </a:rPr>
              <a:t>Appraisers who don’t know anything about the appraiser's work.</a:t>
            </a:r>
          </a:p>
          <a:p>
            <a:pPr algn="just" eaLnBrk="1" hangingPunct="1"/>
            <a:r>
              <a:rPr lang="en-GB" sz="2800" dirty="0">
                <a:solidFill>
                  <a:schemeClr val="tx1"/>
                </a:solidFill>
              </a:rPr>
              <a:t>More emphasis on the measurable.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2BA6FB-25E0-4A43-86ED-A047643CD2B0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Redundancy and dismissal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762000"/>
            <a:ext cx="8348662" cy="4751387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GB" sz="2800" i="1" dirty="0">
                <a:solidFill>
                  <a:schemeClr val="tx1"/>
                </a:solidFill>
              </a:rPr>
              <a:t>Redundancy</a:t>
            </a:r>
            <a:r>
              <a:rPr lang="en-GB" sz="2800" dirty="0">
                <a:solidFill>
                  <a:schemeClr val="tx1"/>
                </a:solidFill>
              </a:rPr>
              <a:t> occurs when staff are fired because there is insufficient work for them.  They may be eligible for compensation.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GB" sz="2800" i="1" dirty="0">
                <a:solidFill>
                  <a:schemeClr val="tx1"/>
                </a:solidFill>
              </a:rPr>
              <a:t>Dismissal</a:t>
            </a:r>
            <a:r>
              <a:rPr lang="en-GB" sz="2800" dirty="0">
                <a:solidFill>
                  <a:schemeClr val="tx1"/>
                </a:solidFill>
              </a:rPr>
              <a:t> means firing staff because there work is unsatisfactory.</a:t>
            </a:r>
            <a:endParaRPr lang="en-GB" sz="1200" dirty="0">
              <a:solidFill>
                <a:schemeClr val="tx1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GB" sz="2800" dirty="0">
                <a:solidFill>
                  <a:schemeClr val="tx1"/>
                </a:solidFill>
              </a:rPr>
              <a:t>In both cases it is important to have procedures and to follow them, in order to avoid </a:t>
            </a:r>
            <a:r>
              <a:rPr lang="en-GB" sz="2800" dirty="0" smtClean="0">
                <a:solidFill>
                  <a:schemeClr val="tx1"/>
                </a:solidFill>
              </a:rPr>
              <a:t>litigation/legal action.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GB" sz="2800" dirty="0">
                <a:solidFill>
                  <a:schemeClr val="tx1"/>
                </a:solidFill>
              </a:rPr>
              <a:t>The HRM department is </a:t>
            </a:r>
            <a:r>
              <a:rPr lang="en-GB" sz="2800" dirty="0" smtClean="0">
                <a:solidFill>
                  <a:schemeClr val="tx1"/>
                </a:solidFill>
              </a:rPr>
              <a:t>responsible </a:t>
            </a:r>
            <a:r>
              <a:rPr lang="en-GB" sz="2800" dirty="0">
                <a:solidFill>
                  <a:schemeClr val="tx1"/>
                </a:solidFill>
              </a:rPr>
              <a:t>for setting up these procedures and advising the company on how to use them.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4DB53-2E01-4BBE-83CC-371088D8C63C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37</a:t>
            </a:fld>
            <a:r>
              <a:rPr lang="en-GB" dirty="0"/>
              <a:t>[E-1]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GB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Dismissal Procedures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0742" y="970087"/>
            <a:ext cx="8229600" cy="528161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GB" sz="2800" dirty="0">
                <a:solidFill>
                  <a:schemeClr val="tx1"/>
                </a:solidFill>
              </a:rPr>
              <a:t>Following are the dismissal procedures: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solidFill>
                  <a:schemeClr val="tx1"/>
                </a:solidFill>
              </a:rPr>
              <a:t>employer must give employee a written statement of why dismissal is being considered;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solidFill>
                  <a:schemeClr val="tx1"/>
                </a:solidFill>
              </a:rPr>
              <a:t>employer must arrange a meeting at which both sides can state their case;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solidFill>
                  <a:schemeClr val="tx1"/>
                </a:solidFill>
              </a:rPr>
              <a:t>employer must inform employee of decision, in writing;</a:t>
            </a:r>
          </a:p>
          <a:p>
            <a:pPr lvl="1">
              <a:lnSpc>
                <a:spcPct val="80000"/>
              </a:lnSpc>
            </a:pPr>
            <a:r>
              <a:rPr lang="en-GB" sz="2400" dirty="0">
                <a:solidFill>
                  <a:schemeClr val="tx1"/>
                </a:solidFill>
              </a:rPr>
              <a:t>employee must have right to appeal to a more senior manager, where this is practicable.</a:t>
            </a:r>
            <a:br>
              <a:rPr lang="en-GB" sz="2400" dirty="0">
                <a:solidFill>
                  <a:schemeClr val="tx1"/>
                </a:solidFill>
              </a:rPr>
            </a:br>
            <a:endParaRPr lang="en-GB" sz="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GB" sz="1100" dirty="0">
              <a:solidFill>
                <a:schemeClr val="tx1"/>
              </a:solidFill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800" dirty="0">
                <a:solidFill>
                  <a:schemeClr val="tx1"/>
                </a:solidFill>
              </a:rPr>
              <a:t>Any dismissal that does not follow or incorporate this procedure will automatically be considered unfair.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800" dirty="0">
                <a:solidFill>
                  <a:schemeClr val="tx1"/>
                </a:solidFill>
              </a:rPr>
              <a:t>Simply following the procedure does not, however, automatically make the dismissal fair.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76CA7-1D43-41C3-97E2-556BF9A3C335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53"/>
            <a:ext cx="8196263" cy="720197"/>
          </a:xfrm>
        </p:spPr>
        <p:txBody>
          <a:bodyPr anchor="b">
            <a:spAutoFit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Contracts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Employment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095183"/>
            <a:ext cx="8218487" cy="49434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According to Law, every employee must have a contract of employment.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What this means is that the agreement between an employee and their employer can be enforced in a court of law. </a:t>
            </a:r>
          </a:p>
          <a:p>
            <a:pPr marL="0" indent="0" algn="just">
              <a:buNone/>
            </a:pPr>
            <a:endParaRPr lang="en-US" sz="1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A good contract of employment should be written in terms that are easily understood and should avoid legal jargon.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Prospective </a:t>
            </a:r>
            <a:r>
              <a:rPr lang="en-US" sz="2800" dirty="0">
                <a:solidFill>
                  <a:schemeClr val="tx1"/>
                </a:solidFill>
              </a:rPr>
              <a:t>employees should not need to consult a lawyer in order to understand it. They should, however, read it carefully before signing it.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D4AF8-042E-4E57-8F94-0A6E53DA7F82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5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resource planning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17645"/>
            <a:ext cx="8218487" cy="47529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If the human resources department wants to ensure  that the organization always has </a:t>
            </a:r>
            <a:r>
              <a:rPr lang="en-US" sz="2800" dirty="0" smtClean="0">
                <a:solidFill>
                  <a:schemeClr val="tx1"/>
                </a:solidFill>
              </a:rPr>
              <a:t>the staff available </a:t>
            </a:r>
            <a:r>
              <a:rPr lang="en-US" sz="2800" dirty="0">
                <a:solidFill>
                  <a:schemeClr val="tx1"/>
                </a:solidFill>
              </a:rPr>
              <a:t>it needs, it must be able to forecast the needs some </a:t>
            </a:r>
            <a:r>
              <a:rPr lang="en-US" sz="2800" dirty="0" smtClean="0">
                <a:solidFill>
                  <a:schemeClr val="tx1"/>
                </a:solidFill>
              </a:rPr>
              <a:t>time ahead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This is extremely difficult, particularly in software companies.</a:t>
            </a:r>
          </a:p>
          <a:p>
            <a:pPr marL="0" indent="0" algn="just">
              <a:buNone/>
            </a:pPr>
            <a:endParaRPr lang="en-GB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From software houses through banking, manufacturing and retailing the uncertainty is always present, but it can be reduced to possibly predict staff needs much more precisely.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0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86604"/>
            <a:ext cx="7827208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Human Resource Management (HRM)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Human Resource Management (HRM) is the term used to describe formal systems devised for the management of people within an organization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marL="1471400" lvl="8" indent="0" algn="just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       OR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Human </a:t>
            </a:r>
            <a:r>
              <a:rPr lang="en-US" sz="2400" dirty="0">
                <a:solidFill>
                  <a:schemeClr val="tx1"/>
                </a:solidFill>
              </a:rPr>
              <a:t>resources is used to describe both the people who work for a company or organization and the department responsible for managing resources related to employees. 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350523"/>
      </p:ext>
    </p:extLst>
  </p:cSld>
  <p:clrMapOvr>
    <a:masterClrMapping/>
  </p:clrMapOvr>
  <p:transition spd="slow">
    <p:comb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1D3115-555C-449D-9308-9532F59E63D3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40</a:t>
            </a:fld>
            <a:endParaRPr lang="en-GB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5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resource planning…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31887"/>
            <a:ext cx="8424862" cy="47529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In a software house, there are three inputs to the human resource planning process:</a:t>
            </a:r>
          </a:p>
          <a:p>
            <a:pPr marL="0" indent="0" algn="just"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 lvl="1" algn="just"/>
            <a:r>
              <a:rPr lang="en-US" sz="2500" dirty="0">
                <a:solidFill>
                  <a:schemeClr val="tx1"/>
                </a:solidFill>
              </a:rPr>
              <a:t>Human resource plans from existing projects, showing how many staff of each grade and with which </a:t>
            </a:r>
            <a:r>
              <a:rPr lang="en-US" sz="2500" dirty="0" smtClean="0">
                <a:solidFill>
                  <a:schemeClr val="tx1"/>
                </a:solidFill>
              </a:rPr>
              <a:t>specialized </a:t>
            </a:r>
            <a:r>
              <a:rPr lang="en-US" sz="2500" dirty="0">
                <a:solidFill>
                  <a:schemeClr val="tx1"/>
                </a:solidFill>
              </a:rPr>
              <a:t>skills will be required in each of the following months.</a:t>
            </a:r>
          </a:p>
          <a:p>
            <a:pPr lvl="1" algn="just"/>
            <a:endParaRPr lang="en-US" sz="1100" dirty="0">
              <a:solidFill>
                <a:schemeClr val="tx1"/>
              </a:solidFill>
            </a:endParaRPr>
          </a:p>
          <a:p>
            <a:pPr lvl="1" algn="just"/>
            <a:r>
              <a:rPr lang="en-US" sz="2500" dirty="0">
                <a:solidFill>
                  <a:schemeClr val="tx1"/>
                </a:solidFill>
              </a:rPr>
              <a:t>Sales forecasts: These are subject both to the unexpected behavior of potential clients and the judgement, good or otherwise, of the sales staff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 lvl="1" algn="just"/>
            <a:endParaRPr lang="en-US" sz="1100" dirty="0">
              <a:solidFill>
                <a:schemeClr val="tx1"/>
              </a:solidFill>
            </a:endParaRPr>
          </a:p>
          <a:p>
            <a:pPr lvl="1" algn="just"/>
            <a:r>
              <a:rPr lang="en-US" sz="2500" dirty="0">
                <a:solidFill>
                  <a:schemeClr val="tx1"/>
                </a:solidFill>
              </a:rPr>
              <a:t>Forecasts of the likely staff losses in the coming months: In the software business this depends very much on the buoyancy of the market for software developers.</a:t>
            </a:r>
            <a:endParaRPr lang="en-GB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1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B84FBE-FEA3-49DA-9FFE-A266166466E1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41</a:t>
            </a:fld>
            <a:endParaRPr lang="en-GB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05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resource planning…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45245"/>
            <a:ext cx="8351837" cy="47529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000" dirty="0">
                <a:solidFill>
                  <a:schemeClr val="tx1"/>
                </a:solidFill>
              </a:rPr>
              <a:t>From these inputs, it can be predicted as to how many staff will be required each month, and how many will be available. </a:t>
            </a:r>
          </a:p>
          <a:p>
            <a:pPr marL="0" indent="0" algn="just"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chemeClr val="tx1"/>
                </a:solidFill>
              </a:rPr>
              <a:t>In practice, human resource prediction in project-based companies never works very well and there are good statistical reasons why it never will. </a:t>
            </a:r>
          </a:p>
          <a:p>
            <a:pPr marL="0" indent="0" algn="just"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chemeClr val="tx1"/>
                </a:solidFill>
              </a:rPr>
              <a:t>If we are summing 1,000 weighted predictions, the uncertainty in the sum will be quite small, even though the uncertainty in each prediction may be quite large; this is called the Law of Large Numbers.</a:t>
            </a:r>
            <a:endParaRPr lang="en-GB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9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CB585D-871F-41DC-AEC7-424198621624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42</a:t>
            </a:fld>
            <a:endParaRPr lang="en-GB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Design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086664"/>
            <a:ext cx="8229600" cy="4752975"/>
          </a:xfrm>
        </p:spPr>
        <p:txBody>
          <a:bodyPr vert="horz" lIns="0" tIns="45720" rIns="0" bIns="45720" rtlCol="0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3000" dirty="0">
                <a:solidFill>
                  <a:schemeClr val="tx1"/>
                </a:solidFill>
              </a:rPr>
              <a:t>Setting up an organizational structure implies designing jobs. As soon as a one-person organization becomes a two-person organization, it has to decide who does what; in other words it has to design jobs. </a:t>
            </a:r>
          </a:p>
          <a:p>
            <a:pPr marL="0" indent="0" algn="just"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chemeClr val="tx1"/>
                </a:solidFill>
              </a:rPr>
              <a:t>In project-based organizations, jobs get designed when the project team is set up and when the project plan is produced.</a:t>
            </a:r>
          </a:p>
          <a:p>
            <a:pPr marL="0" indent="0" algn="just">
              <a:buNone/>
            </a:pPr>
            <a:endParaRPr lang="en-US" sz="3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3000" dirty="0">
                <a:solidFill>
                  <a:schemeClr val="tx1"/>
                </a:solidFill>
              </a:rPr>
              <a:t>The jobs are temporary – they last only as long as the project – and the technical nature of the project determines exactly what tasks the jobs have to cover.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462733-1869-4162-8746-00ADBA0004A0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43</a:t>
            </a:fld>
            <a:endParaRPr lang="en-GB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Design…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9088" y="1234405"/>
            <a:ext cx="8229600" cy="47529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The job design in IT companies is done within an established framework: </a:t>
            </a:r>
          </a:p>
          <a:p>
            <a:pPr marL="623888" lvl="1" indent="-276225" algn="just"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a project-based organization will have procedures in which project teams are to be structured </a:t>
            </a:r>
          </a:p>
          <a:p>
            <a:pPr marL="290513" lvl="1" indent="0" algn="just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/>
                </a:solidFill>
              </a:rPr>
              <a:t>Such procedures may mandate the use of chief programmer teams in certain circumstances, or </a:t>
            </a:r>
            <a:r>
              <a:rPr lang="en-US" sz="2600" dirty="0" smtClean="0">
                <a:solidFill>
                  <a:schemeClr val="tx1"/>
                </a:solidFill>
              </a:rPr>
              <a:t>specify </a:t>
            </a:r>
            <a:r>
              <a:rPr lang="en-US" sz="2600" dirty="0">
                <a:solidFill>
                  <a:schemeClr val="tx1"/>
                </a:solidFill>
              </a:rPr>
              <a:t>the maximum </a:t>
            </a:r>
            <a:r>
              <a:rPr lang="en-US" sz="2600" dirty="0" smtClean="0">
                <a:solidFill>
                  <a:schemeClr val="tx1"/>
                </a:solidFill>
              </a:rPr>
              <a:t>span </a:t>
            </a:r>
            <a:r>
              <a:rPr lang="en-US" sz="2600" dirty="0">
                <a:solidFill>
                  <a:schemeClr val="tx1"/>
                </a:solidFill>
              </a:rPr>
              <a:t>of control and the </a:t>
            </a:r>
            <a:r>
              <a:rPr lang="en-US" sz="2600" dirty="0" smtClean="0">
                <a:solidFill>
                  <a:schemeClr val="tx1"/>
                </a:solidFill>
              </a:rPr>
              <a:t>responsibilities </a:t>
            </a:r>
            <a:r>
              <a:rPr lang="en-US" sz="2600" dirty="0">
                <a:solidFill>
                  <a:schemeClr val="tx1"/>
                </a:solidFill>
              </a:rPr>
              <a:t>of team leaders, and project quality assurance (QA) staff in a hierarchically organized project.</a:t>
            </a:r>
          </a:p>
          <a:p>
            <a:pPr marL="290513" lvl="1" indent="0" algn="just">
              <a:lnSpc>
                <a:spcPct val="90000"/>
              </a:lnSpc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The tasks to be carried out will be defined by the development methodology that the company uses.</a:t>
            </a:r>
          </a:p>
        </p:txBody>
      </p:sp>
    </p:spTree>
    <p:extLst>
      <p:ext uri="{BB962C8B-B14F-4D97-AF65-F5344CB8AC3E}">
        <p14:creationId xmlns:p14="http://schemas.microsoft.com/office/powerpoint/2010/main" val="23013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4961B2-73EC-4B8B-933F-A9E346819001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Design…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763" y="1175083"/>
            <a:ext cx="8229600" cy="47529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In many large organizations structured along bureaucratic lines, job </a:t>
            </a:r>
            <a:r>
              <a:rPr lang="en-US" sz="2800" dirty="0" smtClean="0">
                <a:solidFill>
                  <a:schemeClr val="tx1"/>
                </a:solidFill>
              </a:rPr>
              <a:t>specialization </a:t>
            </a:r>
            <a:r>
              <a:rPr lang="en-US" sz="2800" dirty="0">
                <a:solidFill>
                  <a:schemeClr val="tx1"/>
                </a:solidFill>
              </a:rPr>
              <a:t>leads to very narrow and tightly defined jobs.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As a result, the people carrying out those jobs find them dull and unsatisfying. This in turn leads to poor performance and high turnover.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In an effort to alleviate this problem, companies have tried three different ways to provide more interesting and satisfying jobs: </a:t>
            </a:r>
            <a:r>
              <a:rPr lang="en-US" sz="2800" i="1" dirty="0">
                <a:solidFill>
                  <a:srgbClr val="0070C0"/>
                </a:solidFill>
              </a:rPr>
              <a:t>job rotation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i="1" dirty="0">
                <a:solidFill>
                  <a:srgbClr val="0070C0"/>
                </a:solidFill>
              </a:rPr>
              <a:t>job enlargement</a:t>
            </a:r>
            <a:r>
              <a:rPr lang="en-US" sz="2800" dirty="0">
                <a:solidFill>
                  <a:srgbClr val="0070C0"/>
                </a:solidFill>
              </a:rPr>
              <a:t>, and </a:t>
            </a:r>
            <a:r>
              <a:rPr lang="en-US" sz="2800" i="1" dirty="0">
                <a:solidFill>
                  <a:srgbClr val="0070C0"/>
                </a:solidFill>
              </a:rPr>
              <a:t>job enrichment</a:t>
            </a:r>
            <a:r>
              <a:rPr lang="en-US" sz="28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3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02801D-9889-4620-87EF-20A92777E96B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45</a:t>
            </a:fld>
            <a:endParaRPr lang="en-GB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2916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53319"/>
            <a:ext cx="8229600" cy="475297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i="1" dirty="0">
                <a:solidFill>
                  <a:schemeClr val="tx1"/>
                </a:solidFill>
              </a:rPr>
              <a:t>Job rotation</a:t>
            </a:r>
            <a:r>
              <a:rPr lang="en-US" sz="2800" dirty="0">
                <a:solidFill>
                  <a:schemeClr val="tx1"/>
                </a:solidFill>
              </a:rPr>
              <a:t> is rotating staff through series of jobs, is the most obvious way of preventing employees from becoming bored with a very narrow and </a:t>
            </a:r>
            <a:r>
              <a:rPr lang="en-US" sz="2800" dirty="0" smtClean="0">
                <a:solidFill>
                  <a:schemeClr val="tx1"/>
                </a:solidFill>
              </a:rPr>
              <a:t>specialized </a:t>
            </a:r>
            <a:r>
              <a:rPr lang="en-US" sz="2800" dirty="0">
                <a:solidFill>
                  <a:schemeClr val="tx1"/>
                </a:solidFill>
              </a:rPr>
              <a:t>task.</a:t>
            </a:r>
          </a:p>
          <a:p>
            <a:pPr marL="0" indent="0" algn="just">
              <a:buNone/>
            </a:pPr>
            <a:endParaRPr lang="en-US" sz="13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Consider handling of creditor’s invoices in a large accounts department with a very </a:t>
            </a:r>
            <a:r>
              <a:rPr lang="en-US" sz="2800" dirty="0" smtClean="0">
                <a:solidFill>
                  <a:schemeClr val="tx1"/>
                </a:solidFill>
              </a:rPr>
              <a:t>specialized </a:t>
            </a:r>
            <a:r>
              <a:rPr lang="en-US" sz="2800" dirty="0">
                <a:solidFill>
                  <a:schemeClr val="tx1"/>
                </a:solidFill>
              </a:rPr>
              <a:t>regime.</a:t>
            </a:r>
          </a:p>
          <a:p>
            <a:pPr marL="0" indent="0" algn="just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An analysis of the process might identify the following tasks, which then might be allocated to the individuals named: </a:t>
            </a:r>
            <a:r>
              <a:rPr lang="en-GB" sz="2800" dirty="0">
                <a:solidFill>
                  <a:schemeClr val="tx1"/>
                </a:solidFill>
                <a:cs typeface="Times New Roman" panose="02020603050405020304" pitchFamily="18" charset="0"/>
              </a:rPr>
              <a:t>Freda, Gareth, John, Peter, Julie.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632356-B66F-4CB6-BC25-9962BFAE29B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46</a:t>
            </a:fld>
            <a:endParaRPr lang="en-GB" dirty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1871" y="762000"/>
            <a:ext cx="8134350" cy="4752975"/>
          </a:xfrm>
        </p:spPr>
        <p:txBody>
          <a:bodyPr>
            <a:noAutofit/>
          </a:bodyPr>
          <a:lstStyle/>
          <a:p>
            <a:pPr marL="406400" indent="-347663" algn="just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GB" sz="2800" dirty="0">
                <a:solidFill>
                  <a:schemeClr val="tx1"/>
                </a:solidFill>
                <a:cs typeface="Times New Roman" panose="02020603050405020304" pitchFamily="18" charset="0"/>
              </a:rPr>
              <a:t>1. Receive incoming invoice and match to purchase order (Freda)</a:t>
            </a:r>
          </a:p>
          <a:p>
            <a:pPr marL="533400" indent="-533400" algn="just" eaLnBrk="1" hangingPunct="1">
              <a:lnSpc>
                <a:spcPct val="90000"/>
              </a:lnSpc>
              <a:spcBef>
                <a:spcPts val="600"/>
              </a:spcBef>
              <a:buFontTx/>
              <a:buAutoNum type="arabicPeriod"/>
            </a:pPr>
            <a:endParaRPr lang="en-US" sz="7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7663" indent="-347663" algn="just">
              <a:lnSpc>
                <a:spcPct val="90000"/>
              </a:lnSpc>
              <a:spcBef>
                <a:spcPts val="600"/>
              </a:spcBef>
              <a:buNone/>
            </a:pPr>
            <a:r>
              <a:rPr lang="en-GB" sz="2800" dirty="0">
                <a:solidFill>
                  <a:schemeClr val="tx1"/>
                </a:solidFill>
                <a:cs typeface="Times New Roman" panose="02020603050405020304" pitchFamily="18" charset="0"/>
              </a:rPr>
              <a:t>2. Confirm price calculations and </a:t>
            </a:r>
            <a:r>
              <a:rPr lang="en-GB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despatch </a:t>
            </a:r>
            <a:r>
              <a:rPr lang="en-GB" sz="2800" dirty="0">
                <a:solidFill>
                  <a:schemeClr val="tx1"/>
                </a:solidFill>
                <a:cs typeface="Times New Roman" panose="02020603050405020304" pitchFamily="18" charset="0"/>
              </a:rPr>
              <a:t>to receiving Department for confirmation that goods or services have been received (Gareth)</a:t>
            </a:r>
          </a:p>
          <a:p>
            <a:pPr marL="533400" indent="-533400" algn="just">
              <a:lnSpc>
                <a:spcPct val="90000"/>
              </a:lnSpc>
              <a:spcBef>
                <a:spcPts val="600"/>
              </a:spcBef>
              <a:buFontTx/>
              <a:buAutoNum type="arabicPeriod"/>
            </a:pPr>
            <a:endParaRPr lang="en-US" sz="9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7663" indent="-347663" algn="just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GB" sz="2800" dirty="0">
                <a:solidFill>
                  <a:schemeClr val="tx1"/>
                </a:solidFill>
                <a:cs typeface="Times New Roman" panose="02020603050405020304" pitchFamily="18" charset="0"/>
              </a:rPr>
              <a:t>3. Receive confirmation from department and pass for payment (John)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9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GB" sz="2800" dirty="0">
                <a:solidFill>
                  <a:schemeClr val="tx1"/>
                </a:solidFill>
                <a:cs typeface="Times New Roman" panose="02020603050405020304" pitchFamily="18" charset="0"/>
              </a:rPr>
              <a:t>4. Produce payment (Peter)</a:t>
            </a:r>
          </a:p>
          <a:p>
            <a:pPr marL="533400" indent="-533400" algn="just" eaLnBrk="1" hangingPunct="1">
              <a:lnSpc>
                <a:spcPct val="90000"/>
              </a:lnSpc>
              <a:spcBef>
                <a:spcPts val="600"/>
              </a:spcBef>
              <a:buFontTx/>
              <a:buAutoNum type="arabicPeriod"/>
            </a:pPr>
            <a:endParaRPr lang="en-US" sz="105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47663" indent="-347663" algn="just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GB" sz="2800" dirty="0">
                <a:solidFill>
                  <a:schemeClr val="tx1"/>
                </a:solidFill>
                <a:cs typeface="Times New Roman" panose="02020603050405020304" pitchFamily="18" charset="0"/>
              </a:rPr>
              <a:t>5. Handle queries arising at any of the above stages (Julie)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39807-138E-420D-81FA-BACB3FA6D3E6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47</a:t>
            </a:fld>
            <a:endParaRPr lang="en-GB" dirty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rotation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49" y="1061120"/>
            <a:ext cx="8229600" cy="4752975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>
                <a:solidFill>
                  <a:schemeClr val="tx1"/>
                </a:solidFill>
              </a:rPr>
              <a:t>Freda, Gareth, John and Peter move round every week.</a:t>
            </a:r>
          </a:p>
          <a:p>
            <a:pPr algn="just" eaLnBrk="1" hangingPunct="1"/>
            <a:r>
              <a:rPr lang="en-US" sz="2400" dirty="0">
                <a:solidFill>
                  <a:schemeClr val="tx1"/>
                </a:solidFill>
              </a:rPr>
              <a:t>It gives staff a greater variety.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It gives department greater resilience or elasticity in the case of sickness, holiday or resignation.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09C052-EFDA-47A8-ADD8-DC25D5859FD9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48</a:t>
            </a:fld>
            <a:endParaRPr lang="en-GB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1803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enlargement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16930"/>
            <a:ext cx="8229600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</a:rPr>
              <a:t>Job enlargement </a:t>
            </a:r>
            <a:r>
              <a:rPr lang="en-US" sz="2400" dirty="0">
                <a:solidFill>
                  <a:schemeClr val="tx1"/>
                </a:solidFill>
              </a:rPr>
              <a:t>means each of these members does tasks 1 to 4 for a particular group of invoices (e.g. particular suppliers or particular divisions).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It adds variety and interest, and may increase pride in job.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It may not be consistent with separation of </a:t>
            </a:r>
            <a:r>
              <a:rPr lang="en-US" sz="2400" dirty="0" smtClean="0">
                <a:solidFill>
                  <a:schemeClr val="tx1"/>
                </a:solidFill>
              </a:rPr>
              <a:t>responsibilities </a:t>
            </a:r>
            <a:r>
              <a:rPr lang="en-US" sz="2400" dirty="0">
                <a:solidFill>
                  <a:schemeClr val="tx1"/>
                </a:solidFill>
              </a:rPr>
              <a:t>in financial matters.</a:t>
            </a:r>
          </a:p>
          <a:p>
            <a:pPr algn="just" eaLnBrk="1" hangingPunct="1"/>
            <a:endParaRPr lang="en-GB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3F44E8-7399-43A7-8993-59BC0F710AEC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49</a:t>
            </a:fld>
            <a:endParaRPr lang="en-GB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566" y="185612"/>
            <a:ext cx="8196262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enrichment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763" y="1306310"/>
            <a:ext cx="8229600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Job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enrichment</a:t>
            </a: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means adding more </a:t>
            </a:r>
            <a:r>
              <a:rPr lang="en-US" sz="2800" dirty="0" smtClean="0">
                <a:solidFill>
                  <a:schemeClr val="tx1"/>
                </a:solidFill>
              </a:rPr>
              <a:t>responsibilities</a:t>
            </a:r>
            <a:r>
              <a:rPr lang="en-US" sz="2800" dirty="0">
                <a:solidFill>
                  <a:schemeClr val="tx1"/>
                </a:solidFill>
              </a:rPr>
              <a:t>, to say, Julie’s job.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It is very effective for some staff members.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Others may not want too </a:t>
            </a:r>
            <a:r>
              <a:rPr lang="en-US" sz="2800">
                <a:solidFill>
                  <a:schemeClr val="tx1"/>
                </a:solidFill>
              </a:rPr>
              <a:t>much </a:t>
            </a:r>
            <a:r>
              <a:rPr lang="en-US" sz="2800" smtClean="0">
                <a:solidFill>
                  <a:schemeClr val="tx1"/>
                </a:solidFill>
              </a:rPr>
              <a:t>responsibility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7422E7-39A9-4EEC-B120-A9E3BCA98391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816" y="6286500"/>
            <a:ext cx="3570709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 dirty="0">
                <a:solidFill>
                  <a:srgbClr val="FFC000"/>
                </a:solidFill>
                <a:latin typeface="Verdana" panose="020B0604030504040204" pitchFamily="34" charset="0"/>
              </a:rPr>
              <a:t>FAST-NUCES CS449-PIT 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n-US" sz="1400" dirty="0" smtClean="0">
                <a:solidFill>
                  <a:srgbClr val="FFC000"/>
                </a:solidFill>
                <a:latin typeface="Verdana" panose="020B0604030504040204" pitchFamily="34" charset="0"/>
              </a:rPr>
              <a:t>Fall-2020]</a:t>
            </a:r>
            <a:endParaRPr lang="en-US" sz="1400" dirty="0">
              <a:solidFill>
                <a:srgbClr val="FFC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2109"/>
            <a:ext cx="8196263" cy="720197"/>
          </a:xfrm>
        </p:spPr>
        <p:txBody>
          <a:bodyPr anchor="b">
            <a:spAutoFit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</a:t>
            </a:r>
            <a:endParaRPr lang="en-GB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131579"/>
            <a:ext cx="8351837" cy="47513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The term ‘</a:t>
            </a:r>
            <a:r>
              <a:rPr lang="en-US" sz="2800" i="1" dirty="0">
                <a:solidFill>
                  <a:schemeClr val="tx1"/>
                </a:solidFill>
                <a:cs typeface="Times New Roman" panose="02020603050405020304" pitchFamily="18" charset="0"/>
              </a:rPr>
              <a:t>human resources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’ emphasizes the fact that the people who work for an organization are an </a:t>
            </a:r>
            <a:r>
              <a:rPr lang="en-US" sz="28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indispensable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part of the organization’s resources and the most important one.</a:t>
            </a:r>
          </a:p>
          <a:p>
            <a:pPr marL="0" indent="0" algn="just">
              <a:buNone/>
            </a:pPr>
            <a:endParaRPr lang="en-US" sz="1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For this reason, the organization will try to ensure that it always has appropriately skilled, qualified &amp; experienced staff that it needs.</a:t>
            </a:r>
          </a:p>
          <a:p>
            <a:pPr marL="0" indent="0" algn="just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This must be done without wasteful over-staffing and within the constraints of what is lawful.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9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6D7A2-96BC-423D-859B-9DF3DEFA435C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50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80"/>
          <a:stretch/>
        </p:blipFill>
        <p:spPr>
          <a:xfrm>
            <a:off x="179512" y="404664"/>
            <a:ext cx="8712967" cy="50405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54763113"/>
      </p:ext>
    </p:extLst>
  </p:cSld>
  <p:clrMapOvr>
    <a:masterClrMapping/>
  </p:clrMapOvr>
  <p:transition spd="slow">
    <p:comb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36D7A2-96BC-423D-859B-9DF3DEFA435C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C0515-7E8E-48D8-BBA9-852E11952092}" type="slidenum">
              <a:rPr lang="en-GB" smtClean="0"/>
              <a:pPr>
                <a:defRPr/>
              </a:pPr>
              <a:t>51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22" y="476672"/>
            <a:ext cx="8424936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5248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6263"/>
            <a:ext cx="7421448" cy="439104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875617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846263"/>
            <a:ext cx="7797803" cy="439104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854439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846263"/>
            <a:ext cx="7586403" cy="446305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681530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of HRM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846263"/>
            <a:ext cx="7586403" cy="439104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5B77E-5CCC-4417-88B6-BFBCB4C83097}" type="datetime1">
              <a:rPr lang="en-US" smtClean="0"/>
              <a:t>8/10/2021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FAST-NUCES CS449-PIT [</a:t>
            </a:r>
            <a:r>
              <a:rPr lang="en-US" dirty="0" smtClean="0"/>
              <a:t>Fall-2020]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95B0-1D2E-4DDC-BC34-E94122BB0B4E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975177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3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3037</TotalTime>
  <Words>2398</Words>
  <Application>Microsoft Office PowerPoint</Application>
  <PresentationFormat>On-screen Show (4:3)</PresentationFormat>
  <Paragraphs>459</Paragraphs>
  <Slides>51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Times New Roman</vt:lpstr>
      <vt:lpstr>Verdana</vt:lpstr>
      <vt:lpstr>Wingdings</vt:lpstr>
      <vt:lpstr>3007</vt:lpstr>
      <vt:lpstr>Retrospect</vt:lpstr>
      <vt:lpstr>Human Resources Issues</vt:lpstr>
      <vt:lpstr>Chapter Outcome</vt:lpstr>
      <vt:lpstr>Human Resource Management (HRM)</vt:lpstr>
      <vt:lpstr>Human Resource Management (HRM)</vt:lpstr>
      <vt:lpstr>Aim of HRM</vt:lpstr>
      <vt:lpstr>Aim of HRM</vt:lpstr>
      <vt:lpstr>Aim of HRM</vt:lpstr>
      <vt:lpstr>Aim of HRM</vt:lpstr>
      <vt:lpstr>Aim of HRM</vt:lpstr>
      <vt:lpstr>Aim of HRM</vt:lpstr>
      <vt:lpstr>Aim of HRM</vt:lpstr>
      <vt:lpstr>Aim of HRM</vt:lpstr>
      <vt:lpstr>Aim of HRM…</vt:lpstr>
      <vt:lpstr>PowerPoint Presentation</vt:lpstr>
      <vt:lpstr>Recruitment and selection…</vt:lpstr>
      <vt:lpstr>Recruitment and selection…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BLIND AD…</vt:lpstr>
      <vt:lpstr>EFFECTIVE AD…</vt:lpstr>
      <vt:lpstr>PowerPoint Presentation</vt:lpstr>
      <vt:lpstr>Recruitment</vt:lpstr>
      <vt:lpstr>PowerPoint Presentation</vt:lpstr>
      <vt:lpstr>Selection techniques</vt:lpstr>
      <vt:lpstr>PowerPoint Presentation</vt:lpstr>
      <vt:lpstr>Staff training and development</vt:lpstr>
      <vt:lpstr>Remuneration policies</vt:lpstr>
      <vt:lpstr>Appraisal schemes</vt:lpstr>
      <vt:lpstr>Appraisal schemes….</vt:lpstr>
      <vt:lpstr>PowerPoint Presentation</vt:lpstr>
      <vt:lpstr>Failure of appraisal schemes</vt:lpstr>
      <vt:lpstr>Redundancy and dismissal</vt:lpstr>
      <vt:lpstr>Dismissal Procedures</vt:lpstr>
      <vt:lpstr>Contracts of Employment</vt:lpstr>
      <vt:lpstr>Human resource planning</vt:lpstr>
      <vt:lpstr>Human resource planning…</vt:lpstr>
      <vt:lpstr>Human resource planning…</vt:lpstr>
      <vt:lpstr>Job Design</vt:lpstr>
      <vt:lpstr>Job Design…</vt:lpstr>
      <vt:lpstr>Job Design…</vt:lpstr>
      <vt:lpstr>Scenario</vt:lpstr>
      <vt:lpstr>Tasks</vt:lpstr>
      <vt:lpstr>Job rotation</vt:lpstr>
      <vt:lpstr>Job enlargement</vt:lpstr>
      <vt:lpstr>Job enrichment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and the legal system</dc:title>
  <dc:creator>Frank Bott</dc:creator>
  <cp:lastModifiedBy>Saeeda Kanwal</cp:lastModifiedBy>
  <cp:revision>168</cp:revision>
  <dcterms:created xsi:type="dcterms:W3CDTF">2003-09-22T09:02:33Z</dcterms:created>
  <dcterms:modified xsi:type="dcterms:W3CDTF">2021-08-10T09:03:02Z</dcterms:modified>
</cp:coreProperties>
</file>