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6" r:id="rId5"/>
    <p:sldMasterId id="2147483678" r:id="rId6"/>
    <p:sldMasterId id="214748369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y="6858000" cx="9144000"/>
  <p:notesSz cx="6858000" cy="9144000"/>
  <p:embeddedFontLs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jHgNnE47PyNf8b4i/2gv+W0e54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CenturyGothic-regular.fntdata"/><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0" name="Google Shape;4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2" name="Google Shape;5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2" name="Google Shape;59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02" name="Google Shape;60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12" name="Google Shape;61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22" name="Google Shape;62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32" name="Google Shape;63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2" name="Google Shape;64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2" name="Google Shape;65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62" name="Google Shape;66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72" name="Google Shape;67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9" name="Google Shape;49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2" name="Google Shape;68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92" name="Google Shape;69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2" name="Google Shape;70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12" name="Google Shape;71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22" name="Google Shape;72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32" name="Google Shape;73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42" name="Google Shape;74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52" name="Google Shape;75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62" name="Google Shape;76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72" name="Google Shape;77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9" name="Google Shape;50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82" name="Google Shape;78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2" name="Google Shape;79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02" name="Google Shape;802;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2" name="Google Shape;81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2" name="Google Shape;82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2" name="Google Shape;832;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2" name="Google Shape;84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2" name="Google Shape;85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0" name="Google Shape;52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0" name="Google Shape;53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0" name="Google Shape;5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0" name="Google Shape;55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62" name="Google Shape;5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72" name="Google Shape;57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39"/>
          <p:cNvGrpSpPr/>
          <p:nvPr/>
        </p:nvGrpSpPr>
        <p:grpSpPr>
          <a:xfrm>
            <a:off x="-1588" y="0"/>
            <a:ext cx="9145588" cy="6860798"/>
            <a:chOff x="-1588" y="0"/>
            <a:chExt cx="9145588" cy="6860798"/>
          </a:xfrm>
        </p:grpSpPr>
        <p:sp>
          <p:nvSpPr>
            <p:cNvPr id="28" name="Google Shape;28;p39"/>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9"/>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9"/>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9"/>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9"/>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9"/>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35" name="Google Shape;35;p39"/>
          <p:cNvSpPr txBox="1"/>
          <p:nvPr>
            <p:ph type="ctrTitle"/>
          </p:nvPr>
        </p:nvSpPr>
        <p:spPr>
          <a:xfrm>
            <a:off x="866440" y="2226503"/>
            <a:ext cx="5917679" cy="255087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 type="subTitle"/>
          </p:nvPr>
        </p:nvSpPr>
        <p:spPr>
          <a:xfrm>
            <a:off x="866440" y="4777380"/>
            <a:ext cx="5917679"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7" name="Google Shape;37;p39"/>
          <p:cNvSpPr txBox="1"/>
          <p:nvPr>
            <p:ph idx="10" type="dt"/>
          </p:nvPr>
        </p:nvSpPr>
        <p:spPr>
          <a:xfrm rot="5400000">
            <a:off x="7498080" y="1828800"/>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1" type="ftr"/>
          </p:nvPr>
        </p:nvSpPr>
        <p:spPr>
          <a:xfrm rot="5400000">
            <a:off x="6236208" y="3264408"/>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9"/>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129" name="Shape 129"/>
        <p:cNvGrpSpPr/>
        <p:nvPr/>
      </p:nvGrpSpPr>
      <p:grpSpPr>
        <a:xfrm>
          <a:off x="0" y="0"/>
          <a:ext cx="0" cy="0"/>
          <a:chOff x="0" y="0"/>
          <a:chExt cx="0" cy="0"/>
        </a:xfrm>
      </p:grpSpPr>
      <p:grpSp>
        <p:nvGrpSpPr>
          <p:cNvPr id="130" name="Google Shape;130;p48"/>
          <p:cNvGrpSpPr/>
          <p:nvPr/>
        </p:nvGrpSpPr>
        <p:grpSpPr>
          <a:xfrm>
            <a:off x="-1588" y="0"/>
            <a:ext cx="9145588" cy="6860798"/>
            <a:chOff x="-1588" y="0"/>
            <a:chExt cx="9145588" cy="6860798"/>
          </a:xfrm>
        </p:grpSpPr>
        <p:sp>
          <p:nvSpPr>
            <p:cNvPr id="131" name="Google Shape;131;p48"/>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8"/>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8"/>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8"/>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8"/>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8"/>
            <p:cNvSpPr/>
            <p:nvPr/>
          </p:nvSpPr>
          <p:spPr>
            <a:xfrm rot="10204164">
              <a:off x="426788" y="4564241"/>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8"/>
            <p:cNvSpPr/>
            <p:nvPr/>
          </p:nvSpPr>
          <p:spPr>
            <a:xfrm>
              <a:off x="421503" y="402165"/>
              <a:ext cx="8327939" cy="314113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8"/>
            <p:cNvSpPr/>
            <p:nvPr/>
          </p:nvSpPr>
          <p:spPr>
            <a:xfrm rot="10800000">
              <a:off x="485023" y="2670079"/>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8"/>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41" name="Google Shape;141;p48"/>
          <p:cNvSpPr txBox="1"/>
          <p:nvPr>
            <p:ph type="title"/>
          </p:nvPr>
        </p:nvSpPr>
        <p:spPr>
          <a:xfrm>
            <a:off x="866441" y="4961454"/>
            <a:ext cx="642200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8"/>
          <p:cNvSpPr/>
          <p:nvPr>
            <p:ph idx="2" type="pic"/>
          </p:nvPr>
        </p:nvSpPr>
        <p:spPr>
          <a:xfrm>
            <a:off x="866441" y="685800"/>
            <a:ext cx="6422004"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3" name="Google Shape;143;p48"/>
          <p:cNvSpPr txBox="1"/>
          <p:nvPr>
            <p:ph idx="1" type="body"/>
          </p:nvPr>
        </p:nvSpPr>
        <p:spPr>
          <a:xfrm>
            <a:off x="866440" y="5528192"/>
            <a:ext cx="6422004"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4" name="Google Shape;144;p4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8"/>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8" name="Shape 148"/>
        <p:cNvGrpSpPr/>
        <p:nvPr/>
      </p:nvGrpSpPr>
      <p:grpSpPr>
        <a:xfrm>
          <a:off x="0" y="0"/>
          <a:ext cx="0" cy="0"/>
          <a:chOff x="0" y="0"/>
          <a:chExt cx="0" cy="0"/>
        </a:xfrm>
      </p:grpSpPr>
      <p:grpSp>
        <p:nvGrpSpPr>
          <p:cNvPr id="149" name="Google Shape;149;p49"/>
          <p:cNvGrpSpPr/>
          <p:nvPr/>
        </p:nvGrpSpPr>
        <p:grpSpPr>
          <a:xfrm>
            <a:off x="-1588" y="0"/>
            <a:ext cx="9145588" cy="6860798"/>
            <a:chOff x="-1588" y="0"/>
            <a:chExt cx="9145588" cy="6860798"/>
          </a:xfrm>
        </p:grpSpPr>
        <p:sp>
          <p:nvSpPr>
            <p:cNvPr id="150" name="Google Shape;150;p49"/>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9"/>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9"/>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9"/>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9"/>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9"/>
            <p:cNvSpPr/>
            <p:nvPr/>
          </p:nvSpPr>
          <p:spPr>
            <a:xfrm rot="-589932">
              <a:off x="6359946" y="2780895"/>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9"/>
            <p:cNvSpPr/>
            <p:nvPr/>
          </p:nvSpPr>
          <p:spPr>
            <a:xfrm>
              <a:off x="485023" y="4343399"/>
              <a:ext cx="8182128" cy="2112436"/>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9"/>
            <p:cNvSpPr/>
            <p:nvPr/>
          </p:nvSpPr>
          <p:spPr>
            <a:xfrm>
              <a:off x="485023" y="2854646"/>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9"/>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60" name="Google Shape;160;p49"/>
          <p:cNvSpPr txBox="1"/>
          <p:nvPr>
            <p:ph type="title"/>
          </p:nvPr>
        </p:nvSpPr>
        <p:spPr>
          <a:xfrm>
            <a:off x="866440" y="927100"/>
            <a:ext cx="6422005" cy="16927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9"/>
          <p:cNvSpPr txBox="1"/>
          <p:nvPr>
            <p:ph idx="1" type="body"/>
          </p:nvPr>
        </p:nvSpPr>
        <p:spPr>
          <a:xfrm>
            <a:off x="866440" y="3488023"/>
            <a:ext cx="6422005" cy="2536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62" name="Google Shape;162;p49"/>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9"/>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9"/>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9"/>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66" name="Shape 166"/>
        <p:cNvGrpSpPr/>
        <p:nvPr/>
      </p:nvGrpSpPr>
      <p:grpSpPr>
        <a:xfrm>
          <a:off x="0" y="0"/>
          <a:ext cx="0" cy="0"/>
          <a:chOff x="0" y="0"/>
          <a:chExt cx="0" cy="0"/>
        </a:xfrm>
      </p:grpSpPr>
      <p:grpSp>
        <p:nvGrpSpPr>
          <p:cNvPr id="167" name="Google Shape;167;p50"/>
          <p:cNvGrpSpPr/>
          <p:nvPr/>
        </p:nvGrpSpPr>
        <p:grpSpPr>
          <a:xfrm>
            <a:off x="-1588" y="0"/>
            <a:ext cx="9145588" cy="6860798"/>
            <a:chOff x="-1588" y="0"/>
            <a:chExt cx="9145588" cy="6860798"/>
          </a:xfrm>
        </p:grpSpPr>
        <p:sp>
          <p:nvSpPr>
            <p:cNvPr id="168" name="Google Shape;168;p50"/>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0"/>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0"/>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0"/>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0"/>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0"/>
            <p:cNvSpPr/>
            <p:nvPr/>
          </p:nvSpPr>
          <p:spPr>
            <a:xfrm rot="-589932">
              <a:off x="6359946" y="4309201"/>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0"/>
            <p:cNvSpPr/>
            <p:nvPr/>
          </p:nvSpPr>
          <p:spPr>
            <a:xfrm>
              <a:off x="485023" y="4381500"/>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0"/>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77" name="Google Shape;177;p50"/>
          <p:cNvSpPr txBox="1"/>
          <p:nvPr/>
        </p:nvSpPr>
        <p:spPr>
          <a:xfrm>
            <a:off x="647430" y="651690"/>
            <a:ext cx="601591"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8000" u="none" cap="none" strike="noStrike">
                <a:solidFill>
                  <a:srgbClr val="EE52A4"/>
                </a:solidFill>
                <a:latin typeface="Arial"/>
                <a:ea typeface="Arial"/>
                <a:cs typeface="Arial"/>
                <a:sym typeface="Arial"/>
              </a:rPr>
              <a:t>“</a:t>
            </a:r>
            <a:endParaRPr/>
          </a:p>
        </p:txBody>
      </p:sp>
      <p:sp>
        <p:nvSpPr>
          <p:cNvPr id="178" name="Google Shape;178;p50"/>
          <p:cNvSpPr txBox="1"/>
          <p:nvPr/>
        </p:nvSpPr>
        <p:spPr>
          <a:xfrm>
            <a:off x="7069418" y="2900292"/>
            <a:ext cx="619063"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8000" u="none" cap="none" strike="noStrike">
                <a:solidFill>
                  <a:srgbClr val="EE52A4"/>
                </a:solidFill>
                <a:latin typeface="Arial"/>
                <a:ea typeface="Arial"/>
                <a:cs typeface="Arial"/>
                <a:sym typeface="Arial"/>
              </a:rPr>
              <a:t>”</a:t>
            </a:r>
            <a:endParaRPr/>
          </a:p>
        </p:txBody>
      </p:sp>
      <p:sp>
        <p:nvSpPr>
          <p:cNvPr id="179" name="Google Shape;179;p50"/>
          <p:cNvSpPr txBox="1"/>
          <p:nvPr>
            <p:ph type="title"/>
          </p:nvPr>
        </p:nvSpPr>
        <p:spPr>
          <a:xfrm>
            <a:off x="1128060" y="927099"/>
            <a:ext cx="6160385" cy="28821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0"/>
          <p:cNvSpPr txBox="1"/>
          <p:nvPr>
            <p:ph idx="1" type="body"/>
          </p:nvPr>
        </p:nvSpPr>
        <p:spPr>
          <a:xfrm>
            <a:off x="1387278" y="3809278"/>
            <a:ext cx="5646143" cy="33311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1" name="Google Shape;181;p50"/>
          <p:cNvSpPr txBox="1"/>
          <p:nvPr>
            <p:ph idx="2" type="body"/>
          </p:nvPr>
        </p:nvSpPr>
        <p:spPr>
          <a:xfrm>
            <a:off x="866440" y="5000816"/>
            <a:ext cx="6343673" cy="1010619"/>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2" name="Google Shape;182;p5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5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50"/>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86" name="Shape 186"/>
        <p:cNvGrpSpPr/>
        <p:nvPr/>
      </p:nvGrpSpPr>
      <p:grpSpPr>
        <a:xfrm>
          <a:off x="0" y="0"/>
          <a:ext cx="0" cy="0"/>
          <a:chOff x="0" y="0"/>
          <a:chExt cx="0" cy="0"/>
        </a:xfrm>
      </p:grpSpPr>
      <p:grpSp>
        <p:nvGrpSpPr>
          <p:cNvPr id="187" name="Google Shape;187;p51"/>
          <p:cNvGrpSpPr/>
          <p:nvPr/>
        </p:nvGrpSpPr>
        <p:grpSpPr>
          <a:xfrm>
            <a:off x="-1588" y="0"/>
            <a:ext cx="9145588" cy="6860798"/>
            <a:chOff x="-1588" y="0"/>
            <a:chExt cx="9145588" cy="6860798"/>
          </a:xfrm>
        </p:grpSpPr>
        <p:sp>
          <p:nvSpPr>
            <p:cNvPr id="188" name="Google Shape;188;p51"/>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1"/>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1"/>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1"/>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1"/>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1"/>
            <p:cNvSpPr/>
            <p:nvPr/>
          </p:nvSpPr>
          <p:spPr>
            <a:xfrm rot="-589932">
              <a:off x="6359946" y="431124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1"/>
            <p:cNvSpPr/>
            <p:nvPr/>
          </p:nvSpPr>
          <p:spPr>
            <a:xfrm>
              <a:off x="485023" y="4381500"/>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1"/>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97" name="Google Shape;197;p51"/>
          <p:cNvSpPr txBox="1"/>
          <p:nvPr>
            <p:ph type="title"/>
          </p:nvPr>
        </p:nvSpPr>
        <p:spPr>
          <a:xfrm>
            <a:off x="866440" y="2057400"/>
            <a:ext cx="6422005" cy="2095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51"/>
          <p:cNvSpPr txBox="1"/>
          <p:nvPr>
            <p:ph idx="1" type="body"/>
          </p:nvPr>
        </p:nvSpPr>
        <p:spPr>
          <a:xfrm>
            <a:off x="866441" y="5024908"/>
            <a:ext cx="6422004" cy="99489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9" name="Google Shape;199;p5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03" name="Shape 203"/>
        <p:cNvGrpSpPr/>
        <p:nvPr/>
      </p:nvGrpSpPr>
      <p:grpSpPr>
        <a:xfrm>
          <a:off x="0" y="0"/>
          <a:ext cx="0" cy="0"/>
          <a:chOff x="0" y="0"/>
          <a:chExt cx="0" cy="0"/>
        </a:xfrm>
      </p:grpSpPr>
      <p:sp>
        <p:nvSpPr>
          <p:cNvPr id="204" name="Google Shape;204;p52"/>
          <p:cNvSpPr txBox="1"/>
          <p:nvPr>
            <p:ph type="title"/>
          </p:nvPr>
        </p:nvSpPr>
        <p:spPr>
          <a:xfrm>
            <a:off x="866440" y="927100"/>
            <a:ext cx="6423593" cy="7098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2"/>
          <p:cNvSpPr txBox="1"/>
          <p:nvPr>
            <p:ph idx="1" type="body"/>
          </p:nvPr>
        </p:nvSpPr>
        <p:spPr>
          <a:xfrm>
            <a:off x="866440" y="2489200"/>
            <a:ext cx="2313432" cy="6579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0" sz="20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6" name="Google Shape;206;p52"/>
          <p:cNvSpPr txBox="1"/>
          <p:nvPr>
            <p:ph idx="2" type="body"/>
          </p:nvPr>
        </p:nvSpPr>
        <p:spPr>
          <a:xfrm>
            <a:off x="866440" y="3147164"/>
            <a:ext cx="2313432" cy="288836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7" name="Google Shape;207;p52"/>
          <p:cNvSpPr txBox="1"/>
          <p:nvPr>
            <p:ph idx="3" type="body"/>
          </p:nvPr>
        </p:nvSpPr>
        <p:spPr>
          <a:xfrm>
            <a:off x="3405614" y="2489200"/>
            <a:ext cx="2318918" cy="6579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0" sz="20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52"/>
          <p:cNvSpPr txBox="1"/>
          <p:nvPr>
            <p:ph idx="4" type="body"/>
          </p:nvPr>
        </p:nvSpPr>
        <p:spPr>
          <a:xfrm>
            <a:off x="3408471" y="3147164"/>
            <a:ext cx="2318918" cy="288836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9" name="Google Shape;209;p52"/>
          <p:cNvSpPr txBox="1"/>
          <p:nvPr>
            <p:ph idx="5" type="body"/>
          </p:nvPr>
        </p:nvSpPr>
        <p:spPr>
          <a:xfrm>
            <a:off x="5958642" y="2489200"/>
            <a:ext cx="2318918" cy="6579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0" sz="20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0" name="Google Shape;210;p52"/>
          <p:cNvSpPr txBox="1"/>
          <p:nvPr>
            <p:ph idx="6" type="body"/>
          </p:nvPr>
        </p:nvSpPr>
        <p:spPr>
          <a:xfrm>
            <a:off x="5960935" y="3147164"/>
            <a:ext cx="2316625" cy="288836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1" name="Google Shape;211;p52"/>
          <p:cNvCxnSpPr/>
          <p:nvPr/>
        </p:nvCxnSpPr>
        <p:spPr>
          <a:xfrm>
            <a:off x="3294530"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2" name="Google Shape;212;p52"/>
          <p:cNvCxnSpPr/>
          <p:nvPr/>
        </p:nvCxnSpPr>
        <p:spPr>
          <a:xfrm>
            <a:off x="5849521"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3" name="Google Shape;213;p5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5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6" name="Shape 216"/>
        <p:cNvGrpSpPr/>
        <p:nvPr/>
      </p:nvGrpSpPr>
      <p:grpSpPr>
        <a:xfrm>
          <a:off x="0" y="0"/>
          <a:ext cx="0" cy="0"/>
          <a:chOff x="0" y="0"/>
          <a:chExt cx="0" cy="0"/>
        </a:xfrm>
      </p:grpSpPr>
      <p:sp>
        <p:nvSpPr>
          <p:cNvPr id="217" name="Google Shape;217;p53"/>
          <p:cNvSpPr txBox="1"/>
          <p:nvPr>
            <p:ph type="title"/>
          </p:nvPr>
        </p:nvSpPr>
        <p:spPr>
          <a:xfrm>
            <a:off x="866440" y="927100"/>
            <a:ext cx="6345260" cy="7098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53"/>
          <p:cNvSpPr txBox="1"/>
          <p:nvPr>
            <p:ph idx="1" type="body"/>
          </p:nvPr>
        </p:nvSpPr>
        <p:spPr>
          <a:xfrm>
            <a:off x="866440" y="4179596"/>
            <a:ext cx="2313432" cy="6579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0" sz="20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9" name="Google Shape;219;p53"/>
          <p:cNvSpPr/>
          <p:nvPr>
            <p:ph idx="2" type="pic"/>
          </p:nvPr>
        </p:nvSpPr>
        <p:spPr>
          <a:xfrm>
            <a:off x="1019055" y="2489200"/>
            <a:ext cx="2015144" cy="1447342"/>
          </a:xfrm>
          <a:prstGeom prst="roundRect">
            <a:avLst>
              <a:gd fmla="val 1858" name="adj"/>
            </a:avLst>
          </a:prstGeom>
          <a:noFill/>
          <a:ln>
            <a:noFill/>
          </a:ln>
          <a:effectLst>
            <a:outerShdw blurRad="50800" rotWithShape="0" algn="tl" dir="5400000" dist="50800">
              <a:srgbClr val="000000">
                <a:alpha val="42745"/>
              </a:srgbClr>
            </a:outerShdw>
          </a:effectLst>
        </p:spPr>
      </p:sp>
      <p:sp>
        <p:nvSpPr>
          <p:cNvPr id="220" name="Google Shape;220;p53"/>
          <p:cNvSpPr txBox="1"/>
          <p:nvPr>
            <p:ph idx="3" type="body"/>
          </p:nvPr>
        </p:nvSpPr>
        <p:spPr>
          <a:xfrm>
            <a:off x="866439" y="4837558"/>
            <a:ext cx="2313432" cy="118732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21" name="Google Shape;221;p53"/>
          <p:cNvSpPr txBox="1"/>
          <p:nvPr>
            <p:ph idx="4" type="body"/>
          </p:nvPr>
        </p:nvSpPr>
        <p:spPr>
          <a:xfrm>
            <a:off x="3411125" y="4179595"/>
            <a:ext cx="2318918" cy="6579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0" sz="20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22" name="Google Shape;222;p53"/>
          <p:cNvSpPr/>
          <p:nvPr>
            <p:ph idx="5" type="pic"/>
          </p:nvPr>
        </p:nvSpPr>
        <p:spPr>
          <a:xfrm>
            <a:off x="3553189" y="2489200"/>
            <a:ext cx="2015144" cy="1447342"/>
          </a:xfrm>
          <a:prstGeom prst="roundRect">
            <a:avLst>
              <a:gd fmla="val 1858" name="adj"/>
            </a:avLst>
          </a:prstGeom>
          <a:noFill/>
          <a:ln>
            <a:noFill/>
          </a:ln>
          <a:effectLst>
            <a:outerShdw blurRad="50800" rotWithShape="0" algn="tl" dir="5400000" dist="50800">
              <a:srgbClr val="000000">
                <a:alpha val="42745"/>
              </a:srgbClr>
            </a:outerShdw>
          </a:effectLst>
        </p:spPr>
      </p:sp>
      <p:sp>
        <p:nvSpPr>
          <p:cNvPr id="223" name="Google Shape;223;p53"/>
          <p:cNvSpPr txBox="1"/>
          <p:nvPr>
            <p:ph idx="6" type="body"/>
          </p:nvPr>
        </p:nvSpPr>
        <p:spPr>
          <a:xfrm>
            <a:off x="3411125" y="4848208"/>
            <a:ext cx="2318918" cy="118732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24" name="Google Shape;224;p53"/>
          <p:cNvSpPr txBox="1"/>
          <p:nvPr>
            <p:ph idx="7" type="body"/>
          </p:nvPr>
        </p:nvSpPr>
        <p:spPr>
          <a:xfrm>
            <a:off x="5958642" y="4179596"/>
            <a:ext cx="2318918" cy="6579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0" sz="20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25" name="Google Shape;225;p53"/>
          <p:cNvSpPr/>
          <p:nvPr>
            <p:ph idx="8" type="pic"/>
          </p:nvPr>
        </p:nvSpPr>
        <p:spPr>
          <a:xfrm>
            <a:off x="6108641" y="2489200"/>
            <a:ext cx="2015144" cy="1447342"/>
          </a:xfrm>
          <a:prstGeom prst="roundRect">
            <a:avLst>
              <a:gd fmla="val 1858" name="adj"/>
            </a:avLst>
          </a:prstGeom>
          <a:noFill/>
          <a:ln>
            <a:noFill/>
          </a:ln>
          <a:effectLst>
            <a:outerShdw blurRad="50800" rotWithShape="0" algn="tl" dir="5400000" dist="50800">
              <a:srgbClr val="000000">
                <a:alpha val="42745"/>
              </a:srgbClr>
            </a:outerShdw>
          </a:effectLst>
        </p:spPr>
      </p:sp>
      <p:sp>
        <p:nvSpPr>
          <p:cNvPr id="226" name="Google Shape;226;p53"/>
          <p:cNvSpPr txBox="1"/>
          <p:nvPr>
            <p:ph idx="9" type="body"/>
          </p:nvPr>
        </p:nvSpPr>
        <p:spPr>
          <a:xfrm>
            <a:off x="5958642" y="4837558"/>
            <a:ext cx="2318918" cy="118732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7" name="Google Shape;227;p53"/>
          <p:cNvCxnSpPr/>
          <p:nvPr/>
        </p:nvCxnSpPr>
        <p:spPr>
          <a:xfrm>
            <a:off x="3290019"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8" name="Google Shape;228;p53"/>
          <p:cNvCxnSpPr/>
          <p:nvPr/>
        </p:nvCxnSpPr>
        <p:spPr>
          <a:xfrm>
            <a:off x="5849521"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9" name="Google Shape;229;p5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5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2" name="Shape 232"/>
        <p:cNvGrpSpPr/>
        <p:nvPr/>
      </p:nvGrpSpPr>
      <p:grpSpPr>
        <a:xfrm>
          <a:off x="0" y="0"/>
          <a:ext cx="0" cy="0"/>
          <a:chOff x="0" y="0"/>
          <a:chExt cx="0" cy="0"/>
        </a:xfrm>
      </p:grpSpPr>
      <p:sp>
        <p:nvSpPr>
          <p:cNvPr id="233" name="Google Shape;233;p54"/>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4"/>
          <p:cNvSpPr txBox="1"/>
          <p:nvPr>
            <p:ph idx="1" type="body"/>
          </p:nvPr>
        </p:nvSpPr>
        <p:spPr>
          <a:xfrm rot="5400000">
            <a:off x="2271712" y="1081870"/>
            <a:ext cx="3530600" cy="634526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5" name="Google Shape;235;p54"/>
          <p:cNvSpPr txBox="1"/>
          <p:nvPr>
            <p:ph idx="10" type="dt"/>
          </p:nvPr>
        </p:nvSpPr>
        <p:spPr>
          <a:xfrm>
            <a:off x="7621301" y="6387910"/>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4"/>
          <p:cNvSpPr txBox="1"/>
          <p:nvPr>
            <p:ph idx="11" type="ftr"/>
          </p:nvPr>
        </p:nvSpPr>
        <p:spPr>
          <a:xfrm>
            <a:off x="516133" y="6387910"/>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8" name="Shape 238"/>
        <p:cNvGrpSpPr/>
        <p:nvPr/>
      </p:nvGrpSpPr>
      <p:grpSpPr>
        <a:xfrm>
          <a:off x="0" y="0"/>
          <a:ext cx="0" cy="0"/>
          <a:chOff x="0" y="0"/>
          <a:chExt cx="0" cy="0"/>
        </a:xfrm>
      </p:grpSpPr>
      <p:grpSp>
        <p:nvGrpSpPr>
          <p:cNvPr id="239" name="Google Shape;239;p55"/>
          <p:cNvGrpSpPr/>
          <p:nvPr/>
        </p:nvGrpSpPr>
        <p:grpSpPr>
          <a:xfrm>
            <a:off x="-1588" y="0"/>
            <a:ext cx="9120420" cy="6860798"/>
            <a:chOff x="-1588" y="0"/>
            <a:chExt cx="9120420" cy="6860798"/>
          </a:xfrm>
        </p:grpSpPr>
        <p:sp>
          <p:nvSpPr>
            <p:cNvPr id="240" name="Google Shape;240;p55"/>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5"/>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5"/>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5"/>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5"/>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5"/>
            <p:cNvSpPr/>
            <p:nvPr/>
          </p:nvSpPr>
          <p:spPr>
            <a:xfrm rot="4966650">
              <a:off x="4673046" y="5107506"/>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55"/>
          <p:cNvSpPr/>
          <p:nvPr/>
        </p:nvSpPr>
        <p:spPr>
          <a:xfrm>
            <a:off x="414867" y="402165"/>
            <a:ext cx="46105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5"/>
          <p:cNvSpPr/>
          <p:nvPr/>
        </p:nvSpPr>
        <p:spPr>
          <a:xfrm rot="5400000">
            <a:off x="1299309"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249" name="Google Shape;249;p55"/>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sp>
        <p:nvSpPr>
          <p:cNvPr id="250" name="Google Shape;250;p55"/>
          <p:cNvSpPr txBox="1"/>
          <p:nvPr>
            <p:ph type="title"/>
          </p:nvPr>
        </p:nvSpPr>
        <p:spPr>
          <a:xfrm rot="5400000">
            <a:off x="4445685" y="3177041"/>
            <a:ext cx="4572001" cy="111351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55"/>
          <p:cNvSpPr txBox="1"/>
          <p:nvPr>
            <p:ph idx="1" type="body"/>
          </p:nvPr>
        </p:nvSpPr>
        <p:spPr>
          <a:xfrm rot="5400000">
            <a:off x="789205" y="1525331"/>
            <a:ext cx="4572001" cy="441693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2" name="Google Shape;252;p5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55"/>
          <p:cNvSpPr txBox="1"/>
          <p:nvPr>
            <p:ph idx="11" type="ftr"/>
          </p:nvPr>
        </p:nvSpPr>
        <p:spPr>
          <a:xfrm>
            <a:off x="538546" y="6365498"/>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55"/>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2" name="Shape 262"/>
        <p:cNvGrpSpPr/>
        <p:nvPr/>
      </p:nvGrpSpPr>
      <p:grpSpPr>
        <a:xfrm>
          <a:off x="0" y="0"/>
          <a:ext cx="0" cy="0"/>
          <a:chOff x="0" y="0"/>
          <a:chExt cx="0" cy="0"/>
        </a:xfrm>
      </p:grpSpPr>
      <p:sp>
        <p:nvSpPr>
          <p:cNvPr id="263" name="Google Shape;263;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4" name="Google Shape;264;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65" name="Google Shape;26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5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8" name="Shape 268"/>
        <p:cNvGrpSpPr/>
        <p:nvPr/>
      </p:nvGrpSpPr>
      <p:grpSpPr>
        <a:xfrm>
          <a:off x="0" y="0"/>
          <a:ext cx="0" cy="0"/>
          <a:chOff x="0" y="0"/>
          <a:chExt cx="0" cy="0"/>
        </a:xfrm>
      </p:grpSpPr>
      <p:sp>
        <p:nvSpPr>
          <p:cNvPr id="269" name="Google Shape;26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0" name="Google Shape;270;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1" name="Google Shape;27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5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40"/>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4" name="Google Shape;44;p4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4" name="Shape 274"/>
        <p:cNvGrpSpPr/>
        <p:nvPr/>
      </p:nvGrpSpPr>
      <p:grpSpPr>
        <a:xfrm>
          <a:off x="0" y="0"/>
          <a:ext cx="0" cy="0"/>
          <a:chOff x="0" y="0"/>
          <a:chExt cx="0" cy="0"/>
        </a:xfrm>
      </p:grpSpPr>
      <p:sp>
        <p:nvSpPr>
          <p:cNvPr id="275" name="Google Shape;275;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6" name="Google Shape;276;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7" name="Google Shape;27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59"/>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0" name="Shape 280"/>
        <p:cNvGrpSpPr/>
        <p:nvPr/>
      </p:nvGrpSpPr>
      <p:grpSpPr>
        <a:xfrm>
          <a:off x="0" y="0"/>
          <a:ext cx="0" cy="0"/>
          <a:chOff x="0" y="0"/>
          <a:chExt cx="0" cy="0"/>
        </a:xfrm>
      </p:grpSpPr>
      <p:sp>
        <p:nvSpPr>
          <p:cNvPr id="281" name="Google Shape;281;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2" name="Google Shape;282;p6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3" name="Google Shape;283;p6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4" name="Google Shape;284;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60"/>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7" name="Shape 287"/>
        <p:cNvGrpSpPr/>
        <p:nvPr/>
      </p:nvGrpSpPr>
      <p:grpSpPr>
        <a:xfrm>
          <a:off x="0" y="0"/>
          <a:ext cx="0" cy="0"/>
          <a:chOff x="0" y="0"/>
          <a:chExt cx="0" cy="0"/>
        </a:xfrm>
      </p:grpSpPr>
      <p:sp>
        <p:nvSpPr>
          <p:cNvPr id="288" name="Google Shape;28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9" name="Google Shape;289;p6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0" name="Google Shape;290;p6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1" name="Google Shape;291;p6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2" name="Google Shape;292;p6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3" name="Google Shape;293;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61"/>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6" name="Shape 296"/>
        <p:cNvGrpSpPr/>
        <p:nvPr/>
      </p:nvGrpSpPr>
      <p:grpSpPr>
        <a:xfrm>
          <a:off x="0" y="0"/>
          <a:ext cx="0" cy="0"/>
          <a:chOff x="0" y="0"/>
          <a:chExt cx="0" cy="0"/>
        </a:xfrm>
      </p:grpSpPr>
      <p:sp>
        <p:nvSpPr>
          <p:cNvPr id="297" name="Google Shape;297;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8" name="Google Shape;298;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62"/>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1" name="Shape 301"/>
        <p:cNvGrpSpPr/>
        <p:nvPr/>
      </p:nvGrpSpPr>
      <p:grpSpPr>
        <a:xfrm>
          <a:off x="0" y="0"/>
          <a:ext cx="0" cy="0"/>
          <a:chOff x="0" y="0"/>
          <a:chExt cx="0" cy="0"/>
        </a:xfrm>
      </p:grpSpPr>
      <p:sp>
        <p:nvSpPr>
          <p:cNvPr id="302" name="Google Shape;302;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63"/>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5" name="Shape 305"/>
        <p:cNvGrpSpPr/>
        <p:nvPr/>
      </p:nvGrpSpPr>
      <p:grpSpPr>
        <a:xfrm>
          <a:off x="0" y="0"/>
          <a:ext cx="0" cy="0"/>
          <a:chOff x="0" y="0"/>
          <a:chExt cx="0" cy="0"/>
        </a:xfrm>
      </p:grpSpPr>
      <p:sp>
        <p:nvSpPr>
          <p:cNvPr id="306" name="Google Shape;306;p6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7" name="Google Shape;307;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08" name="Google Shape;308;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09" name="Google Shape;309;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64"/>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2" name="Shape 312"/>
        <p:cNvGrpSpPr/>
        <p:nvPr/>
      </p:nvGrpSpPr>
      <p:grpSpPr>
        <a:xfrm>
          <a:off x="0" y="0"/>
          <a:ext cx="0" cy="0"/>
          <a:chOff x="0" y="0"/>
          <a:chExt cx="0" cy="0"/>
        </a:xfrm>
      </p:grpSpPr>
      <p:sp>
        <p:nvSpPr>
          <p:cNvPr id="313" name="Google Shape;313;p6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4" name="Google Shape;314;p65"/>
          <p:cNvSpPr/>
          <p:nvPr>
            <p:ph idx="2" type="pic"/>
          </p:nvPr>
        </p:nvSpPr>
        <p:spPr>
          <a:xfrm>
            <a:off x="1792288" y="612775"/>
            <a:ext cx="5486400" cy="4114800"/>
          </a:xfrm>
          <a:prstGeom prst="rect">
            <a:avLst/>
          </a:prstGeom>
          <a:noFill/>
          <a:ln>
            <a:noFill/>
          </a:ln>
        </p:spPr>
      </p:sp>
      <p:sp>
        <p:nvSpPr>
          <p:cNvPr id="315" name="Google Shape;315;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6" name="Google Shape;316;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6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9" name="Shape 319"/>
        <p:cNvGrpSpPr/>
        <p:nvPr/>
      </p:nvGrpSpPr>
      <p:grpSpPr>
        <a:xfrm>
          <a:off x="0" y="0"/>
          <a:ext cx="0" cy="0"/>
          <a:chOff x="0" y="0"/>
          <a:chExt cx="0" cy="0"/>
        </a:xfrm>
      </p:grpSpPr>
      <p:sp>
        <p:nvSpPr>
          <p:cNvPr id="320" name="Google Shape;320;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1" name="Google Shape;321;p6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2" name="Google Shape;322;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6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5" name="Shape 325"/>
        <p:cNvGrpSpPr/>
        <p:nvPr/>
      </p:nvGrpSpPr>
      <p:grpSpPr>
        <a:xfrm>
          <a:off x="0" y="0"/>
          <a:ext cx="0" cy="0"/>
          <a:chOff x="0" y="0"/>
          <a:chExt cx="0" cy="0"/>
        </a:xfrm>
      </p:grpSpPr>
      <p:sp>
        <p:nvSpPr>
          <p:cNvPr id="326" name="Google Shape;326;p6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7" name="Google Shape;327;p6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6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7" name="Shape 337"/>
        <p:cNvGrpSpPr/>
        <p:nvPr/>
      </p:nvGrpSpPr>
      <p:grpSpPr>
        <a:xfrm>
          <a:off x="0" y="0"/>
          <a:ext cx="0" cy="0"/>
          <a:chOff x="0" y="0"/>
          <a:chExt cx="0" cy="0"/>
        </a:xfrm>
      </p:grpSpPr>
      <p:sp>
        <p:nvSpPr>
          <p:cNvPr id="338" name="Google Shape;338;p6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9" name="Google Shape;339;p6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40" name="Google Shape;340;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7" name="Shape 47"/>
        <p:cNvGrpSpPr/>
        <p:nvPr/>
      </p:nvGrpSpPr>
      <p:grpSpPr>
        <a:xfrm>
          <a:off x="0" y="0"/>
          <a:ext cx="0" cy="0"/>
          <a:chOff x="0" y="0"/>
          <a:chExt cx="0" cy="0"/>
        </a:xfrm>
      </p:grpSpPr>
      <p:grpSp>
        <p:nvGrpSpPr>
          <p:cNvPr id="48" name="Google Shape;48;p41"/>
          <p:cNvGrpSpPr/>
          <p:nvPr/>
        </p:nvGrpSpPr>
        <p:grpSpPr>
          <a:xfrm>
            <a:off x="-1588" y="0"/>
            <a:ext cx="9145588" cy="6860798"/>
            <a:chOff x="-1588" y="0"/>
            <a:chExt cx="9145588" cy="6860798"/>
          </a:xfrm>
        </p:grpSpPr>
        <p:sp>
          <p:nvSpPr>
            <p:cNvPr id="49" name="Google Shape;49;p41"/>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1"/>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1"/>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1"/>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1"/>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1"/>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1"/>
            <p:cNvSpPr/>
            <p:nvPr/>
          </p:nvSpPr>
          <p:spPr>
            <a:xfrm rot="-5400000">
              <a:off x="3105027"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57" name="Google Shape;57;p41"/>
            <p:cNvSpPr/>
            <p:nvPr/>
          </p:nvSpPr>
          <p:spPr>
            <a:xfrm rot="-5912394">
              <a:off x="3320102"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1"/>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59" name="Google Shape;59;p41"/>
          <p:cNvSpPr txBox="1"/>
          <p:nvPr>
            <p:ph type="title"/>
          </p:nvPr>
        </p:nvSpPr>
        <p:spPr>
          <a:xfrm>
            <a:off x="877534" y="2257588"/>
            <a:ext cx="3090672" cy="30203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 type="body"/>
          </p:nvPr>
        </p:nvSpPr>
        <p:spPr>
          <a:xfrm>
            <a:off x="5119261" y="2257588"/>
            <a:ext cx="3082516" cy="302034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1" name="Google Shape;61;p4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3" name="Shape 343"/>
        <p:cNvGrpSpPr/>
        <p:nvPr/>
      </p:nvGrpSpPr>
      <p:grpSpPr>
        <a:xfrm>
          <a:off x="0" y="0"/>
          <a:ext cx="0" cy="0"/>
          <a:chOff x="0" y="0"/>
          <a:chExt cx="0" cy="0"/>
        </a:xfrm>
      </p:grpSpPr>
      <p:sp>
        <p:nvSpPr>
          <p:cNvPr id="344" name="Google Shape;344;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5" name="Google Shape;345;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6" name="Google Shape;346;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9" name="Shape 349"/>
        <p:cNvGrpSpPr/>
        <p:nvPr/>
      </p:nvGrpSpPr>
      <p:grpSpPr>
        <a:xfrm>
          <a:off x="0" y="0"/>
          <a:ext cx="0" cy="0"/>
          <a:chOff x="0" y="0"/>
          <a:chExt cx="0" cy="0"/>
        </a:xfrm>
      </p:grpSpPr>
      <p:sp>
        <p:nvSpPr>
          <p:cNvPr id="350" name="Google Shape;350;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1" name="Google Shape;351;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2" name="Google Shape;352;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5" name="Shape 355"/>
        <p:cNvGrpSpPr/>
        <p:nvPr/>
      </p:nvGrpSpPr>
      <p:grpSpPr>
        <a:xfrm>
          <a:off x="0" y="0"/>
          <a:ext cx="0" cy="0"/>
          <a:chOff x="0" y="0"/>
          <a:chExt cx="0" cy="0"/>
        </a:xfrm>
      </p:grpSpPr>
      <p:sp>
        <p:nvSpPr>
          <p:cNvPr id="356" name="Google Shape;356;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7" name="Google Shape;357;p7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8" name="Google Shape;358;p7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9" name="Google Shape;359;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1" name="Google Shape;36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2" name="Shape 362"/>
        <p:cNvGrpSpPr/>
        <p:nvPr/>
      </p:nvGrpSpPr>
      <p:grpSpPr>
        <a:xfrm>
          <a:off x="0" y="0"/>
          <a:ext cx="0" cy="0"/>
          <a:chOff x="0" y="0"/>
          <a:chExt cx="0" cy="0"/>
        </a:xfrm>
      </p:grpSpPr>
      <p:sp>
        <p:nvSpPr>
          <p:cNvPr id="363" name="Google Shape;36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4" name="Google Shape;364;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5" name="Google Shape;365;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6" name="Google Shape;366;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7" name="Google Shape;367;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8" name="Google Shape;368;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1" name="Shape 371"/>
        <p:cNvGrpSpPr/>
        <p:nvPr/>
      </p:nvGrpSpPr>
      <p:grpSpPr>
        <a:xfrm>
          <a:off x="0" y="0"/>
          <a:ext cx="0" cy="0"/>
          <a:chOff x="0" y="0"/>
          <a:chExt cx="0" cy="0"/>
        </a:xfrm>
      </p:grpSpPr>
      <p:sp>
        <p:nvSpPr>
          <p:cNvPr id="372" name="Google Shape;372;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3" name="Google Shape;373;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0" name="Shape 380"/>
        <p:cNvGrpSpPr/>
        <p:nvPr/>
      </p:nvGrpSpPr>
      <p:grpSpPr>
        <a:xfrm>
          <a:off x="0" y="0"/>
          <a:ext cx="0" cy="0"/>
          <a:chOff x="0" y="0"/>
          <a:chExt cx="0" cy="0"/>
        </a:xfrm>
      </p:grpSpPr>
      <p:sp>
        <p:nvSpPr>
          <p:cNvPr id="381" name="Google Shape;381;p7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2" name="Google Shape;382;p7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83" name="Google Shape;383;p7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84" name="Google Shape;384;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7" name="Shape 387"/>
        <p:cNvGrpSpPr/>
        <p:nvPr/>
      </p:nvGrpSpPr>
      <p:grpSpPr>
        <a:xfrm>
          <a:off x="0" y="0"/>
          <a:ext cx="0" cy="0"/>
          <a:chOff x="0" y="0"/>
          <a:chExt cx="0" cy="0"/>
        </a:xfrm>
      </p:grpSpPr>
      <p:sp>
        <p:nvSpPr>
          <p:cNvPr id="388" name="Google Shape;388;p7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9" name="Google Shape;389;p77"/>
          <p:cNvSpPr/>
          <p:nvPr>
            <p:ph idx="2" type="pic"/>
          </p:nvPr>
        </p:nvSpPr>
        <p:spPr>
          <a:xfrm>
            <a:off x="1792288" y="612775"/>
            <a:ext cx="5486400" cy="4114800"/>
          </a:xfrm>
          <a:prstGeom prst="rect">
            <a:avLst/>
          </a:prstGeom>
          <a:noFill/>
          <a:ln>
            <a:noFill/>
          </a:ln>
        </p:spPr>
      </p:sp>
      <p:sp>
        <p:nvSpPr>
          <p:cNvPr id="390" name="Google Shape;390;p7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1" name="Google Shape;39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4" name="Shape 394"/>
        <p:cNvGrpSpPr/>
        <p:nvPr/>
      </p:nvGrpSpPr>
      <p:grpSpPr>
        <a:xfrm>
          <a:off x="0" y="0"/>
          <a:ext cx="0" cy="0"/>
          <a:chOff x="0" y="0"/>
          <a:chExt cx="0" cy="0"/>
        </a:xfrm>
      </p:grpSpPr>
      <p:sp>
        <p:nvSpPr>
          <p:cNvPr id="395" name="Google Shape;39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6" name="Google Shape;396;p7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7" name="Google Shape;397;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0" name="Shape 400"/>
        <p:cNvGrpSpPr/>
        <p:nvPr/>
      </p:nvGrpSpPr>
      <p:grpSpPr>
        <a:xfrm>
          <a:off x="0" y="0"/>
          <a:ext cx="0" cy="0"/>
          <a:chOff x="0" y="0"/>
          <a:chExt cx="0" cy="0"/>
        </a:xfrm>
      </p:grpSpPr>
      <p:sp>
        <p:nvSpPr>
          <p:cNvPr id="401" name="Google Shape;401;p7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2" name="Google Shape;402;p7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3" name="Google Shape;403;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5" name="Google Shape;405;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42"/>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 type="body"/>
          </p:nvPr>
        </p:nvSpPr>
        <p:spPr>
          <a:xfrm>
            <a:off x="866440" y="2489200"/>
            <a:ext cx="3636980" cy="353060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42"/>
          <p:cNvSpPr txBox="1"/>
          <p:nvPr>
            <p:ph idx="2" type="body"/>
          </p:nvPr>
        </p:nvSpPr>
        <p:spPr>
          <a:xfrm>
            <a:off x="4640581" y="2489203"/>
            <a:ext cx="3636980" cy="35306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4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2" name="Shape 412"/>
        <p:cNvGrpSpPr/>
        <p:nvPr/>
      </p:nvGrpSpPr>
      <p:grpSpPr>
        <a:xfrm>
          <a:off x="0" y="0"/>
          <a:ext cx="0" cy="0"/>
          <a:chOff x="0" y="0"/>
          <a:chExt cx="0" cy="0"/>
        </a:xfrm>
      </p:grpSpPr>
      <p:sp>
        <p:nvSpPr>
          <p:cNvPr id="413" name="Google Shape;413;p81"/>
          <p:cNvSpPr txBox="1"/>
          <p:nvPr>
            <p:ph type="ctrTitle"/>
          </p:nvPr>
        </p:nvSpPr>
        <p:spPr>
          <a:xfrm>
            <a:off x="601670" y="4497935"/>
            <a:ext cx="7940660" cy="610820"/>
          </a:xfrm>
          <a:prstGeom prst="rect">
            <a:avLst/>
          </a:prstGeom>
          <a:noFill/>
          <a:ln>
            <a:noFill/>
          </a:ln>
          <a:effectLst>
            <a:outerShdw blurRad="50800" rotWithShape="0" algn="tl" dir="2700000" dist="38100">
              <a:srgbClr val="000000">
                <a:alpha val="70980"/>
              </a:srgbClr>
            </a:outerShdw>
          </a:effectLst>
        </p:spPr>
        <p:txBody>
          <a:bodyPr anchorCtr="0" anchor="ctr" bIns="45700" lIns="91425" spcFirstLastPara="1" rIns="91425" wrap="square" tIns="45700">
            <a:normAutofit/>
          </a:bodyPr>
          <a:lstStyle>
            <a:lvl1pPr lvl="0" algn="ct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81"/>
          <p:cNvSpPr txBox="1"/>
          <p:nvPr>
            <p:ph idx="1" type="subTitle"/>
          </p:nvPr>
        </p:nvSpPr>
        <p:spPr>
          <a:xfrm>
            <a:off x="601670" y="5566870"/>
            <a:ext cx="7940660" cy="61082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A5A5A5"/>
              </a:buClr>
              <a:buSzPts val="2800"/>
              <a:buNone/>
              <a:defRPr sz="2800">
                <a:solidFill>
                  <a:srgbClr val="A5A5A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15" name="Google Shape;415;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6" name="Google Shape;416;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7" name="Google Shape;417;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8" name="Shape 418"/>
        <p:cNvGrpSpPr/>
        <p:nvPr/>
      </p:nvGrpSpPr>
      <p:grpSpPr>
        <a:xfrm>
          <a:off x="0" y="0"/>
          <a:ext cx="0" cy="0"/>
          <a:chOff x="0" y="0"/>
          <a:chExt cx="0" cy="0"/>
        </a:xfrm>
      </p:grpSpPr>
      <p:sp>
        <p:nvSpPr>
          <p:cNvPr id="419" name="Google Shape;419;p82"/>
          <p:cNvSpPr txBox="1"/>
          <p:nvPr>
            <p:ph type="title"/>
          </p:nvPr>
        </p:nvSpPr>
        <p:spPr>
          <a:xfrm>
            <a:off x="448965" y="1443835"/>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0" name="Google Shape;420;p82"/>
          <p:cNvSpPr txBox="1"/>
          <p:nvPr>
            <p:ph idx="1" type="body"/>
          </p:nvPr>
        </p:nvSpPr>
        <p:spPr>
          <a:xfrm>
            <a:off x="448965" y="2054655"/>
            <a:ext cx="8229600" cy="412303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BFBFBF"/>
              </a:buClr>
              <a:buSzPts val="2800"/>
              <a:buChar char="•"/>
              <a:defRPr sz="2800">
                <a:solidFill>
                  <a:srgbClr val="BFBFBF"/>
                </a:solidFill>
              </a:defRPr>
            </a:lvl1pPr>
            <a:lvl2pPr indent="-406400" lvl="1" marL="914400" algn="l">
              <a:spcBef>
                <a:spcPts val="560"/>
              </a:spcBef>
              <a:spcAft>
                <a:spcPts val="0"/>
              </a:spcAft>
              <a:buClr>
                <a:srgbClr val="BFBFBF"/>
              </a:buClr>
              <a:buSzPts val="2800"/>
              <a:buChar char="–"/>
              <a:defRPr>
                <a:solidFill>
                  <a:srgbClr val="BFBFBF"/>
                </a:solidFill>
              </a:defRPr>
            </a:lvl2pPr>
            <a:lvl3pPr indent="-381000" lvl="2" marL="1371600" algn="l">
              <a:spcBef>
                <a:spcPts val="480"/>
              </a:spcBef>
              <a:spcAft>
                <a:spcPts val="0"/>
              </a:spcAft>
              <a:buClr>
                <a:srgbClr val="BFBFBF"/>
              </a:buClr>
              <a:buSzPts val="2400"/>
              <a:buChar char="•"/>
              <a:defRPr>
                <a:solidFill>
                  <a:srgbClr val="BFBFBF"/>
                </a:solidFill>
              </a:defRPr>
            </a:lvl3pPr>
            <a:lvl4pPr indent="-355600" lvl="3" marL="1828800" algn="l">
              <a:spcBef>
                <a:spcPts val="400"/>
              </a:spcBef>
              <a:spcAft>
                <a:spcPts val="0"/>
              </a:spcAft>
              <a:buClr>
                <a:srgbClr val="BFBFBF"/>
              </a:buClr>
              <a:buSzPts val="2000"/>
              <a:buChar char="–"/>
              <a:defRPr>
                <a:solidFill>
                  <a:srgbClr val="BFBFBF"/>
                </a:solidFill>
              </a:defRPr>
            </a:lvl4pPr>
            <a:lvl5pPr indent="-355600" lvl="4" marL="2286000" algn="l">
              <a:spcBef>
                <a:spcPts val="400"/>
              </a:spcBef>
              <a:spcAft>
                <a:spcPts val="0"/>
              </a:spcAft>
              <a:buClr>
                <a:srgbClr val="BFBFBF"/>
              </a:buClr>
              <a:buSzPts val="2000"/>
              <a:buChar char="»"/>
              <a:defRPr>
                <a:solidFill>
                  <a:srgbClr val="BFBFB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1" name="Google Shape;421;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2" name="Google Shape;422;p82"/>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3" name="Google Shape;423;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24" name="Shape 424"/>
        <p:cNvGrpSpPr/>
        <p:nvPr/>
      </p:nvGrpSpPr>
      <p:grpSpPr>
        <a:xfrm>
          <a:off x="0" y="0"/>
          <a:ext cx="0" cy="0"/>
          <a:chOff x="0" y="0"/>
          <a:chExt cx="0" cy="0"/>
        </a:xfrm>
      </p:grpSpPr>
      <p:sp>
        <p:nvSpPr>
          <p:cNvPr id="425" name="Google Shape;425;p83"/>
          <p:cNvSpPr txBox="1"/>
          <p:nvPr>
            <p:ph type="title"/>
          </p:nvPr>
        </p:nvSpPr>
        <p:spPr>
          <a:xfrm>
            <a:off x="1823311" y="374900"/>
            <a:ext cx="6719018" cy="868839"/>
          </a:xfrm>
          <a:prstGeom prst="rect">
            <a:avLst/>
          </a:prstGeom>
          <a:noFill/>
          <a:ln>
            <a:noFill/>
          </a:ln>
          <a:effectLst>
            <a:outerShdw blurRad="50800" rotWithShape="0" algn="tl" dir="2700000" dist="38100">
              <a:srgbClr val="000000">
                <a:alpha val="6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83"/>
          <p:cNvSpPr txBox="1"/>
          <p:nvPr>
            <p:ph idx="1" type="body"/>
          </p:nvPr>
        </p:nvSpPr>
        <p:spPr>
          <a:xfrm>
            <a:off x="1823312" y="1138425"/>
            <a:ext cx="6719018" cy="503926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BFBFBF"/>
              </a:buClr>
              <a:buSzPts val="2800"/>
              <a:buChar char="•"/>
              <a:defRPr sz="2800">
                <a:solidFill>
                  <a:srgbClr val="BFBFBF"/>
                </a:solidFill>
              </a:defRPr>
            </a:lvl1pPr>
            <a:lvl2pPr indent="-406400" lvl="1" marL="914400" algn="l">
              <a:spcBef>
                <a:spcPts val="560"/>
              </a:spcBef>
              <a:spcAft>
                <a:spcPts val="0"/>
              </a:spcAft>
              <a:buClr>
                <a:srgbClr val="BFBFBF"/>
              </a:buClr>
              <a:buSzPts val="2800"/>
              <a:buChar char="–"/>
              <a:defRPr>
                <a:solidFill>
                  <a:srgbClr val="BFBFBF"/>
                </a:solidFill>
              </a:defRPr>
            </a:lvl2pPr>
            <a:lvl3pPr indent="-381000" lvl="2" marL="1371600" algn="l">
              <a:spcBef>
                <a:spcPts val="480"/>
              </a:spcBef>
              <a:spcAft>
                <a:spcPts val="0"/>
              </a:spcAft>
              <a:buClr>
                <a:srgbClr val="BFBFBF"/>
              </a:buClr>
              <a:buSzPts val="2400"/>
              <a:buChar char="•"/>
              <a:defRPr>
                <a:solidFill>
                  <a:srgbClr val="BFBFBF"/>
                </a:solidFill>
              </a:defRPr>
            </a:lvl3pPr>
            <a:lvl4pPr indent="-355600" lvl="3" marL="1828800" algn="l">
              <a:spcBef>
                <a:spcPts val="400"/>
              </a:spcBef>
              <a:spcAft>
                <a:spcPts val="0"/>
              </a:spcAft>
              <a:buClr>
                <a:srgbClr val="BFBFBF"/>
              </a:buClr>
              <a:buSzPts val="2000"/>
              <a:buChar char="–"/>
              <a:defRPr>
                <a:solidFill>
                  <a:srgbClr val="BFBFBF"/>
                </a:solidFill>
              </a:defRPr>
            </a:lvl4pPr>
            <a:lvl5pPr indent="-355600" lvl="4" marL="2286000" algn="l">
              <a:spcBef>
                <a:spcPts val="400"/>
              </a:spcBef>
              <a:spcAft>
                <a:spcPts val="0"/>
              </a:spcAft>
              <a:buClr>
                <a:srgbClr val="BFBFBF"/>
              </a:buClr>
              <a:buSzPts val="2000"/>
              <a:buChar char="»"/>
              <a:defRPr>
                <a:solidFill>
                  <a:srgbClr val="BFBFB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7" name="Google Shape;427;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83"/>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9" name="Google Shape;429;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0" name="Shape 430"/>
        <p:cNvGrpSpPr/>
        <p:nvPr/>
      </p:nvGrpSpPr>
      <p:grpSpPr>
        <a:xfrm>
          <a:off x="0" y="0"/>
          <a:ext cx="0" cy="0"/>
          <a:chOff x="0" y="0"/>
          <a:chExt cx="0" cy="0"/>
        </a:xfrm>
      </p:grpSpPr>
      <p:sp>
        <p:nvSpPr>
          <p:cNvPr id="431" name="Google Shape;431;p8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2" name="Google Shape;432;p8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33" name="Google Shape;433;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84"/>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6" name="Shape 436"/>
        <p:cNvGrpSpPr/>
        <p:nvPr/>
      </p:nvGrpSpPr>
      <p:grpSpPr>
        <a:xfrm>
          <a:off x="0" y="0"/>
          <a:ext cx="0" cy="0"/>
          <a:chOff x="0" y="0"/>
          <a:chExt cx="0" cy="0"/>
        </a:xfrm>
      </p:grpSpPr>
      <p:sp>
        <p:nvSpPr>
          <p:cNvPr id="437" name="Google Shape;437;p85"/>
          <p:cNvSpPr txBox="1"/>
          <p:nvPr>
            <p:ph type="title"/>
          </p:nvPr>
        </p:nvSpPr>
        <p:spPr>
          <a:xfrm>
            <a:off x="457200" y="833014"/>
            <a:ext cx="8229600" cy="5846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8" name="Google Shape;438;p8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9" name="Google Shape;439;p8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0" name="Google Shape;440;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1" name="Google Shape;441;p8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2" name="Google Shape;442;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3" name="Shape 443"/>
        <p:cNvGrpSpPr/>
        <p:nvPr/>
      </p:nvGrpSpPr>
      <p:grpSpPr>
        <a:xfrm>
          <a:off x="0" y="0"/>
          <a:ext cx="0" cy="0"/>
          <a:chOff x="0" y="0"/>
          <a:chExt cx="0" cy="0"/>
        </a:xfrm>
      </p:grpSpPr>
      <p:sp>
        <p:nvSpPr>
          <p:cNvPr id="444" name="Google Shape;444;p86"/>
          <p:cNvSpPr txBox="1"/>
          <p:nvPr>
            <p:ph type="title"/>
          </p:nvPr>
        </p:nvSpPr>
        <p:spPr>
          <a:xfrm>
            <a:off x="448965" y="1443835"/>
            <a:ext cx="8229600" cy="532180"/>
          </a:xfrm>
          <a:prstGeom prst="rect">
            <a:avLst/>
          </a:prstGeom>
          <a:noFill/>
          <a:ln>
            <a:noFill/>
          </a:ln>
          <a:effectLst>
            <a:outerShdw blurRad="50800" rotWithShape="0" algn="tl" dir="2700000" dist="38100">
              <a:srgbClr val="000000">
                <a:alpha val="6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86"/>
          <p:cNvSpPr txBox="1"/>
          <p:nvPr>
            <p:ph idx="1" type="body"/>
          </p:nvPr>
        </p:nvSpPr>
        <p:spPr>
          <a:xfrm>
            <a:off x="448965" y="2054655"/>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BFBFBF"/>
              </a:buClr>
              <a:buSzPts val="2400"/>
              <a:buNone/>
              <a:defRPr b="1" sz="2400">
                <a:solidFill>
                  <a:srgbClr val="BFBFBF"/>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6" name="Google Shape;446;p86"/>
          <p:cNvSpPr txBox="1"/>
          <p:nvPr>
            <p:ph idx="2" type="body"/>
          </p:nvPr>
        </p:nvSpPr>
        <p:spPr>
          <a:xfrm>
            <a:off x="448965" y="2684518"/>
            <a:ext cx="4040188" cy="303505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BFBFBF"/>
              </a:buClr>
              <a:buSzPts val="2400"/>
              <a:buChar char="•"/>
              <a:defRPr sz="2400">
                <a:solidFill>
                  <a:srgbClr val="BFBFBF"/>
                </a:solidFill>
              </a:defRPr>
            </a:lvl1pPr>
            <a:lvl2pPr indent="-355600" lvl="1" marL="914400" algn="l">
              <a:spcBef>
                <a:spcPts val="400"/>
              </a:spcBef>
              <a:spcAft>
                <a:spcPts val="0"/>
              </a:spcAft>
              <a:buClr>
                <a:srgbClr val="BFBFBF"/>
              </a:buClr>
              <a:buSzPts val="2000"/>
              <a:buChar char="–"/>
              <a:defRPr sz="2000">
                <a:solidFill>
                  <a:srgbClr val="BFBFBF"/>
                </a:solidFill>
              </a:defRPr>
            </a:lvl2pPr>
            <a:lvl3pPr indent="-342900" lvl="2" marL="1371600" algn="l">
              <a:spcBef>
                <a:spcPts val="360"/>
              </a:spcBef>
              <a:spcAft>
                <a:spcPts val="0"/>
              </a:spcAft>
              <a:buClr>
                <a:srgbClr val="BFBFBF"/>
              </a:buClr>
              <a:buSzPts val="1800"/>
              <a:buChar char="•"/>
              <a:defRPr sz="1800">
                <a:solidFill>
                  <a:srgbClr val="BFBFBF"/>
                </a:solidFill>
              </a:defRPr>
            </a:lvl3pPr>
            <a:lvl4pPr indent="-330200" lvl="3" marL="1828800" algn="l">
              <a:spcBef>
                <a:spcPts val="320"/>
              </a:spcBef>
              <a:spcAft>
                <a:spcPts val="0"/>
              </a:spcAft>
              <a:buClr>
                <a:srgbClr val="BFBFBF"/>
              </a:buClr>
              <a:buSzPts val="1600"/>
              <a:buChar char="–"/>
              <a:defRPr sz="1600">
                <a:solidFill>
                  <a:srgbClr val="BFBFBF"/>
                </a:solidFill>
              </a:defRPr>
            </a:lvl4pPr>
            <a:lvl5pPr indent="-330200" lvl="4" marL="2286000" algn="l">
              <a:spcBef>
                <a:spcPts val="320"/>
              </a:spcBef>
              <a:spcAft>
                <a:spcPts val="0"/>
              </a:spcAft>
              <a:buClr>
                <a:srgbClr val="BFBFBF"/>
              </a:buClr>
              <a:buSzPts val="1600"/>
              <a:buChar char="»"/>
              <a:defRPr sz="1600">
                <a:solidFill>
                  <a:srgbClr val="BFBFB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7" name="Google Shape;447;p86"/>
          <p:cNvSpPr txBox="1"/>
          <p:nvPr>
            <p:ph idx="3" type="body"/>
          </p:nvPr>
        </p:nvSpPr>
        <p:spPr>
          <a:xfrm>
            <a:off x="4636790" y="2054655"/>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BFBFBF"/>
              </a:buClr>
              <a:buSzPts val="2400"/>
              <a:buNone/>
              <a:defRPr b="1" sz="2400">
                <a:solidFill>
                  <a:srgbClr val="BFBFBF"/>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8" name="Google Shape;448;p86"/>
          <p:cNvSpPr txBox="1"/>
          <p:nvPr>
            <p:ph idx="4" type="body"/>
          </p:nvPr>
        </p:nvSpPr>
        <p:spPr>
          <a:xfrm>
            <a:off x="4636790" y="2684518"/>
            <a:ext cx="4041775" cy="303505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BFBFBF"/>
              </a:buClr>
              <a:buSzPts val="2400"/>
              <a:buChar char="•"/>
              <a:defRPr sz="2400">
                <a:solidFill>
                  <a:srgbClr val="BFBFBF"/>
                </a:solidFill>
              </a:defRPr>
            </a:lvl1pPr>
            <a:lvl2pPr indent="-355600" lvl="1" marL="914400" algn="l">
              <a:spcBef>
                <a:spcPts val="400"/>
              </a:spcBef>
              <a:spcAft>
                <a:spcPts val="0"/>
              </a:spcAft>
              <a:buClr>
                <a:srgbClr val="BFBFBF"/>
              </a:buClr>
              <a:buSzPts val="2000"/>
              <a:buChar char="–"/>
              <a:defRPr sz="2000">
                <a:solidFill>
                  <a:srgbClr val="BFBFBF"/>
                </a:solidFill>
              </a:defRPr>
            </a:lvl2pPr>
            <a:lvl3pPr indent="-342900" lvl="2" marL="1371600" algn="l">
              <a:spcBef>
                <a:spcPts val="360"/>
              </a:spcBef>
              <a:spcAft>
                <a:spcPts val="0"/>
              </a:spcAft>
              <a:buClr>
                <a:srgbClr val="BFBFBF"/>
              </a:buClr>
              <a:buSzPts val="1800"/>
              <a:buChar char="•"/>
              <a:defRPr sz="1800">
                <a:solidFill>
                  <a:srgbClr val="BFBFBF"/>
                </a:solidFill>
              </a:defRPr>
            </a:lvl3pPr>
            <a:lvl4pPr indent="-330200" lvl="3" marL="1828800" algn="l">
              <a:spcBef>
                <a:spcPts val="320"/>
              </a:spcBef>
              <a:spcAft>
                <a:spcPts val="0"/>
              </a:spcAft>
              <a:buClr>
                <a:srgbClr val="BFBFBF"/>
              </a:buClr>
              <a:buSzPts val="1600"/>
              <a:buChar char="–"/>
              <a:defRPr sz="1600">
                <a:solidFill>
                  <a:srgbClr val="BFBFBF"/>
                </a:solidFill>
              </a:defRPr>
            </a:lvl4pPr>
            <a:lvl5pPr indent="-330200" lvl="4" marL="2286000" algn="l">
              <a:spcBef>
                <a:spcPts val="320"/>
              </a:spcBef>
              <a:spcAft>
                <a:spcPts val="0"/>
              </a:spcAft>
              <a:buClr>
                <a:srgbClr val="BFBFBF"/>
              </a:buClr>
              <a:buSzPts val="1600"/>
              <a:buChar char="»"/>
              <a:defRPr sz="1600">
                <a:solidFill>
                  <a:srgbClr val="BFBFB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9" name="Google Shape;449;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0" name="Google Shape;450;p8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2" name="Shape 452"/>
        <p:cNvGrpSpPr/>
        <p:nvPr/>
      </p:nvGrpSpPr>
      <p:grpSpPr>
        <a:xfrm>
          <a:off x="0" y="0"/>
          <a:ext cx="0" cy="0"/>
          <a:chOff x="0" y="0"/>
          <a:chExt cx="0" cy="0"/>
        </a:xfrm>
      </p:grpSpPr>
      <p:sp>
        <p:nvSpPr>
          <p:cNvPr id="453" name="Google Shape;453;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4" name="Google Shape;454;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8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6" name="Google Shape;456;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7" name="Shape 457"/>
        <p:cNvGrpSpPr/>
        <p:nvPr/>
      </p:nvGrpSpPr>
      <p:grpSpPr>
        <a:xfrm>
          <a:off x="0" y="0"/>
          <a:ext cx="0" cy="0"/>
          <a:chOff x="0" y="0"/>
          <a:chExt cx="0" cy="0"/>
        </a:xfrm>
      </p:grpSpPr>
      <p:sp>
        <p:nvSpPr>
          <p:cNvPr id="458" name="Google Shape;458;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8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1" name="Shape 461"/>
        <p:cNvGrpSpPr/>
        <p:nvPr/>
      </p:nvGrpSpPr>
      <p:grpSpPr>
        <a:xfrm>
          <a:off x="0" y="0"/>
          <a:ext cx="0" cy="0"/>
          <a:chOff x="0" y="0"/>
          <a:chExt cx="0" cy="0"/>
        </a:xfrm>
      </p:grpSpPr>
      <p:sp>
        <p:nvSpPr>
          <p:cNvPr id="462" name="Google Shape;462;p8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3" name="Google Shape;463;p8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64" name="Google Shape;464;p8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5" name="Google Shape;465;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7" name="Google Shape;467;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8" name="Shape 468"/>
        <p:cNvGrpSpPr/>
        <p:nvPr/>
      </p:nvGrpSpPr>
      <p:grpSpPr>
        <a:xfrm>
          <a:off x="0" y="0"/>
          <a:ext cx="0" cy="0"/>
          <a:chOff x="0" y="0"/>
          <a:chExt cx="0" cy="0"/>
        </a:xfrm>
      </p:grpSpPr>
      <p:sp>
        <p:nvSpPr>
          <p:cNvPr id="469" name="Google Shape;469;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0" name="Google Shape;470;p90"/>
          <p:cNvSpPr/>
          <p:nvPr>
            <p:ph idx="2" type="pic"/>
          </p:nvPr>
        </p:nvSpPr>
        <p:spPr>
          <a:xfrm>
            <a:off x="1792288" y="612775"/>
            <a:ext cx="5486400" cy="4114800"/>
          </a:xfrm>
          <a:prstGeom prst="rect">
            <a:avLst/>
          </a:prstGeom>
          <a:noFill/>
          <a:ln>
            <a:noFill/>
          </a:ln>
        </p:spPr>
      </p:sp>
      <p:sp>
        <p:nvSpPr>
          <p:cNvPr id="471" name="Google Shape;471;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2" name="Google Shape;472;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3" name="Google Shape;473;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4" name="Google Shape;474;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43"/>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txBox="1"/>
          <p:nvPr>
            <p:ph idx="1" type="body"/>
          </p:nvPr>
        </p:nvSpPr>
        <p:spPr>
          <a:xfrm>
            <a:off x="869918" y="2489200"/>
            <a:ext cx="3633502" cy="75929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5" name="Google Shape;75;p43"/>
          <p:cNvSpPr txBox="1"/>
          <p:nvPr>
            <p:ph idx="2" type="body"/>
          </p:nvPr>
        </p:nvSpPr>
        <p:spPr>
          <a:xfrm>
            <a:off x="866440" y="3248490"/>
            <a:ext cx="3636980" cy="277131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43"/>
          <p:cNvSpPr txBox="1"/>
          <p:nvPr>
            <p:ph idx="3" type="body"/>
          </p:nvPr>
        </p:nvSpPr>
        <p:spPr>
          <a:xfrm>
            <a:off x="4640581" y="2489200"/>
            <a:ext cx="3636979" cy="756635"/>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7" name="Google Shape;77;p43"/>
          <p:cNvSpPr txBox="1"/>
          <p:nvPr>
            <p:ph idx="4" type="body"/>
          </p:nvPr>
        </p:nvSpPr>
        <p:spPr>
          <a:xfrm>
            <a:off x="4640581" y="3245835"/>
            <a:ext cx="3636980" cy="277396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8" name="Google Shape;78;p4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5" name="Shape 475"/>
        <p:cNvGrpSpPr/>
        <p:nvPr/>
      </p:nvGrpSpPr>
      <p:grpSpPr>
        <a:xfrm>
          <a:off x="0" y="0"/>
          <a:ext cx="0" cy="0"/>
          <a:chOff x="0" y="0"/>
          <a:chExt cx="0" cy="0"/>
        </a:xfrm>
      </p:grpSpPr>
      <p:sp>
        <p:nvSpPr>
          <p:cNvPr id="476" name="Google Shape;476;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7" name="Google Shape;477;p9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8" name="Google Shape;478;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 name="Google Shape;479;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0" name="Google Shape;480;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1" name="Shape 481"/>
        <p:cNvGrpSpPr/>
        <p:nvPr/>
      </p:nvGrpSpPr>
      <p:grpSpPr>
        <a:xfrm>
          <a:off x="0" y="0"/>
          <a:ext cx="0" cy="0"/>
          <a:chOff x="0" y="0"/>
          <a:chExt cx="0" cy="0"/>
        </a:xfrm>
      </p:grpSpPr>
      <p:sp>
        <p:nvSpPr>
          <p:cNvPr id="482" name="Google Shape;482;p9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9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4" name="Google Shape;484;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5" name="Google Shape;485;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6" name="Google Shape;486;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44"/>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45"/>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1" name="Shape 91"/>
        <p:cNvGrpSpPr/>
        <p:nvPr/>
      </p:nvGrpSpPr>
      <p:grpSpPr>
        <a:xfrm>
          <a:off x="0" y="0"/>
          <a:ext cx="0" cy="0"/>
          <a:chOff x="0" y="0"/>
          <a:chExt cx="0" cy="0"/>
        </a:xfrm>
      </p:grpSpPr>
      <p:grpSp>
        <p:nvGrpSpPr>
          <p:cNvPr id="92" name="Google Shape;92;p46"/>
          <p:cNvGrpSpPr/>
          <p:nvPr/>
        </p:nvGrpSpPr>
        <p:grpSpPr>
          <a:xfrm>
            <a:off x="-1588" y="0"/>
            <a:ext cx="9145588" cy="6860798"/>
            <a:chOff x="-1588" y="0"/>
            <a:chExt cx="9145588" cy="6860798"/>
          </a:xfrm>
        </p:grpSpPr>
        <p:sp>
          <p:nvSpPr>
            <p:cNvPr id="93" name="Google Shape;93;p46"/>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6"/>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6"/>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6"/>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6"/>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6"/>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6"/>
            <p:cNvSpPr/>
            <p:nvPr/>
          </p:nvSpPr>
          <p:spPr>
            <a:xfrm rot="-5400000">
              <a:off x="2548536"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01" name="Google Shape;101;p46"/>
            <p:cNvSpPr/>
            <p:nvPr/>
          </p:nvSpPr>
          <p:spPr>
            <a:xfrm rot="-5912394">
              <a:off x="2769747"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6"/>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03" name="Google Shape;103;p46"/>
          <p:cNvSpPr txBox="1"/>
          <p:nvPr>
            <p:ph type="title"/>
          </p:nvPr>
        </p:nvSpPr>
        <p:spPr>
          <a:xfrm>
            <a:off x="866440" y="1447800"/>
            <a:ext cx="2712590" cy="14955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6"/>
          <p:cNvSpPr txBox="1"/>
          <p:nvPr>
            <p:ph idx="1" type="body"/>
          </p:nvPr>
        </p:nvSpPr>
        <p:spPr>
          <a:xfrm>
            <a:off x="4568927" y="1447800"/>
            <a:ext cx="3632850"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5" name="Google Shape;105;p46"/>
          <p:cNvSpPr txBox="1"/>
          <p:nvPr>
            <p:ph idx="2" type="body"/>
          </p:nvPr>
        </p:nvSpPr>
        <p:spPr>
          <a:xfrm>
            <a:off x="866441" y="3086845"/>
            <a:ext cx="2712589" cy="293370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4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grpSp>
        <p:nvGrpSpPr>
          <p:cNvPr id="111" name="Google Shape;111;p47"/>
          <p:cNvGrpSpPr/>
          <p:nvPr/>
        </p:nvGrpSpPr>
        <p:grpSpPr>
          <a:xfrm>
            <a:off x="-1588" y="0"/>
            <a:ext cx="9145588" cy="6860798"/>
            <a:chOff x="-1588" y="0"/>
            <a:chExt cx="9145588" cy="6860798"/>
          </a:xfrm>
        </p:grpSpPr>
        <p:sp>
          <p:nvSpPr>
            <p:cNvPr id="112" name="Google Shape;112;p47"/>
            <p:cNvSpPr/>
            <p:nvPr/>
          </p:nvSpPr>
          <p:spPr>
            <a:xfrm>
              <a:off x="0" y="0"/>
              <a:ext cx="9118832" cy="6858000"/>
            </a:xfrm>
            <a:prstGeom prst="rect">
              <a:avLst/>
            </a:prstGeom>
            <a:blipFill rotWithShape="1">
              <a:blip r:embed="rId2">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7"/>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7"/>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7"/>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7"/>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7"/>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7"/>
            <p:cNvSpPr/>
            <p:nvPr/>
          </p:nvSpPr>
          <p:spPr>
            <a:xfrm rot="-5400000">
              <a:off x="2852610"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20" name="Google Shape;120;p47"/>
            <p:cNvSpPr/>
            <p:nvPr/>
          </p:nvSpPr>
          <p:spPr>
            <a:xfrm rot="-5912394">
              <a:off x="3074559"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7"/>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22" name="Google Shape;122;p47"/>
          <p:cNvSpPr txBox="1"/>
          <p:nvPr>
            <p:ph type="title"/>
          </p:nvPr>
        </p:nvSpPr>
        <p:spPr>
          <a:xfrm>
            <a:off x="866440" y="1381390"/>
            <a:ext cx="2987089"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7"/>
          <p:cNvSpPr/>
          <p:nvPr>
            <p:ph idx="2" type="pic"/>
          </p:nvPr>
        </p:nvSpPr>
        <p:spPr>
          <a:xfrm>
            <a:off x="4722909" y="1320800"/>
            <a:ext cx="2791102" cy="42164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4" name="Google Shape;124;p47"/>
          <p:cNvSpPr txBox="1"/>
          <p:nvPr>
            <p:ph idx="1" type="body"/>
          </p:nvPr>
        </p:nvSpPr>
        <p:spPr>
          <a:xfrm>
            <a:off x="866440" y="3086100"/>
            <a:ext cx="2987089" cy="2451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5" name="Google Shape;125;p4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7"/>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4.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 Type="http://schemas.openxmlformats.org/officeDocument/2006/relationships/image" Target="../media/image4.jpg"/><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8"/>
          <p:cNvGrpSpPr/>
          <p:nvPr/>
        </p:nvGrpSpPr>
        <p:grpSpPr>
          <a:xfrm>
            <a:off x="-1588" y="0"/>
            <a:ext cx="9145588" cy="6860798"/>
            <a:chOff x="-1588" y="0"/>
            <a:chExt cx="9145588" cy="6860798"/>
          </a:xfrm>
        </p:grpSpPr>
        <p:sp>
          <p:nvSpPr>
            <p:cNvPr id="11" name="Google Shape;11;p38"/>
            <p:cNvSpPr/>
            <p:nvPr/>
          </p:nvSpPr>
          <p:spPr>
            <a:xfrm>
              <a:off x="0" y="0"/>
              <a:ext cx="9118832" cy="6858000"/>
            </a:xfrm>
            <a:prstGeom prst="rect">
              <a:avLst/>
            </a:prstGeom>
            <a:blipFill rotWithShape="1">
              <a:blip r:embed="rId1">
                <a:alphaModFix/>
              </a:blip>
              <a:stretch>
                <a:fillRect b="0" l="-16712" r="-1698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8"/>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8"/>
            <p:cNvSpPr/>
            <p:nvPr/>
          </p:nvSpPr>
          <p:spPr>
            <a:xfrm>
              <a:off x="5689832" y="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8"/>
            <p:cNvSpPr/>
            <p:nvPr/>
          </p:nvSpPr>
          <p:spPr>
            <a:xfrm>
              <a:off x="6299432" y="5870198"/>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8"/>
            <p:cNvSpPr/>
            <p:nvPr/>
          </p:nvSpPr>
          <p:spPr>
            <a:xfrm>
              <a:off x="-15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8"/>
            <p:cNvSpPr/>
            <p:nvPr/>
          </p:nvSpPr>
          <p:spPr>
            <a:xfrm rot="-589932">
              <a:off x="6359946" y="179029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8"/>
            <p:cNvSpPr/>
            <p:nvPr/>
          </p:nvSpPr>
          <p:spPr>
            <a:xfrm>
              <a:off x="485023" y="1856450"/>
              <a:ext cx="8173954" cy="4535226"/>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9" name="Google Shape;19;p38"/>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0" name="Google Shape;20;p38"/>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38"/>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3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1" i="0" sz="9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3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9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38"/>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900">
        <p14:warp dir="in"/>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8" name="Google Shape;258;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9" name="Google Shape;259;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0" name="Google Shape;260;p5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Google Shape;26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Calibri"/>
                <a:ea typeface="Calibri"/>
                <a:cs typeface="Calibri"/>
                <a:sym typeface="Calibri"/>
              </a:defRPr>
            </a:lvl1pPr>
            <a:lvl2pPr indent="0" lvl="1" marL="0" marR="0" rtl="0" algn="r">
              <a:spcBef>
                <a:spcPts val="0"/>
              </a:spcBef>
              <a:buNone/>
              <a:defRPr b="0" i="0" sz="1200" u="none" cap="none" strike="noStrike">
                <a:solidFill>
                  <a:srgbClr val="898989"/>
                </a:solidFill>
                <a:latin typeface="Calibri"/>
                <a:ea typeface="Calibri"/>
                <a:cs typeface="Calibri"/>
                <a:sym typeface="Calibri"/>
              </a:defRPr>
            </a:lvl2pPr>
            <a:lvl3pPr indent="0" lvl="2" marL="0" marR="0" rtl="0" algn="r">
              <a:spcBef>
                <a:spcPts val="0"/>
              </a:spcBef>
              <a:buNone/>
              <a:defRPr b="0" i="0" sz="1200" u="none" cap="none" strike="noStrike">
                <a:solidFill>
                  <a:srgbClr val="898989"/>
                </a:solidFill>
                <a:latin typeface="Calibri"/>
                <a:ea typeface="Calibri"/>
                <a:cs typeface="Calibri"/>
                <a:sym typeface="Calibri"/>
              </a:defRPr>
            </a:lvl3pPr>
            <a:lvl4pPr indent="0" lvl="3" marL="0" marR="0" rtl="0" algn="r">
              <a:spcBef>
                <a:spcPts val="0"/>
              </a:spcBef>
              <a:buNone/>
              <a:defRPr b="0" i="0" sz="1200" u="none" cap="none" strike="noStrike">
                <a:solidFill>
                  <a:srgbClr val="898989"/>
                </a:solidFill>
                <a:latin typeface="Calibri"/>
                <a:ea typeface="Calibri"/>
                <a:cs typeface="Calibri"/>
                <a:sym typeface="Calibri"/>
              </a:defRPr>
            </a:lvl4pPr>
            <a:lvl5pPr indent="0" lvl="4" marL="0" marR="0" rtl="0" algn="r">
              <a:spcBef>
                <a:spcPts val="0"/>
              </a:spcBef>
              <a:buNone/>
              <a:defRPr b="0" i="0" sz="1200" u="none" cap="none" strike="noStrike">
                <a:solidFill>
                  <a:srgbClr val="898989"/>
                </a:solidFill>
                <a:latin typeface="Calibri"/>
                <a:ea typeface="Calibri"/>
                <a:cs typeface="Calibri"/>
                <a:sym typeface="Calibri"/>
              </a:defRPr>
            </a:lvl5pPr>
            <a:lvl6pPr indent="0" lvl="5" marL="0" marR="0" rtl="0" algn="r">
              <a:spcBef>
                <a:spcPts val="0"/>
              </a:spcBef>
              <a:buNone/>
              <a:defRPr b="0" i="0" sz="1200" u="none" cap="none" strike="noStrike">
                <a:solidFill>
                  <a:srgbClr val="898989"/>
                </a:solidFill>
                <a:latin typeface="Calibri"/>
                <a:ea typeface="Calibri"/>
                <a:cs typeface="Calibri"/>
                <a:sym typeface="Calibri"/>
              </a:defRPr>
            </a:lvl6pPr>
            <a:lvl7pPr indent="0" lvl="6" marL="0" marR="0" rtl="0" algn="r">
              <a:spcBef>
                <a:spcPts val="0"/>
              </a:spcBef>
              <a:buNone/>
              <a:defRPr b="0" i="0" sz="1200" u="none" cap="none" strike="noStrike">
                <a:solidFill>
                  <a:srgbClr val="898989"/>
                </a:solidFill>
                <a:latin typeface="Calibri"/>
                <a:ea typeface="Calibri"/>
                <a:cs typeface="Calibri"/>
                <a:sym typeface="Calibri"/>
              </a:defRPr>
            </a:lvl7pPr>
            <a:lvl8pPr indent="0" lvl="7" marL="0" marR="0" rtl="0" algn="r">
              <a:spcBef>
                <a:spcPts val="0"/>
              </a:spcBef>
              <a:buNone/>
              <a:defRPr b="0" i="0" sz="1200" u="none" cap="none" strike="noStrike">
                <a:solidFill>
                  <a:srgbClr val="898989"/>
                </a:solidFill>
                <a:latin typeface="Calibri"/>
                <a:ea typeface="Calibri"/>
                <a:cs typeface="Calibri"/>
                <a:sym typeface="Calibri"/>
              </a:defRPr>
            </a:lvl8pPr>
            <a:lvl9pPr indent="0" lvl="8" marL="0" marR="0" rt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mc:Choice Requires="p14">
      <p:transition spd="slow" p14:dur="900">
        <p14:warp dir="in"/>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3" name="Google Shape;333;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4" name="Google Shape;334;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5" name="Google Shape;335;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6" name="Google Shape;336;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Calibri"/>
                <a:ea typeface="Calibri"/>
                <a:cs typeface="Calibri"/>
                <a:sym typeface="Calibri"/>
              </a:defRPr>
            </a:lvl1pPr>
            <a:lvl2pPr indent="0" lvl="1" marL="0" marR="0" rtl="0" algn="r">
              <a:spcBef>
                <a:spcPts val="0"/>
              </a:spcBef>
              <a:buNone/>
              <a:defRPr b="0" i="0" sz="1200" u="none" cap="none" strike="noStrike">
                <a:solidFill>
                  <a:srgbClr val="898989"/>
                </a:solidFill>
                <a:latin typeface="Calibri"/>
                <a:ea typeface="Calibri"/>
                <a:cs typeface="Calibri"/>
                <a:sym typeface="Calibri"/>
              </a:defRPr>
            </a:lvl2pPr>
            <a:lvl3pPr indent="0" lvl="2" marL="0" marR="0" rtl="0" algn="r">
              <a:spcBef>
                <a:spcPts val="0"/>
              </a:spcBef>
              <a:buNone/>
              <a:defRPr b="0" i="0" sz="1200" u="none" cap="none" strike="noStrike">
                <a:solidFill>
                  <a:srgbClr val="898989"/>
                </a:solidFill>
                <a:latin typeface="Calibri"/>
                <a:ea typeface="Calibri"/>
                <a:cs typeface="Calibri"/>
                <a:sym typeface="Calibri"/>
              </a:defRPr>
            </a:lvl3pPr>
            <a:lvl4pPr indent="0" lvl="3" marL="0" marR="0" rtl="0" algn="r">
              <a:spcBef>
                <a:spcPts val="0"/>
              </a:spcBef>
              <a:buNone/>
              <a:defRPr b="0" i="0" sz="1200" u="none" cap="none" strike="noStrike">
                <a:solidFill>
                  <a:srgbClr val="898989"/>
                </a:solidFill>
                <a:latin typeface="Calibri"/>
                <a:ea typeface="Calibri"/>
                <a:cs typeface="Calibri"/>
                <a:sym typeface="Calibri"/>
              </a:defRPr>
            </a:lvl4pPr>
            <a:lvl5pPr indent="0" lvl="4" marL="0" marR="0" rtl="0" algn="r">
              <a:spcBef>
                <a:spcPts val="0"/>
              </a:spcBef>
              <a:buNone/>
              <a:defRPr b="0" i="0" sz="1200" u="none" cap="none" strike="noStrike">
                <a:solidFill>
                  <a:srgbClr val="898989"/>
                </a:solidFill>
                <a:latin typeface="Calibri"/>
                <a:ea typeface="Calibri"/>
                <a:cs typeface="Calibri"/>
                <a:sym typeface="Calibri"/>
              </a:defRPr>
            </a:lvl5pPr>
            <a:lvl6pPr indent="0" lvl="5" marL="0" marR="0" rtl="0" algn="r">
              <a:spcBef>
                <a:spcPts val="0"/>
              </a:spcBef>
              <a:buNone/>
              <a:defRPr b="0" i="0" sz="1200" u="none" cap="none" strike="noStrike">
                <a:solidFill>
                  <a:srgbClr val="898989"/>
                </a:solidFill>
                <a:latin typeface="Calibri"/>
                <a:ea typeface="Calibri"/>
                <a:cs typeface="Calibri"/>
                <a:sym typeface="Calibri"/>
              </a:defRPr>
            </a:lvl6pPr>
            <a:lvl7pPr indent="0" lvl="6" marL="0" marR="0" rtl="0" algn="r">
              <a:spcBef>
                <a:spcPts val="0"/>
              </a:spcBef>
              <a:buNone/>
              <a:defRPr b="0" i="0" sz="1200" u="none" cap="none" strike="noStrike">
                <a:solidFill>
                  <a:srgbClr val="898989"/>
                </a:solidFill>
                <a:latin typeface="Calibri"/>
                <a:ea typeface="Calibri"/>
                <a:cs typeface="Calibri"/>
                <a:sym typeface="Calibri"/>
              </a:defRPr>
            </a:lvl7pPr>
            <a:lvl8pPr indent="0" lvl="7" marL="0" marR="0" rtl="0" algn="r">
              <a:spcBef>
                <a:spcPts val="0"/>
              </a:spcBef>
              <a:buNone/>
              <a:defRPr b="0" i="0" sz="1200" u="none" cap="none" strike="noStrike">
                <a:solidFill>
                  <a:srgbClr val="898989"/>
                </a:solidFill>
                <a:latin typeface="Calibri"/>
                <a:ea typeface="Calibri"/>
                <a:cs typeface="Calibri"/>
                <a:sym typeface="Calibri"/>
              </a:defRPr>
            </a:lvl8pPr>
            <a:lvl9pPr indent="0" lvl="8" marL="0" marR="0" rt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mc:Choice Requires="p14">
      <p:transition spd="slow" p14:dur="900">
        <p14:warp dir="in"/>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06" name="Shape 406"/>
        <p:cNvGrpSpPr/>
        <p:nvPr/>
      </p:nvGrpSpPr>
      <p:grpSpPr>
        <a:xfrm>
          <a:off x="0" y="0"/>
          <a:ext cx="0" cy="0"/>
          <a:chOff x="0" y="0"/>
          <a:chExt cx="0" cy="0"/>
        </a:xfrm>
      </p:grpSpPr>
      <p:sp>
        <p:nvSpPr>
          <p:cNvPr id="407" name="Google Shape;407;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8" name="Google Shape;408;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9" name="Google Shape;409;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0" name="Google Shape;410;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1" name="Google Shape;411;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mc:AlternateContent>
    <mc:Choice Requires="p14">
      <p:transition spd="slow" p14:dur="900">
        <p14:warp dir="in"/>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
          <p:cNvSpPr txBox="1"/>
          <p:nvPr>
            <p:ph type="ctrTitle"/>
          </p:nvPr>
        </p:nvSpPr>
        <p:spPr>
          <a:xfrm>
            <a:off x="609600" y="1848336"/>
            <a:ext cx="7634808" cy="762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Anti-Discrimination Legislation</a:t>
            </a:r>
            <a:endParaRPr/>
          </a:p>
        </p:txBody>
      </p:sp>
      <p:pic>
        <p:nvPicPr>
          <p:cNvPr id="493" name="Google Shape;493;p1"/>
          <p:cNvPicPr preferRelativeResize="0"/>
          <p:nvPr/>
        </p:nvPicPr>
        <p:blipFill rotWithShape="1">
          <a:blip r:embed="rId3">
            <a:alphaModFix/>
          </a:blip>
          <a:srcRect b="0" l="0" r="0" t="0"/>
          <a:stretch/>
        </p:blipFill>
        <p:spPr>
          <a:xfrm>
            <a:off x="609600" y="2895600"/>
            <a:ext cx="7924800" cy="3010852"/>
          </a:xfrm>
          <a:prstGeom prst="rect">
            <a:avLst/>
          </a:prstGeom>
          <a:noFill/>
          <a:ln>
            <a:noFill/>
          </a:ln>
        </p:spPr>
      </p:pic>
      <p:sp>
        <p:nvSpPr>
          <p:cNvPr id="494" name="Google Shape;494;p1"/>
          <p:cNvSpPr txBox="1"/>
          <p:nvPr>
            <p:ph idx="1" type="subTitle"/>
          </p:nvPr>
        </p:nvSpPr>
        <p:spPr>
          <a:xfrm>
            <a:off x="4191000" y="2523023"/>
            <a:ext cx="2971800" cy="455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CHAPTER 11</a:t>
            </a:r>
            <a:endParaRPr/>
          </a:p>
        </p:txBody>
      </p:sp>
      <p:sp>
        <p:nvSpPr>
          <p:cNvPr id="495" name="Google Shape;495;p1"/>
          <p:cNvSpPr txBox="1"/>
          <p:nvPr/>
        </p:nvSpPr>
        <p:spPr>
          <a:xfrm>
            <a:off x="1670050" y="5895975"/>
            <a:ext cx="6767513"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FFC000"/>
                </a:solidFill>
                <a:latin typeface="Verdana"/>
                <a:ea typeface="Verdana"/>
                <a:cs typeface="Verdana"/>
                <a:sym typeface="Verdana"/>
              </a:rPr>
              <a:t>CS449-Professional Issues in Information Technology</a:t>
            </a:r>
            <a:endParaRPr/>
          </a:p>
        </p:txBody>
      </p:sp>
    </p:spTree>
  </p:cSld>
  <p:clrMapOvr>
    <a:masterClrMapping/>
  </p:clrMapOvr>
  <mc:AlternateContent>
    <mc:Choice Requires="p14">
      <p:transition spd="slow" p14:dur="900">
        <p14:warp dir="in"/>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822"/>
                                        <p:tgtEl>
                                          <p:spTgt spid="49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
          <p:cNvSpPr txBox="1"/>
          <p:nvPr>
            <p:ph type="title"/>
          </p:nvPr>
        </p:nvSpPr>
        <p:spPr>
          <a:xfrm>
            <a:off x="533400" y="81433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WHAT IS DISCRIMINATION?....</a:t>
            </a:r>
            <a:endParaRPr/>
          </a:p>
        </p:txBody>
      </p:sp>
      <p:sp>
        <p:nvSpPr>
          <p:cNvPr id="585" name="Google Shape;585;p10"/>
          <p:cNvSpPr txBox="1"/>
          <p:nvPr>
            <p:ph idx="1" type="body"/>
          </p:nvPr>
        </p:nvSpPr>
        <p:spPr>
          <a:xfrm>
            <a:off x="381000" y="22860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Industrial tribunals have the view that racial or sexual harassment is direct discrimination. </a:t>
            </a:r>
            <a:endParaRPr/>
          </a:p>
          <a:p>
            <a:pPr indent="0" lvl="0" marL="0" rtl="0" algn="just">
              <a:spcBef>
                <a:spcPts val="1000"/>
              </a:spcBef>
              <a:spcAft>
                <a:spcPts val="0"/>
              </a:spcAft>
              <a:buSzPts val="1440"/>
              <a:buNone/>
            </a:pPr>
            <a:r>
              <a:rPr lang="en-US"/>
              <a:t>Harassment is defined as ‘engaging in unwanted conduct which will  violate another person’s dignity or creating an intimidating, hostile, degrading, humiliating or offensive environment’. </a:t>
            </a:r>
            <a:endParaRPr/>
          </a:p>
          <a:p>
            <a:pPr indent="0" lvl="0" marL="0" rtl="0" algn="just">
              <a:spcBef>
                <a:spcPts val="1000"/>
              </a:spcBef>
              <a:spcAft>
                <a:spcPts val="0"/>
              </a:spcAft>
              <a:buSzPts val="160"/>
              <a:buNone/>
            </a:pPr>
            <a:r>
              <a:t/>
            </a:r>
            <a:endParaRPr sz="200"/>
          </a:p>
          <a:p>
            <a:pPr indent="0" lvl="0" marL="0" rtl="0" algn="just">
              <a:spcBef>
                <a:spcPts val="1000"/>
              </a:spcBef>
              <a:spcAft>
                <a:spcPts val="0"/>
              </a:spcAft>
              <a:buSzPts val="1440"/>
              <a:buNone/>
            </a:pPr>
            <a:r>
              <a:rPr lang="en-US"/>
              <a:t>However, harassment is, anyway, unlawful under the Harassment Act 1996.</a:t>
            </a:r>
            <a:endParaRPr/>
          </a:p>
          <a:p>
            <a:pPr indent="0" lvl="0" marL="0" rtl="0" algn="just">
              <a:spcBef>
                <a:spcPts val="1000"/>
              </a:spcBef>
              <a:spcAft>
                <a:spcPts val="0"/>
              </a:spcAft>
              <a:buSzPts val="1440"/>
              <a:buNone/>
            </a:pPr>
            <a:r>
              <a:rPr lang="en-US" u="sng"/>
              <a:t>Indirect discrimination occurs when an employer imposes conditions that apply to all employees or all applicants but have a disproportionate effect on one group.</a:t>
            </a:r>
            <a:endParaRPr/>
          </a:p>
        </p:txBody>
      </p:sp>
      <p:sp>
        <p:nvSpPr>
          <p:cNvPr id="586" name="Google Shape;586;p1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87" name="Google Shape;587;p1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88" name="Google Shape;588;p1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1"/>
          <p:cNvSpPr txBox="1"/>
          <p:nvPr>
            <p:ph type="title"/>
          </p:nvPr>
        </p:nvSpPr>
        <p:spPr>
          <a:xfrm>
            <a:off x="533400" y="76030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WHAT IS DISCRIMINATION?....</a:t>
            </a:r>
            <a:endParaRPr/>
          </a:p>
        </p:txBody>
      </p:sp>
      <p:sp>
        <p:nvSpPr>
          <p:cNvPr id="595" name="Google Shape;595;p11"/>
          <p:cNvSpPr txBox="1"/>
          <p:nvPr>
            <p:ph idx="1" type="body"/>
          </p:nvPr>
        </p:nvSpPr>
        <p:spPr>
          <a:xfrm>
            <a:off x="381000" y="25146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Here are a few examples that might constitute indirect discrimination:</a:t>
            </a:r>
            <a:endParaRPr/>
          </a:p>
          <a:p>
            <a:pPr indent="0" lvl="0" marL="0" rtl="0" algn="just">
              <a:spcBef>
                <a:spcPts val="1000"/>
              </a:spcBef>
              <a:spcAft>
                <a:spcPts val="0"/>
              </a:spcAft>
              <a:buSzPts val="1120"/>
              <a:buNone/>
            </a:pPr>
            <a:r>
              <a:t/>
            </a:r>
            <a:endParaRPr sz="1400"/>
          </a:p>
          <a:p>
            <a:pPr indent="-342900" lvl="0" marL="342900" rtl="0" algn="just">
              <a:spcBef>
                <a:spcPts val="1000"/>
              </a:spcBef>
              <a:spcAft>
                <a:spcPts val="0"/>
              </a:spcAft>
              <a:buSzPts val="1440"/>
              <a:buChar char="►"/>
            </a:pPr>
            <a:r>
              <a:rPr lang="en-US"/>
              <a:t>Advertising a job with the requirement that applicants must be at least 180 cm tall. In the UK, there are many men over 180 cm tall but very few women. The result is that few women can apply for the job.</a:t>
            </a:r>
            <a:endParaRPr/>
          </a:p>
          <a:p>
            <a:pPr indent="-261620" lvl="0" marL="342900" rtl="0" algn="just">
              <a:spcBef>
                <a:spcPts val="1000"/>
              </a:spcBef>
              <a:spcAft>
                <a:spcPts val="0"/>
              </a:spcAft>
              <a:buSzPts val="1280"/>
              <a:buNone/>
            </a:pPr>
            <a:r>
              <a:t/>
            </a:r>
            <a:endParaRPr sz="1600"/>
          </a:p>
          <a:p>
            <a:pPr indent="-342900" lvl="0" marL="342900" rtl="0" algn="just">
              <a:spcBef>
                <a:spcPts val="1000"/>
              </a:spcBef>
              <a:spcAft>
                <a:spcPts val="0"/>
              </a:spcAft>
              <a:buSzPts val="1440"/>
              <a:buChar char="►"/>
            </a:pPr>
            <a:r>
              <a:rPr lang="en-US"/>
              <a:t>When allocating public housing, a local authority has a policy of giving priority to the children of existing tenants.</a:t>
            </a:r>
            <a:endParaRPr/>
          </a:p>
        </p:txBody>
      </p:sp>
      <p:sp>
        <p:nvSpPr>
          <p:cNvPr id="596" name="Google Shape;596;p1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97" name="Google Shape;597;p1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98" name="Google Shape;598;p1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2"/>
          <p:cNvSpPr txBox="1"/>
          <p:nvPr>
            <p:ph type="title"/>
          </p:nvPr>
        </p:nvSpPr>
        <p:spPr>
          <a:xfrm>
            <a:off x="590843" y="768911"/>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WHAT IS DISCRIMINATION?....</a:t>
            </a:r>
            <a:endParaRPr/>
          </a:p>
        </p:txBody>
      </p:sp>
      <p:sp>
        <p:nvSpPr>
          <p:cNvPr id="605" name="Google Shape;605;p12"/>
          <p:cNvSpPr txBox="1"/>
          <p:nvPr>
            <p:ph idx="1" type="body"/>
          </p:nvPr>
        </p:nvSpPr>
        <p:spPr>
          <a:xfrm>
            <a:off x="381000" y="2590800"/>
            <a:ext cx="85344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An employer insisting that all employees work on Saturdays. This might be indirect discrimination against those who practice Judaism, since Saturday is their Sabbath. This would be discrimination on grounds of religion but, since the practitioners of Judaism are overwhelmingly of the Jewish race, it might also be regarded as racial discrimination.</a:t>
            </a:r>
            <a:endParaRPr/>
          </a:p>
          <a:p>
            <a:pPr indent="0" lvl="0" marL="0" rtl="0" algn="just">
              <a:spcBef>
                <a:spcPts val="1000"/>
              </a:spcBef>
              <a:spcAft>
                <a:spcPts val="0"/>
              </a:spcAft>
              <a:buSzPts val="1280"/>
              <a:buNone/>
            </a:pPr>
            <a:r>
              <a:t/>
            </a:r>
            <a:endParaRPr sz="1600"/>
          </a:p>
          <a:p>
            <a:pPr indent="0" lvl="0" marL="0" rtl="0" algn="just">
              <a:spcBef>
                <a:spcPts val="1000"/>
              </a:spcBef>
              <a:spcAft>
                <a:spcPts val="0"/>
              </a:spcAft>
              <a:buSzPts val="1440"/>
              <a:buNone/>
            </a:pPr>
            <a:r>
              <a:rPr lang="en-US"/>
              <a:t>Where it is associated with jobs, indirect discrimination can be justified if the employer proves that there is a genuine occupational requirement that the offending condition be satisfied.</a:t>
            </a:r>
            <a:endParaRPr/>
          </a:p>
        </p:txBody>
      </p:sp>
      <p:sp>
        <p:nvSpPr>
          <p:cNvPr id="606" name="Google Shape;606;p1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07" name="Google Shape;607;p1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08" name="Google Shape;608;p1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3"/>
          <p:cNvSpPr txBox="1"/>
          <p:nvPr>
            <p:ph type="title"/>
          </p:nvPr>
        </p:nvSpPr>
        <p:spPr>
          <a:xfrm>
            <a:off x="533400" y="103392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15" name="Google Shape;615;p13"/>
          <p:cNvSpPr txBox="1"/>
          <p:nvPr>
            <p:ph idx="1" type="body"/>
          </p:nvPr>
        </p:nvSpPr>
        <p:spPr>
          <a:xfrm>
            <a:off x="381000" y="27432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position of women workers in the 1960s was worst, there would either be separate, lower scales for women or there would be additional allowances for men, especially for married men. </a:t>
            </a:r>
            <a:endParaRPr/>
          </a:p>
          <a:p>
            <a:pPr indent="0" lvl="0" marL="0" rtl="0" algn="just">
              <a:spcBef>
                <a:spcPts val="1000"/>
              </a:spcBef>
              <a:spcAft>
                <a:spcPts val="0"/>
              </a:spcAft>
              <a:buSzPts val="400"/>
              <a:buNone/>
            </a:pPr>
            <a:r>
              <a:t/>
            </a:r>
            <a:endParaRPr sz="500"/>
          </a:p>
          <a:p>
            <a:pPr indent="0" lvl="0" marL="0" rtl="0" algn="just">
              <a:spcBef>
                <a:spcPts val="1000"/>
              </a:spcBef>
              <a:spcAft>
                <a:spcPts val="0"/>
              </a:spcAft>
              <a:buSzPts val="1440"/>
              <a:buNone/>
            </a:pPr>
            <a:r>
              <a:rPr lang="en-US"/>
              <a:t>Female employee who got married might lose her job or might be transferred to the ‘temporary’ staff, making her ineligible for bonuses or additional holiday entitlement for long service. </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Women who had babies, would have to resign from work. </a:t>
            </a:r>
            <a:endParaRPr/>
          </a:p>
        </p:txBody>
      </p:sp>
      <p:sp>
        <p:nvSpPr>
          <p:cNvPr id="616" name="Google Shape;616;p1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17" name="Google Shape;617;p1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18" name="Google Shape;618;p1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4"/>
          <p:cNvSpPr txBox="1"/>
          <p:nvPr>
            <p:ph type="title"/>
          </p:nvPr>
        </p:nvSpPr>
        <p:spPr>
          <a:xfrm>
            <a:off x="533400" y="781202"/>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25" name="Google Shape;625;p14"/>
          <p:cNvSpPr txBox="1"/>
          <p:nvPr>
            <p:ph idx="1" type="body"/>
          </p:nvPr>
        </p:nvSpPr>
        <p:spPr>
          <a:xfrm>
            <a:off x="381000" y="24384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Other than few professions such as nursing and teaching, promotions were very unlikely and there were few women in senior positions.</a:t>
            </a:r>
            <a:endParaRPr/>
          </a:p>
          <a:p>
            <a:pPr indent="0" lvl="0" marL="0" rtl="0" algn="just">
              <a:spcBef>
                <a:spcPts val="1000"/>
              </a:spcBef>
              <a:spcAft>
                <a:spcPts val="0"/>
              </a:spcAft>
              <a:buSzPts val="1440"/>
              <a:buNone/>
            </a:pPr>
            <a:r>
              <a:rPr lang="en-US"/>
              <a:t>It was very difficult for women to gain entry to academic and professional courses in the fields of medicine or the law that would have qualified them for senior positions. </a:t>
            </a:r>
            <a:endParaRPr/>
          </a:p>
          <a:p>
            <a:pPr indent="0" lvl="0" marL="0" rtl="0" algn="just">
              <a:spcBef>
                <a:spcPts val="1000"/>
              </a:spcBef>
              <a:spcAft>
                <a:spcPts val="0"/>
              </a:spcAft>
              <a:buSzPts val="1440"/>
              <a:buNone/>
            </a:pPr>
            <a:r>
              <a:rPr lang="en-US"/>
              <a:t>Discrimination was also present outside the employment field. Some hotels would refuse rooms to unaccompanied women. </a:t>
            </a:r>
            <a:endParaRPr/>
          </a:p>
          <a:p>
            <a:pPr indent="0" lvl="0" marL="0" rtl="0" algn="just">
              <a:spcBef>
                <a:spcPts val="1000"/>
              </a:spcBef>
              <a:spcAft>
                <a:spcPts val="0"/>
              </a:spcAft>
              <a:buSzPts val="320"/>
              <a:buNone/>
            </a:pPr>
            <a:r>
              <a:t/>
            </a:r>
            <a:endParaRPr sz="400"/>
          </a:p>
          <a:p>
            <a:pPr indent="0" lvl="0" marL="0" rtl="0" algn="just">
              <a:spcBef>
                <a:spcPts val="1000"/>
              </a:spcBef>
              <a:spcAft>
                <a:spcPts val="0"/>
              </a:spcAft>
              <a:buSzPts val="1440"/>
              <a:buNone/>
            </a:pPr>
            <a:r>
              <a:rPr lang="en-US" u="sng"/>
              <a:t>Mortgage companies</a:t>
            </a:r>
            <a:r>
              <a:rPr lang="en-US"/>
              <a:t> had much stricter criteria for a single woman than to a single man.</a:t>
            </a:r>
            <a:endParaRPr/>
          </a:p>
        </p:txBody>
      </p:sp>
      <p:sp>
        <p:nvSpPr>
          <p:cNvPr id="626" name="Google Shape;626;p1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27" name="Google Shape;627;p1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28" name="Google Shape;628;p1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5"/>
          <p:cNvSpPr txBox="1"/>
          <p:nvPr>
            <p:ph type="title"/>
          </p:nvPr>
        </p:nvSpPr>
        <p:spPr>
          <a:xfrm>
            <a:off x="533400" y="72966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35" name="Google Shape;635;p15"/>
          <p:cNvSpPr txBox="1"/>
          <p:nvPr>
            <p:ph idx="1" type="body"/>
          </p:nvPr>
        </p:nvSpPr>
        <p:spPr>
          <a:xfrm>
            <a:off x="381000" y="23622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This situation was dramatically changed by two Acts of Parliament in UK: the Equal Pay Act of 1970 and the gender Discrimination Act of 1975. </a:t>
            </a:r>
            <a:endParaRPr/>
          </a:p>
          <a:p>
            <a:pPr indent="0" lvl="0" marL="0" rtl="0" algn="just">
              <a:spcBef>
                <a:spcPts val="1000"/>
              </a:spcBef>
              <a:spcAft>
                <a:spcPts val="0"/>
              </a:spcAft>
              <a:buSzPts val="880"/>
              <a:buNone/>
            </a:pPr>
            <a:r>
              <a:t/>
            </a:r>
            <a:endParaRPr sz="1100"/>
          </a:p>
          <a:p>
            <a:pPr indent="0" lvl="0" marL="0" rtl="0" algn="just">
              <a:spcBef>
                <a:spcPts val="1000"/>
              </a:spcBef>
              <a:spcAft>
                <a:spcPts val="0"/>
              </a:spcAft>
              <a:buSzPts val="1440"/>
              <a:buNone/>
            </a:pPr>
            <a:r>
              <a:rPr lang="en-US"/>
              <a:t>Although these acts have been repeatedly amended to extend their scope and to clarify what constitutes gender discrimination, they form the cornerstone of the present position. </a:t>
            </a:r>
            <a:endParaRPr/>
          </a:p>
          <a:p>
            <a:pPr indent="0" lvl="0" marL="0" rtl="0" algn="just">
              <a:spcBef>
                <a:spcPts val="1000"/>
              </a:spcBef>
              <a:spcAft>
                <a:spcPts val="0"/>
              </a:spcAft>
              <a:buSzPts val="560"/>
              <a:buNone/>
            </a:pPr>
            <a:r>
              <a:t/>
            </a:r>
            <a:endParaRPr sz="700"/>
          </a:p>
          <a:p>
            <a:pPr indent="0" lvl="0" marL="0" rtl="0" algn="just">
              <a:spcBef>
                <a:spcPts val="1000"/>
              </a:spcBef>
              <a:spcAft>
                <a:spcPts val="0"/>
              </a:spcAft>
              <a:buSzPts val="1440"/>
              <a:buNone/>
            </a:pPr>
            <a:r>
              <a:rPr lang="en-US"/>
              <a:t>The most recent amendment was the gender Discrimination Regulations 2001. The 1975 Act has been used as a model, and is summarized as follows:</a:t>
            </a:r>
            <a:endParaRPr/>
          </a:p>
        </p:txBody>
      </p:sp>
      <p:sp>
        <p:nvSpPr>
          <p:cNvPr id="636" name="Google Shape;636;p1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37" name="Google Shape;637;p1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38" name="Google Shape;638;p1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6"/>
          <p:cNvSpPr txBox="1"/>
          <p:nvPr>
            <p:ph type="title"/>
          </p:nvPr>
        </p:nvSpPr>
        <p:spPr>
          <a:xfrm>
            <a:off x="533400" y="914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45" name="Google Shape;645;p16"/>
          <p:cNvSpPr txBox="1"/>
          <p:nvPr>
            <p:ph idx="1" type="body"/>
          </p:nvPr>
        </p:nvSpPr>
        <p:spPr>
          <a:xfrm>
            <a:off x="381000" y="23622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b="1" lang="en-US">
                <a:solidFill>
                  <a:srgbClr val="FFC000"/>
                </a:solidFill>
              </a:rPr>
              <a:t>Employment</a:t>
            </a:r>
            <a:endParaRPr/>
          </a:p>
          <a:p>
            <a:pPr indent="0" lvl="0" marL="0" rtl="0" algn="just">
              <a:spcBef>
                <a:spcPts val="1000"/>
              </a:spcBef>
              <a:spcAft>
                <a:spcPts val="0"/>
              </a:spcAft>
              <a:buSzPts val="1440"/>
              <a:buNone/>
            </a:pPr>
            <a:r>
              <a:rPr lang="en-US"/>
              <a:t>It is unlawful for an employer to discriminate against a person on grounds of gender or marital status :</a:t>
            </a:r>
            <a:endParaRPr/>
          </a:p>
          <a:p>
            <a:pPr indent="-283463" lvl="1" marL="685800" rtl="0" algn="just">
              <a:spcBef>
                <a:spcPts val="1000"/>
              </a:spcBef>
              <a:spcAft>
                <a:spcPts val="0"/>
              </a:spcAft>
              <a:buSzPts val="1280"/>
              <a:buChar char="►"/>
            </a:pPr>
            <a:r>
              <a:rPr lang="en-US"/>
              <a:t>in regard to opportunities for promotion, transfer or training or to any other benefits.</a:t>
            </a:r>
            <a:endParaRPr/>
          </a:p>
          <a:p>
            <a:pPr indent="-283463" lvl="1" marL="685800" rtl="0" algn="just">
              <a:spcBef>
                <a:spcPts val="1000"/>
              </a:spcBef>
              <a:spcAft>
                <a:spcPts val="0"/>
              </a:spcAft>
              <a:buSzPts val="1280"/>
              <a:buChar char="►"/>
            </a:pPr>
            <a:r>
              <a:rPr lang="en-US"/>
              <a:t>in regard to dismissal or victimization for bringing a complaint of gender discrimination.</a:t>
            </a:r>
            <a:endParaRPr/>
          </a:p>
          <a:p>
            <a:pPr indent="-283463" lvl="1" marL="685800" rtl="0" algn="just">
              <a:spcBef>
                <a:spcPts val="1000"/>
              </a:spcBef>
              <a:spcAft>
                <a:spcPts val="0"/>
              </a:spcAft>
              <a:buSzPts val="1280"/>
              <a:buChar char="►"/>
            </a:pPr>
            <a:r>
              <a:rPr lang="en-US"/>
              <a:t>In regard to a trade union, a professional body, an employment agency or a provider of vocational training.</a:t>
            </a:r>
            <a:endParaRPr/>
          </a:p>
          <a:p>
            <a:pPr indent="0" lvl="1" marL="457200" rtl="0" algn="just">
              <a:spcBef>
                <a:spcPts val="1000"/>
              </a:spcBef>
              <a:spcAft>
                <a:spcPts val="0"/>
              </a:spcAft>
              <a:buSzPts val="1280"/>
              <a:buNone/>
            </a:pPr>
            <a:r>
              <a:rPr lang="en-US"/>
              <a:t>Contract workers are covered by the legislation.</a:t>
            </a:r>
            <a:endParaRPr/>
          </a:p>
          <a:p>
            <a:pPr indent="0" lvl="1" marL="457200" rtl="0" algn="l">
              <a:spcBef>
                <a:spcPts val="1000"/>
              </a:spcBef>
              <a:spcAft>
                <a:spcPts val="0"/>
              </a:spcAft>
              <a:buSzPts val="1280"/>
              <a:buNone/>
            </a:pPr>
            <a:r>
              <a:t/>
            </a:r>
            <a:endParaRPr/>
          </a:p>
        </p:txBody>
      </p:sp>
      <p:sp>
        <p:nvSpPr>
          <p:cNvPr id="646" name="Google Shape;646;p1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47" name="Google Shape;647;p1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48" name="Google Shape;648;p1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7"/>
          <p:cNvSpPr txBox="1"/>
          <p:nvPr>
            <p:ph type="title"/>
          </p:nvPr>
        </p:nvSpPr>
        <p:spPr>
          <a:xfrm>
            <a:off x="568720" y="928638"/>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55" name="Google Shape;655;p17"/>
          <p:cNvSpPr txBox="1"/>
          <p:nvPr>
            <p:ph idx="1" type="body"/>
          </p:nvPr>
        </p:nvSpPr>
        <p:spPr>
          <a:xfrm>
            <a:off x="381000" y="25146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a:solidFill>
                  <a:srgbClr val="FFC000"/>
                </a:solidFill>
              </a:rPr>
              <a:t>Education</a:t>
            </a:r>
            <a:endParaRPr/>
          </a:p>
          <a:p>
            <a:pPr indent="0" lvl="0" marL="0" rtl="0" algn="just">
              <a:spcBef>
                <a:spcPts val="1000"/>
              </a:spcBef>
              <a:spcAft>
                <a:spcPts val="0"/>
              </a:spcAft>
              <a:buSzPts val="1440"/>
              <a:buNone/>
            </a:pPr>
            <a:r>
              <a:rPr lang="en-US"/>
              <a:t>It is unlawful for a provider of education (public or private, school, college or university) to discriminate against a person on the basis of their gender, in offering admission to the establishment or to specific courses, and in providing access to the other benefits and facilities it offers.</a:t>
            </a:r>
            <a:endParaRPr/>
          </a:p>
          <a:p>
            <a:pPr indent="-287020" lvl="0" marL="342900" rtl="0" algn="just">
              <a:spcBef>
                <a:spcPts val="1000"/>
              </a:spcBef>
              <a:spcAft>
                <a:spcPts val="0"/>
              </a:spcAft>
              <a:buSzPts val="880"/>
              <a:buNone/>
            </a:pPr>
            <a:r>
              <a:t/>
            </a:r>
            <a:endParaRPr sz="1100"/>
          </a:p>
          <a:p>
            <a:pPr indent="0" lvl="0" marL="0" rtl="0" algn="just">
              <a:spcBef>
                <a:spcPts val="1000"/>
              </a:spcBef>
              <a:spcAft>
                <a:spcPts val="0"/>
              </a:spcAft>
              <a:buSzPts val="1440"/>
              <a:buNone/>
            </a:pPr>
            <a:r>
              <a:rPr lang="en-US"/>
              <a:t>The main exceptions to this are that allowance is made for single-gender establishments and that provision for physical education may be different for the two genders. </a:t>
            </a:r>
            <a:r>
              <a:rPr lang="en-US" u="sng"/>
              <a:t>(Bacha posh + Roman)</a:t>
            </a:r>
            <a:endParaRPr u="sng"/>
          </a:p>
        </p:txBody>
      </p:sp>
      <p:sp>
        <p:nvSpPr>
          <p:cNvPr id="656" name="Google Shape;656;p1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57" name="Google Shape;657;p1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58" name="Google Shape;658;p1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8"/>
          <p:cNvSpPr txBox="1"/>
          <p:nvPr>
            <p:ph type="title"/>
          </p:nvPr>
        </p:nvSpPr>
        <p:spPr>
          <a:xfrm>
            <a:off x="530615" y="72966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65" name="Google Shape;665;p18"/>
          <p:cNvSpPr txBox="1"/>
          <p:nvPr>
            <p:ph idx="1" type="body"/>
          </p:nvPr>
        </p:nvSpPr>
        <p:spPr>
          <a:xfrm>
            <a:off x="228600" y="23622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a:solidFill>
                  <a:srgbClr val="FFC000"/>
                </a:solidFill>
              </a:rPr>
              <a:t>Provision of services</a:t>
            </a:r>
            <a:endParaRPr/>
          </a:p>
          <a:p>
            <a:pPr indent="0" lvl="0" marL="0" rtl="0" algn="just">
              <a:spcBef>
                <a:spcPts val="1000"/>
              </a:spcBef>
              <a:spcAft>
                <a:spcPts val="0"/>
              </a:spcAft>
              <a:buSzPts val="1440"/>
              <a:buNone/>
            </a:pPr>
            <a:r>
              <a:rPr lang="en-US"/>
              <a:t>It is unlawful to discriminate on grounds of gender:</a:t>
            </a:r>
            <a:endParaRPr/>
          </a:p>
          <a:p>
            <a:pPr indent="-283463" lvl="1" marL="685800" rtl="0" algn="just">
              <a:spcBef>
                <a:spcPts val="1000"/>
              </a:spcBef>
              <a:spcAft>
                <a:spcPts val="0"/>
              </a:spcAft>
              <a:buSzPts val="1280"/>
              <a:buChar char="►"/>
            </a:pPr>
            <a:r>
              <a:rPr lang="en-US"/>
              <a:t>In the provision of goods, facilities or services. For example in accommodation in a hotel, facilities for entertainment, recreation or refreshment, banking and insurance services, and so on.</a:t>
            </a:r>
            <a:endParaRPr/>
          </a:p>
          <a:p>
            <a:pPr indent="-252983" lvl="1" marL="685800" rtl="0" algn="just">
              <a:spcBef>
                <a:spcPts val="1000"/>
              </a:spcBef>
              <a:spcAft>
                <a:spcPts val="0"/>
              </a:spcAft>
              <a:buSzPts val="480"/>
              <a:buNone/>
            </a:pPr>
            <a:r>
              <a:t/>
            </a:r>
            <a:endParaRPr sz="600"/>
          </a:p>
          <a:p>
            <a:pPr indent="-283463" lvl="1" marL="685800" rtl="0" algn="just">
              <a:spcBef>
                <a:spcPts val="1000"/>
              </a:spcBef>
              <a:spcAft>
                <a:spcPts val="0"/>
              </a:spcAft>
              <a:buSzPts val="1280"/>
              <a:buChar char="►"/>
            </a:pPr>
            <a:r>
              <a:rPr lang="en-US"/>
              <a:t>in selling or letting property. The main exception to these provisions are for charities that have been founded with the purpose of helping a specific group of people who are all of  the same gender, for example, single mothers.</a:t>
            </a:r>
            <a:endParaRPr/>
          </a:p>
        </p:txBody>
      </p:sp>
      <p:sp>
        <p:nvSpPr>
          <p:cNvPr id="666" name="Google Shape;666;p1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67" name="Google Shape;667;p1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68" name="Google Shape;668;p1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18</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9"/>
          <p:cNvSpPr txBox="1"/>
          <p:nvPr>
            <p:ph type="title"/>
          </p:nvPr>
        </p:nvSpPr>
        <p:spPr>
          <a:xfrm>
            <a:off x="533400" y="890538"/>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75" name="Google Shape;675;p19"/>
          <p:cNvSpPr txBox="1"/>
          <p:nvPr>
            <p:ph idx="1" type="body"/>
          </p:nvPr>
        </p:nvSpPr>
        <p:spPr>
          <a:xfrm>
            <a:off x="381000" y="24384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a:solidFill>
                  <a:srgbClr val="FFC000"/>
                </a:solidFill>
              </a:rPr>
              <a:t>Remedies</a:t>
            </a:r>
            <a:endParaRPr/>
          </a:p>
          <a:p>
            <a:pPr indent="0" lvl="0" marL="0" rtl="0" algn="just">
              <a:spcBef>
                <a:spcPts val="1000"/>
              </a:spcBef>
              <a:spcAft>
                <a:spcPts val="0"/>
              </a:spcAft>
              <a:buSzPts val="1440"/>
              <a:buNone/>
            </a:pPr>
            <a:r>
              <a:rPr lang="en-US"/>
              <a:t>A person who believes that they have been discriminated against in their employment because of their gender by being refused a job, refused promotion, paid less, not given training opportunities or anything else, can bring the matter to an employment tribunal/court. </a:t>
            </a:r>
            <a:endParaRPr/>
          </a:p>
          <a:p>
            <a:pPr indent="0" lvl="0" marL="0" rtl="0" algn="just">
              <a:spcBef>
                <a:spcPts val="1000"/>
              </a:spcBef>
              <a:spcAft>
                <a:spcPts val="0"/>
              </a:spcAft>
              <a:buSzPts val="800"/>
              <a:buNone/>
            </a:pPr>
            <a:r>
              <a:t/>
            </a:r>
            <a:endParaRPr sz="1000"/>
          </a:p>
          <a:p>
            <a:pPr indent="0" lvl="0" marL="0" rtl="0" algn="just">
              <a:spcBef>
                <a:spcPts val="1000"/>
              </a:spcBef>
              <a:spcAft>
                <a:spcPts val="0"/>
              </a:spcAft>
              <a:buSzPts val="1440"/>
              <a:buNone/>
            </a:pPr>
            <a:r>
              <a:rPr lang="en-US"/>
              <a:t>If the tribunal finds in favor of the complainant, it can award damages and make recommendations to the respondent. If the respondent fails to act on the recommendations, the amount of the damages may be increased.</a:t>
            </a:r>
            <a:endParaRPr/>
          </a:p>
        </p:txBody>
      </p:sp>
      <p:sp>
        <p:nvSpPr>
          <p:cNvPr id="676" name="Google Shape;676;p19"/>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77" name="Google Shape;677;p19"/>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78" name="Google Shape;678;p19"/>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
          <p:cNvSpPr txBox="1"/>
          <p:nvPr>
            <p:ph type="title"/>
          </p:nvPr>
        </p:nvSpPr>
        <p:spPr>
          <a:xfrm>
            <a:off x="491613" y="740996"/>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Chapter Outcome</a:t>
            </a:r>
            <a:endParaRPr/>
          </a:p>
        </p:txBody>
      </p:sp>
      <p:sp>
        <p:nvSpPr>
          <p:cNvPr id="502" name="Google Shape;502;p2"/>
          <p:cNvSpPr txBox="1"/>
          <p:nvPr>
            <p:ph idx="1" type="body"/>
          </p:nvPr>
        </p:nvSpPr>
        <p:spPr>
          <a:xfrm>
            <a:off x="457200" y="2362200"/>
            <a:ext cx="8534400" cy="4191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440"/>
              <a:buNone/>
            </a:pPr>
            <a:r>
              <a:rPr b="1" i="1" lang="en-US">
                <a:latin typeface="Century Gothic"/>
                <a:ea typeface="Century Gothic"/>
                <a:cs typeface="Century Gothic"/>
                <a:sym typeface="Century Gothic"/>
              </a:rPr>
              <a:t>After reading this chapter you should understand:</a:t>
            </a:r>
            <a:endParaRPr/>
          </a:p>
          <a:p>
            <a:pPr indent="-342900" lvl="0" marL="342900" rtl="0" algn="l">
              <a:lnSpc>
                <a:spcPct val="150000"/>
              </a:lnSpc>
              <a:spcBef>
                <a:spcPts val="1000"/>
              </a:spcBef>
              <a:spcAft>
                <a:spcPts val="0"/>
              </a:spcAft>
              <a:buSzPts val="1440"/>
              <a:buChar char="►"/>
            </a:pPr>
            <a:r>
              <a:rPr b="1" lang="en-US">
                <a:latin typeface="Century Gothic"/>
                <a:ea typeface="Century Gothic"/>
                <a:cs typeface="Century Gothic"/>
                <a:sym typeface="Century Gothic"/>
              </a:rPr>
              <a:t> </a:t>
            </a:r>
            <a:r>
              <a:rPr b="1" i="1" lang="en-US">
                <a:latin typeface="Century Gothic"/>
                <a:ea typeface="Century Gothic"/>
                <a:cs typeface="Century Gothic"/>
                <a:sym typeface="Century Gothic"/>
              </a:rPr>
              <a:t>in general terms what anti-discrimination laws are trying to do and how they will affect you as an information systems engineer;</a:t>
            </a:r>
            <a:endParaRPr/>
          </a:p>
          <a:p>
            <a:pPr indent="-342900" lvl="0" marL="342900" rtl="0" algn="l">
              <a:lnSpc>
                <a:spcPct val="150000"/>
              </a:lnSpc>
              <a:spcBef>
                <a:spcPts val="1000"/>
              </a:spcBef>
              <a:spcAft>
                <a:spcPts val="0"/>
              </a:spcAft>
              <a:buSzPts val="1440"/>
              <a:buChar char="►"/>
            </a:pPr>
            <a:r>
              <a:rPr b="1" lang="en-US">
                <a:latin typeface="Century Gothic"/>
                <a:ea typeface="Century Gothic"/>
                <a:cs typeface="Century Gothic"/>
                <a:sym typeface="Century Gothic"/>
              </a:rPr>
              <a:t> </a:t>
            </a:r>
            <a:r>
              <a:rPr b="1" i="1" lang="en-US">
                <a:latin typeface="Century Gothic"/>
                <a:ea typeface="Century Gothic"/>
                <a:cs typeface="Century Gothic"/>
                <a:sym typeface="Century Gothic"/>
              </a:rPr>
              <a:t>why your employer has codes of practice that you are expected to follow in order to avoid breaching the legislation;</a:t>
            </a:r>
            <a:endParaRPr/>
          </a:p>
          <a:p>
            <a:pPr indent="-342900" lvl="0" marL="342900" rtl="0" algn="l">
              <a:lnSpc>
                <a:spcPct val="150000"/>
              </a:lnSpc>
              <a:spcBef>
                <a:spcPts val="1000"/>
              </a:spcBef>
              <a:spcAft>
                <a:spcPts val="0"/>
              </a:spcAft>
              <a:buSzPts val="1440"/>
              <a:buChar char="►"/>
            </a:pPr>
            <a:r>
              <a:rPr b="1" lang="en-US">
                <a:latin typeface="Century Gothic"/>
                <a:ea typeface="Century Gothic"/>
                <a:cs typeface="Century Gothic"/>
                <a:sym typeface="Century Gothic"/>
              </a:rPr>
              <a:t> </a:t>
            </a:r>
            <a:r>
              <a:rPr b="1" i="1" lang="en-US">
                <a:latin typeface="Century Gothic"/>
                <a:ea typeface="Century Gothic"/>
                <a:cs typeface="Century Gothic"/>
                <a:sym typeface="Century Gothic"/>
              </a:rPr>
              <a:t>that if you become involved with discrimination issues at any deeper level, you should seek advice from a professional in the field, sooner rather than later.</a:t>
            </a:r>
            <a:endParaRPr b="1">
              <a:latin typeface="Century Gothic"/>
              <a:ea typeface="Century Gothic"/>
              <a:cs typeface="Century Gothic"/>
              <a:sym typeface="Century Gothic"/>
            </a:endParaRPr>
          </a:p>
        </p:txBody>
      </p:sp>
      <p:sp>
        <p:nvSpPr>
          <p:cNvPr id="503" name="Google Shape;503;p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04" name="Google Shape;504;p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05" name="Google Shape;505;p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20"/>
          <p:cNvSpPr txBox="1"/>
          <p:nvPr>
            <p:ph type="title"/>
          </p:nvPr>
        </p:nvSpPr>
        <p:spPr>
          <a:xfrm>
            <a:off x="533400" y="752886"/>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GENDER….</a:t>
            </a:r>
            <a:endParaRPr/>
          </a:p>
        </p:txBody>
      </p:sp>
      <p:sp>
        <p:nvSpPr>
          <p:cNvPr id="685" name="Google Shape;685;p20"/>
          <p:cNvSpPr txBox="1"/>
          <p:nvPr>
            <p:ph idx="1" type="body"/>
          </p:nvPr>
        </p:nvSpPr>
        <p:spPr>
          <a:xfrm>
            <a:off x="228600" y="28194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a:solidFill>
                  <a:srgbClr val="FFC000"/>
                </a:solidFill>
              </a:rPr>
              <a:t>Remedies</a:t>
            </a:r>
            <a:endParaRPr/>
          </a:p>
          <a:p>
            <a:pPr indent="-342900" lvl="0" marL="342900" rtl="0" algn="just">
              <a:spcBef>
                <a:spcPts val="1000"/>
              </a:spcBef>
              <a:spcAft>
                <a:spcPts val="0"/>
              </a:spcAft>
              <a:buSzPts val="1440"/>
              <a:buChar char="►"/>
            </a:pPr>
            <a:r>
              <a:rPr lang="en-US"/>
              <a:t>An individual who feels that they have been the victim of gender discrimination in other areas covered by the legislation, can take action in the civil courts for damages.</a:t>
            </a:r>
            <a:endParaRPr/>
          </a:p>
          <a:p>
            <a:pPr indent="-281940" lvl="0" marL="342900" rtl="0" algn="just">
              <a:spcBef>
                <a:spcPts val="1000"/>
              </a:spcBef>
              <a:spcAft>
                <a:spcPts val="0"/>
              </a:spcAft>
              <a:buSzPts val="960"/>
              <a:buNone/>
            </a:pPr>
            <a:r>
              <a:t/>
            </a:r>
            <a:endParaRPr sz="1200"/>
          </a:p>
          <a:p>
            <a:pPr indent="-342900" lvl="0" marL="342900" rtl="0" algn="just">
              <a:spcBef>
                <a:spcPts val="1000"/>
              </a:spcBef>
              <a:spcAft>
                <a:spcPts val="0"/>
              </a:spcAft>
              <a:buSzPts val="1440"/>
              <a:buChar char="►"/>
            </a:pPr>
            <a:r>
              <a:rPr lang="en-US"/>
              <a:t>The Equal Opportunities Commission is a government body set up to promote the cause of equality between the genders. Anyone considering a formal complaint of gender discrimination is well advised to start by consulting the Commission.</a:t>
            </a:r>
            <a:endParaRPr/>
          </a:p>
        </p:txBody>
      </p:sp>
      <p:sp>
        <p:nvSpPr>
          <p:cNvPr id="686" name="Google Shape;686;p2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87" name="Google Shape;687;p2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88" name="Google Shape;688;p2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1"/>
          <p:cNvSpPr txBox="1"/>
          <p:nvPr>
            <p:ph type="title"/>
          </p:nvPr>
        </p:nvSpPr>
        <p:spPr>
          <a:xfrm>
            <a:off x="410497" y="91270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DISCRIMINATION ON RACIAL GROUNDS</a:t>
            </a:r>
            <a:endParaRPr/>
          </a:p>
        </p:txBody>
      </p:sp>
      <p:sp>
        <p:nvSpPr>
          <p:cNvPr id="695" name="Google Shape;695;p21"/>
          <p:cNvSpPr txBox="1"/>
          <p:nvPr>
            <p:ph idx="1" type="body"/>
          </p:nvPr>
        </p:nvSpPr>
        <p:spPr>
          <a:xfrm>
            <a:off x="381000" y="21336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first act in the UK was the Race Relations Act 1965, which made it unlawful to discriminate on grounds of race or color by banning people from using public services or entering places such as bars, cinemas or theatres.</a:t>
            </a:r>
            <a:endParaRPr/>
          </a:p>
          <a:p>
            <a:pPr indent="0" lvl="0" marL="0" rtl="0" algn="just">
              <a:spcBef>
                <a:spcPts val="1000"/>
              </a:spcBef>
              <a:spcAft>
                <a:spcPts val="0"/>
              </a:spcAft>
              <a:buSzPts val="240"/>
              <a:buNone/>
            </a:pPr>
            <a:r>
              <a:t/>
            </a:r>
            <a:endParaRPr sz="300"/>
          </a:p>
          <a:p>
            <a:pPr indent="0" lvl="0" marL="0" rtl="0" algn="just">
              <a:spcBef>
                <a:spcPts val="1000"/>
              </a:spcBef>
              <a:spcAft>
                <a:spcPts val="0"/>
              </a:spcAft>
              <a:buSzPts val="1440"/>
              <a:buNone/>
            </a:pPr>
            <a:r>
              <a:rPr lang="en-US"/>
              <a:t>It made racial hatred a criminal offence by inflammatory publications or speeches. It made unlawful to refuse housing, employment or public services to people because of their ethnic background.</a:t>
            </a:r>
            <a:endParaRPr/>
          </a:p>
          <a:p>
            <a:pPr indent="0" lvl="0" marL="0" rtl="0" algn="just">
              <a:spcBef>
                <a:spcPts val="1000"/>
              </a:spcBef>
              <a:spcAft>
                <a:spcPts val="0"/>
              </a:spcAft>
              <a:buSzPts val="640"/>
              <a:buNone/>
            </a:pPr>
            <a:r>
              <a:t/>
            </a:r>
            <a:endParaRPr sz="800"/>
          </a:p>
          <a:p>
            <a:pPr indent="0" lvl="0" marL="0" rtl="0" algn="just">
              <a:spcBef>
                <a:spcPts val="1000"/>
              </a:spcBef>
              <a:spcAft>
                <a:spcPts val="0"/>
              </a:spcAft>
              <a:buSzPts val="1440"/>
              <a:buNone/>
            </a:pPr>
            <a:r>
              <a:rPr lang="en-US"/>
              <a:t>This act also established, the Race Relations Board, and the Community Relations Commission.</a:t>
            </a:r>
            <a:endParaRPr/>
          </a:p>
        </p:txBody>
      </p:sp>
      <p:sp>
        <p:nvSpPr>
          <p:cNvPr id="696" name="Google Shape;696;p2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697" name="Google Shape;697;p2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698" name="Google Shape;698;p2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2"/>
          <p:cNvSpPr txBox="1"/>
          <p:nvPr>
            <p:ph type="title"/>
          </p:nvPr>
        </p:nvSpPr>
        <p:spPr>
          <a:xfrm>
            <a:off x="533400" y="914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RACIAL GROUNDS….</a:t>
            </a:r>
            <a:endParaRPr/>
          </a:p>
        </p:txBody>
      </p:sp>
      <p:sp>
        <p:nvSpPr>
          <p:cNvPr id="705" name="Google Shape;705;p22"/>
          <p:cNvSpPr txBox="1"/>
          <p:nvPr>
            <p:ph idx="1" type="body"/>
          </p:nvPr>
        </p:nvSpPr>
        <p:spPr>
          <a:xfrm>
            <a:off x="381000" y="23622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present law based on the Race Relations Act 1976 makes it unlawful to discriminate on grounds of race, color, ethnic origin or nationality. </a:t>
            </a:r>
            <a:endParaRPr/>
          </a:p>
          <a:p>
            <a:pPr indent="-289560" lvl="0" marL="34290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There is one major difference, however, that makes the implementation of racial discrimination legislation much more problematic than that of gender discrimination legislation. </a:t>
            </a:r>
            <a:endParaRPr/>
          </a:p>
          <a:p>
            <a:pPr indent="0" lvl="0" marL="0" rtl="0" algn="just">
              <a:spcBef>
                <a:spcPts val="1000"/>
              </a:spcBef>
              <a:spcAft>
                <a:spcPts val="0"/>
              </a:spcAft>
              <a:buSzPts val="1120"/>
              <a:buNone/>
            </a:pPr>
            <a:r>
              <a:t/>
            </a:r>
            <a:endParaRPr sz="1400"/>
          </a:p>
          <a:p>
            <a:pPr indent="0" lvl="0" marL="0" rtl="0" algn="just">
              <a:spcBef>
                <a:spcPts val="1000"/>
              </a:spcBef>
              <a:spcAft>
                <a:spcPts val="0"/>
              </a:spcAft>
              <a:buSzPts val="1440"/>
              <a:buNone/>
            </a:pPr>
            <a:r>
              <a:rPr lang="en-US"/>
              <a:t>The human race is divided into two genders; a person can only belong to one gender at one time; and it is clear to which gender any given person belongs. </a:t>
            </a:r>
            <a:endParaRPr/>
          </a:p>
          <a:p>
            <a:pPr indent="0" lvl="0" marL="0" rtl="0" algn="l">
              <a:spcBef>
                <a:spcPts val="1000"/>
              </a:spcBef>
              <a:spcAft>
                <a:spcPts val="0"/>
              </a:spcAft>
              <a:buSzPts val="840"/>
              <a:buNone/>
            </a:pPr>
            <a:r>
              <a:t/>
            </a:r>
            <a:endParaRPr sz="1050"/>
          </a:p>
        </p:txBody>
      </p:sp>
      <p:sp>
        <p:nvSpPr>
          <p:cNvPr id="706" name="Google Shape;706;p2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07" name="Google Shape;707;p2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08" name="Google Shape;708;p22"/>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3"/>
          <p:cNvSpPr txBox="1"/>
          <p:nvPr>
            <p:ph type="title"/>
          </p:nvPr>
        </p:nvSpPr>
        <p:spPr>
          <a:xfrm>
            <a:off x="530615" y="914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RACIAL GROUNDS….</a:t>
            </a:r>
            <a:endParaRPr/>
          </a:p>
        </p:txBody>
      </p:sp>
      <p:sp>
        <p:nvSpPr>
          <p:cNvPr id="715" name="Google Shape;715;p23"/>
          <p:cNvSpPr txBox="1"/>
          <p:nvPr>
            <p:ph idx="1" type="body"/>
          </p:nvPr>
        </p:nvSpPr>
        <p:spPr>
          <a:xfrm>
            <a:off x="381000" y="22860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same is very much not true of race, color, ethnic origin or nationality. The Act attempts to define these terms but the definitions are imprecise and ambiguous.</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Are the English, the Irish, the Scots and the Welsh to be regarded as different racial groups? </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Is a person whose parents were Afro-Caribbean, but who was born in Cardiff to be regarded as belonging to the Welsh, British, or Afro-Caribbean racial groups, or perhaps to all three? These illustrate the difficulty of legislation in this area.</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840"/>
              <a:buNone/>
            </a:pPr>
            <a:r>
              <a:t/>
            </a:r>
            <a:endParaRPr sz="1050"/>
          </a:p>
        </p:txBody>
      </p:sp>
      <p:sp>
        <p:nvSpPr>
          <p:cNvPr id="716" name="Google Shape;716;p2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17" name="Google Shape;717;p2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18" name="Google Shape;718;p23"/>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24"/>
          <p:cNvSpPr txBox="1"/>
          <p:nvPr>
            <p:ph type="title"/>
          </p:nvPr>
        </p:nvSpPr>
        <p:spPr>
          <a:xfrm>
            <a:off x="533400" y="1014412"/>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DISABILITY</a:t>
            </a:r>
            <a:endParaRPr/>
          </a:p>
        </p:txBody>
      </p:sp>
      <p:sp>
        <p:nvSpPr>
          <p:cNvPr id="725" name="Google Shape;725;p24"/>
          <p:cNvSpPr txBox="1"/>
          <p:nvPr>
            <p:ph idx="1" type="body"/>
          </p:nvPr>
        </p:nvSpPr>
        <p:spPr>
          <a:xfrm>
            <a:off x="381000" y="25908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From 1970s governments had been encouraging the recruitment of disabled employees into the Civil Service and withholding contracts to employers who do not  encourage the disabled. (Arshad Abbasi CSS Qualified)</a:t>
            </a:r>
            <a:endParaRPr/>
          </a:p>
          <a:p>
            <a:pPr indent="0" lvl="0" marL="0" rtl="0" algn="just">
              <a:spcBef>
                <a:spcPts val="1000"/>
              </a:spcBef>
              <a:spcAft>
                <a:spcPts val="0"/>
              </a:spcAft>
              <a:buNone/>
            </a:pPr>
            <a:r>
              <a:t/>
            </a:r>
            <a:endParaRPr sz="100"/>
          </a:p>
          <a:p>
            <a:pPr indent="0" lvl="0" marL="0" rtl="0" algn="just">
              <a:spcBef>
                <a:spcPts val="1000"/>
              </a:spcBef>
              <a:spcAft>
                <a:spcPts val="0"/>
              </a:spcAft>
              <a:buSzPts val="1440"/>
              <a:buNone/>
            </a:pPr>
            <a:r>
              <a:rPr lang="en-US"/>
              <a:t>In 1995 the Disability Discrimination Act was passed. This was followed in 2001 by the Special Educational Needs and Disability Act, which extends the provisions of the earlier act to cover education.</a:t>
            </a:r>
            <a:endParaRPr/>
          </a:p>
          <a:p>
            <a:pPr indent="0" lvl="0" marL="0" rtl="0" algn="just">
              <a:spcBef>
                <a:spcPts val="1000"/>
              </a:spcBef>
              <a:spcAft>
                <a:spcPts val="0"/>
              </a:spcAft>
              <a:buSzPts val="480"/>
              <a:buNone/>
            </a:pPr>
            <a:r>
              <a:t/>
            </a:r>
            <a:endParaRPr sz="600"/>
          </a:p>
          <a:p>
            <a:pPr indent="0" lvl="0" marL="0" rtl="0" algn="just">
              <a:spcBef>
                <a:spcPts val="1000"/>
              </a:spcBef>
              <a:spcAft>
                <a:spcPts val="0"/>
              </a:spcAft>
              <a:buSzPts val="1440"/>
              <a:buNone/>
            </a:pPr>
            <a:r>
              <a:rPr lang="en-US"/>
              <a:t>The Disability Rights Commission has been established, similar to the Equal Opportunities Commission and the Commission for Racial Equality.</a:t>
            </a:r>
            <a:endParaRPr/>
          </a:p>
          <a:p>
            <a:pPr indent="0" lvl="0" marL="0" rtl="0" algn="l">
              <a:spcBef>
                <a:spcPts val="1000"/>
              </a:spcBef>
              <a:spcAft>
                <a:spcPts val="0"/>
              </a:spcAft>
              <a:buSzPts val="840"/>
              <a:buNone/>
            </a:pPr>
            <a:r>
              <a:t/>
            </a:r>
            <a:endParaRPr sz="1050"/>
          </a:p>
        </p:txBody>
      </p:sp>
      <p:sp>
        <p:nvSpPr>
          <p:cNvPr id="726" name="Google Shape;726;p2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27" name="Google Shape;727;p2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28" name="Google Shape;728;p24"/>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25"/>
          <p:cNvSpPr txBox="1"/>
          <p:nvPr>
            <p:ph type="title"/>
          </p:nvPr>
        </p:nvSpPr>
        <p:spPr>
          <a:xfrm>
            <a:off x="538316" y="914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DISABILITY…</a:t>
            </a:r>
            <a:endParaRPr/>
          </a:p>
        </p:txBody>
      </p:sp>
      <p:sp>
        <p:nvSpPr>
          <p:cNvPr id="735" name="Google Shape;735;p25"/>
          <p:cNvSpPr txBox="1"/>
          <p:nvPr>
            <p:ph idx="1" type="body"/>
          </p:nvPr>
        </p:nvSpPr>
        <p:spPr>
          <a:xfrm>
            <a:off x="233516" y="25908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Act makes it unlawful to treat a disabled employee or applicant less favorably because of their disability without justification. The justification must be serious. Thus it would be justified to reject a blind applicant for a job as a bus driver or a paraplegic for a job as a lifeguard.</a:t>
            </a:r>
            <a:endParaRPr/>
          </a:p>
          <a:p>
            <a:pPr indent="0" lvl="0" marL="0" rtl="0" algn="just">
              <a:spcBef>
                <a:spcPts val="1000"/>
              </a:spcBef>
              <a:spcAft>
                <a:spcPts val="0"/>
              </a:spcAft>
              <a:buSzPts val="800"/>
              <a:buNone/>
            </a:pPr>
            <a:r>
              <a:t/>
            </a:r>
            <a:endParaRPr sz="1000"/>
          </a:p>
          <a:p>
            <a:pPr indent="0" lvl="0" marL="0" rtl="0" algn="just">
              <a:spcBef>
                <a:spcPts val="1000"/>
              </a:spcBef>
              <a:spcAft>
                <a:spcPts val="0"/>
              </a:spcAft>
              <a:buSzPts val="1440"/>
              <a:buNone/>
            </a:pPr>
            <a:r>
              <a:rPr lang="en-US"/>
              <a:t>However, the Act requires the employer to make reasonable adjustments to meet the needs of disabled employees. This could be providing a work station with special hardware and software to make it suitable for use by a partially sighted employee.</a:t>
            </a:r>
            <a:endParaRPr sz="1050"/>
          </a:p>
        </p:txBody>
      </p:sp>
      <p:sp>
        <p:nvSpPr>
          <p:cNvPr id="736" name="Google Shape;736;p2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37" name="Google Shape;737;p2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38" name="Google Shape;738;p25"/>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26"/>
          <p:cNvSpPr txBox="1"/>
          <p:nvPr>
            <p:ph type="title"/>
          </p:nvPr>
        </p:nvSpPr>
        <p:spPr>
          <a:xfrm>
            <a:off x="533400" y="8382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DISABILITY…</a:t>
            </a:r>
            <a:endParaRPr/>
          </a:p>
        </p:txBody>
      </p:sp>
      <p:sp>
        <p:nvSpPr>
          <p:cNvPr id="745" name="Google Shape;745;p26"/>
          <p:cNvSpPr txBox="1"/>
          <p:nvPr>
            <p:ph idx="1" type="body"/>
          </p:nvPr>
        </p:nvSpPr>
        <p:spPr>
          <a:xfrm>
            <a:off x="381000" y="24384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requirement  for reasonable adjustments could be adapting information systems so that they can be used by a blind or partially sighted employee, provided this can be done at reasonable cost. </a:t>
            </a:r>
            <a:endParaRPr/>
          </a:p>
          <a:p>
            <a:pPr indent="0" lvl="0" marL="0" rtl="0" algn="just">
              <a:spcBef>
                <a:spcPts val="1000"/>
              </a:spcBef>
              <a:spcAft>
                <a:spcPts val="0"/>
              </a:spcAft>
              <a:buSzPts val="880"/>
              <a:buNone/>
            </a:pPr>
            <a:r>
              <a:t/>
            </a:r>
            <a:endParaRPr sz="1100"/>
          </a:p>
          <a:p>
            <a:pPr indent="0" lvl="0" marL="0" rtl="0" algn="just">
              <a:spcBef>
                <a:spcPts val="1000"/>
              </a:spcBef>
              <a:spcAft>
                <a:spcPts val="0"/>
              </a:spcAft>
              <a:buSzPts val="1440"/>
              <a:buNone/>
            </a:pPr>
            <a:r>
              <a:rPr lang="en-US"/>
              <a:t>The requirement for service providers for adjustments requires that reasonable adjustments should be made to the way that services are provided over the web. </a:t>
            </a:r>
            <a:endParaRPr/>
          </a:p>
          <a:p>
            <a:pPr indent="0" lvl="0" marL="0" rtl="0" algn="just">
              <a:spcBef>
                <a:spcPts val="1000"/>
              </a:spcBef>
              <a:spcAft>
                <a:spcPts val="0"/>
              </a:spcAft>
              <a:buSzPts val="1120"/>
              <a:buNone/>
            </a:pPr>
            <a:r>
              <a:t/>
            </a:r>
            <a:endParaRPr sz="1400"/>
          </a:p>
          <a:p>
            <a:pPr indent="0" lvl="0" marL="0" rtl="0" algn="just">
              <a:spcBef>
                <a:spcPts val="1000"/>
              </a:spcBef>
              <a:spcAft>
                <a:spcPts val="0"/>
              </a:spcAft>
              <a:buSzPts val="1440"/>
              <a:buNone/>
            </a:pPr>
            <a:r>
              <a:rPr lang="en-US"/>
              <a:t>Thus the Disability Discrimination Act effect directly on information system professionals and it directly influences the way in which ISs are designed. </a:t>
            </a:r>
            <a:endParaRPr sz="1050"/>
          </a:p>
        </p:txBody>
      </p:sp>
      <p:sp>
        <p:nvSpPr>
          <p:cNvPr id="746" name="Google Shape;746;p2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47" name="Google Shape;747;p2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48" name="Google Shape;748;p26"/>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27"/>
          <p:cNvSpPr txBox="1"/>
          <p:nvPr>
            <p:ph type="title"/>
          </p:nvPr>
        </p:nvSpPr>
        <p:spPr>
          <a:xfrm>
            <a:off x="513735" y="771002"/>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DISABILITY…</a:t>
            </a:r>
            <a:endParaRPr/>
          </a:p>
        </p:txBody>
      </p:sp>
      <p:sp>
        <p:nvSpPr>
          <p:cNvPr id="755" name="Google Shape;755;p27"/>
          <p:cNvSpPr txBox="1"/>
          <p:nvPr>
            <p:ph idx="1" type="body"/>
          </p:nvPr>
        </p:nvSpPr>
        <p:spPr>
          <a:xfrm>
            <a:off x="437535" y="2438400"/>
            <a:ext cx="83058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In practice, for the ordinary information systems developer this translates into the need to make systems usable by the blind, those whose vision is impaired, those whose hearing is impaired, those suffering from lack of manual dexterity (and so unable to use a mouse, for example), and those suffering from dyslexia. </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This need is most apparent, and likely to be enforced, when the system has publicly accessible web pages.</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The most reasons why disabled users experienced difficulty were:</a:t>
            </a:r>
            <a:endParaRPr/>
          </a:p>
        </p:txBody>
      </p:sp>
      <p:sp>
        <p:nvSpPr>
          <p:cNvPr id="756" name="Google Shape;756;p2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57" name="Google Shape;757;p2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58" name="Google Shape;758;p27"/>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8"/>
          <p:cNvSpPr txBox="1"/>
          <p:nvPr>
            <p:ph type="title"/>
          </p:nvPr>
        </p:nvSpPr>
        <p:spPr>
          <a:xfrm>
            <a:off x="538317" y="8382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DISABILITY…</a:t>
            </a:r>
            <a:endParaRPr/>
          </a:p>
        </p:txBody>
      </p:sp>
      <p:sp>
        <p:nvSpPr>
          <p:cNvPr id="765" name="Google Shape;765;p28"/>
          <p:cNvSpPr txBox="1"/>
          <p:nvPr>
            <p:ph idx="1" type="body"/>
          </p:nvPr>
        </p:nvSpPr>
        <p:spPr>
          <a:xfrm>
            <a:off x="439994" y="2209800"/>
            <a:ext cx="8305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page layout was unclear and confusing;</a:t>
            </a:r>
            <a:endParaRPr/>
          </a:p>
          <a:p>
            <a:pPr indent="-342900" lvl="0" marL="342900" rtl="0" algn="just">
              <a:spcBef>
                <a:spcPts val="1000"/>
              </a:spcBef>
              <a:spcAft>
                <a:spcPts val="0"/>
              </a:spcAft>
              <a:buSzPts val="1440"/>
              <a:buChar char="►"/>
            </a:pPr>
            <a:r>
              <a:rPr lang="en-US"/>
              <a:t>the navigation mechanisms were confusing and disorienting;</a:t>
            </a:r>
            <a:endParaRPr/>
          </a:p>
          <a:p>
            <a:pPr indent="-342900" lvl="0" marL="342900" rtl="0" algn="just">
              <a:spcBef>
                <a:spcPts val="1000"/>
              </a:spcBef>
              <a:spcAft>
                <a:spcPts val="0"/>
              </a:spcAft>
              <a:buSzPts val="1440"/>
              <a:buChar char="►"/>
            </a:pPr>
            <a:r>
              <a:rPr lang="en-US"/>
              <a:t>there was poor contrast between the text and the background and colors were used inappropriately;</a:t>
            </a:r>
            <a:endParaRPr/>
          </a:p>
          <a:p>
            <a:pPr indent="-342900" lvl="0" marL="342900" rtl="0" algn="just">
              <a:spcBef>
                <a:spcPts val="1000"/>
              </a:spcBef>
              <a:spcAft>
                <a:spcPts val="0"/>
              </a:spcAft>
              <a:buSzPts val="1440"/>
              <a:buChar char="►"/>
            </a:pPr>
            <a:r>
              <a:rPr lang="en-US"/>
              <a:t> graphics and text were too small; </a:t>
            </a:r>
            <a:endParaRPr/>
          </a:p>
          <a:p>
            <a:pPr indent="-342900" lvl="0" marL="342900" rtl="0" algn="just">
              <a:spcBef>
                <a:spcPts val="1000"/>
              </a:spcBef>
              <a:spcAft>
                <a:spcPts val="0"/>
              </a:spcAft>
              <a:buSzPts val="1440"/>
              <a:buChar char="►"/>
            </a:pPr>
            <a:r>
              <a:rPr lang="en-US"/>
              <a:t>links and images were poorly labelled; </a:t>
            </a:r>
            <a:endParaRPr/>
          </a:p>
          <a:p>
            <a:pPr indent="-342900" lvl="0" marL="342900" rtl="0" algn="just">
              <a:spcBef>
                <a:spcPts val="1000"/>
              </a:spcBef>
              <a:spcAft>
                <a:spcPts val="0"/>
              </a:spcAft>
              <a:buSzPts val="1440"/>
              <a:buChar char="►"/>
            </a:pPr>
            <a:r>
              <a:rPr lang="en-US"/>
              <a:t>the web pages were incompatible with the software designed to assist disabled users (screen readers, magnification software). 	</a:t>
            </a:r>
            <a:endParaRPr/>
          </a:p>
        </p:txBody>
      </p:sp>
      <p:sp>
        <p:nvSpPr>
          <p:cNvPr id="766" name="Google Shape;766;p2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67" name="Google Shape;767;p2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68" name="Google Shape;768;p28"/>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29"/>
          <p:cNvSpPr txBox="1"/>
          <p:nvPr>
            <p:ph type="title"/>
          </p:nvPr>
        </p:nvSpPr>
        <p:spPr>
          <a:xfrm>
            <a:off x="590843" y="914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a:t>DISCRIMINATION ON GROUNDS OF DISABILITY…</a:t>
            </a:r>
            <a:endParaRPr/>
          </a:p>
        </p:txBody>
      </p:sp>
      <p:sp>
        <p:nvSpPr>
          <p:cNvPr id="775" name="Google Shape;775;p29"/>
          <p:cNvSpPr txBox="1"/>
          <p:nvPr>
            <p:ph idx="1" type="body"/>
          </p:nvPr>
        </p:nvSpPr>
        <p:spPr>
          <a:xfrm>
            <a:off x="297738" y="2286000"/>
            <a:ext cx="83058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It is striking that the first four of these, and possibly the fifth, are a source of difficulty for all web users. </a:t>
            </a:r>
            <a:endParaRPr/>
          </a:p>
          <a:p>
            <a:pPr indent="0" lvl="0" marL="0" rtl="0" algn="just">
              <a:spcBef>
                <a:spcPts val="1000"/>
              </a:spcBef>
              <a:spcAft>
                <a:spcPts val="0"/>
              </a:spcAft>
              <a:buSzPts val="400"/>
              <a:buNone/>
            </a:pPr>
            <a:r>
              <a:t/>
            </a:r>
            <a:endParaRPr sz="500"/>
          </a:p>
          <a:p>
            <a:pPr indent="0" lvl="0" marL="0" rtl="0" algn="just">
              <a:spcBef>
                <a:spcPts val="1000"/>
              </a:spcBef>
              <a:spcAft>
                <a:spcPts val="0"/>
              </a:spcAft>
              <a:buSzPts val="1440"/>
              <a:buNone/>
            </a:pPr>
            <a:r>
              <a:rPr lang="en-US"/>
              <a:t>Eliminating these faults would not only improve the accessibility of the web to disabled users, but would also enhance its usability for everyone.</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a:t>It is clear from the report that a great deal needs to be done before there is widespread compliance with the requirements of the Disability Discrimination Act, as it applies to access to the web. The most urgent of it is on education.</a:t>
            </a:r>
            <a:endParaRPr/>
          </a:p>
        </p:txBody>
      </p:sp>
      <p:sp>
        <p:nvSpPr>
          <p:cNvPr id="776" name="Google Shape;776;p29"/>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77" name="Google Shape;777;p29"/>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78" name="Google Shape;778;p29"/>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
          <p:cNvSpPr txBox="1"/>
          <p:nvPr>
            <p:ph type="title"/>
          </p:nvPr>
        </p:nvSpPr>
        <p:spPr>
          <a:xfrm>
            <a:off x="566262" y="81433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Introduction</a:t>
            </a:r>
            <a:endParaRPr/>
          </a:p>
        </p:txBody>
      </p:sp>
      <p:sp>
        <p:nvSpPr>
          <p:cNvPr id="512" name="Google Shape;512;p3"/>
          <p:cNvSpPr txBox="1"/>
          <p:nvPr>
            <p:ph idx="1" type="body"/>
          </p:nvPr>
        </p:nvSpPr>
        <p:spPr>
          <a:xfrm>
            <a:off x="457200" y="2286000"/>
            <a:ext cx="86868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About Three hundred years ago, the laws of England contained many specific laws imposing discrimination on grounds of gender, religion and wealth. </a:t>
            </a:r>
            <a:endParaRPr/>
          </a:p>
          <a:p>
            <a:pPr indent="0" lvl="0" marL="0" rtl="0" algn="l">
              <a:spcBef>
                <a:spcPts val="1000"/>
              </a:spcBef>
              <a:spcAft>
                <a:spcPts val="0"/>
              </a:spcAft>
              <a:buSzPts val="560"/>
              <a:buNone/>
            </a:pPr>
            <a:r>
              <a:t/>
            </a:r>
            <a:endParaRPr sz="700"/>
          </a:p>
          <a:p>
            <a:pPr indent="0" lvl="0" marL="0" rtl="0" algn="l">
              <a:spcBef>
                <a:spcPts val="1000"/>
              </a:spcBef>
              <a:spcAft>
                <a:spcPts val="0"/>
              </a:spcAft>
              <a:buSzPts val="1440"/>
              <a:buNone/>
            </a:pPr>
            <a:r>
              <a:rPr lang="en-US"/>
              <a:t>                                                1:To vote, you had to be male and own property</a:t>
            </a:r>
            <a:endParaRPr/>
          </a:p>
          <a:p>
            <a:pPr indent="-342900" lvl="0" marL="342900" rtl="0" algn="l">
              <a:spcBef>
                <a:spcPts val="1000"/>
              </a:spcBef>
              <a:spcAft>
                <a:spcPts val="0"/>
              </a:spcAft>
              <a:buSzPts val="1440"/>
              <a:buChar char="►"/>
            </a:pPr>
            <a:r>
              <a:rPr lang="en-US"/>
              <a:t>           				     2: In order to be admitted in the universities, you 							     had to be male and a member of the Church of 						     England </a:t>
            </a:r>
            <a:endParaRPr/>
          </a:p>
          <a:p>
            <a:pPr indent="-342900" lvl="0" marL="342900" rtl="0" algn="l">
              <a:spcBef>
                <a:spcPts val="1000"/>
              </a:spcBef>
              <a:spcAft>
                <a:spcPts val="0"/>
              </a:spcAft>
              <a:buSzPts val="1440"/>
              <a:buChar char="►"/>
            </a:pPr>
            <a:r>
              <a:rPr lang="en-US"/>
              <a:t>                                           3: If a woman marries all her personal property                            ……………                           became the property of the husband</a:t>
            </a:r>
            <a:endParaRPr/>
          </a:p>
          <a:p>
            <a:pPr indent="0" lvl="0" marL="0" rtl="0" algn="l">
              <a:spcBef>
                <a:spcPts val="1000"/>
              </a:spcBef>
              <a:spcAft>
                <a:spcPts val="0"/>
              </a:spcAft>
              <a:buSzPts val="720"/>
              <a:buNone/>
            </a:pPr>
            <a:r>
              <a:t/>
            </a:r>
            <a:endParaRPr sz="900"/>
          </a:p>
          <a:p>
            <a:pPr indent="0" lvl="0" marL="0" rtl="0" algn="l">
              <a:spcBef>
                <a:spcPts val="1000"/>
              </a:spcBef>
              <a:spcAft>
                <a:spcPts val="0"/>
              </a:spcAft>
              <a:buSzPts val="1440"/>
              <a:buNone/>
            </a:pPr>
            <a:r>
              <a:rPr lang="en-US"/>
              <a:t>From 1700 to the 1950s, almost all these explicit examples of discrimination in the law were slowly abolished. </a:t>
            </a:r>
            <a:endParaRPr/>
          </a:p>
        </p:txBody>
      </p:sp>
      <p:sp>
        <p:nvSpPr>
          <p:cNvPr id="513" name="Google Shape;513;p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14" name="Google Shape;514;p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15" name="Google Shape;515;p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16" name="Google Shape;516;p3"/>
          <p:cNvPicPr preferRelativeResize="0"/>
          <p:nvPr/>
        </p:nvPicPr>
        <p:blipFill rotWithShape="1">
          <a:blip r:embed="rId3">
            <a:alphaModFix/>
          </a:blip>
          <a:srcRect b="0" l="0" r="0" t="0"/>
          <a:stretch/>
        </p:blipFill>
        <p:spPr>
          <a:xfrm rot="-992198">
            <a:off x="356908" y="3496080"/>
            <a:ext cx="2938938" cy="1864103"/>
          </a:xfrm>
          <a:prstGeom prst="rect">
            <a:avLst/>
          </a:prstGeom>
          <a:solidFill>
            <a:srgbClr val="ECECEC"/>
          </a:solidFill>
          <a:ln cap="sq" cmpd="sng" w="88900">
            <a:solidFill>
              <a:schemeClr val="lt2"/>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mc:AlternateContent>
    <mc:Choice Requires="p14">
      <p:transition spd="slow" p14:dur="900">
        <p14:warp dir="in"/>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0"/>
          <p:cNvSpPr txBox="1"/>
          <p:nvPr>
            <p:ph type="title"/>
          </p:nvPr>
        </p:nvSpPr>
        <p:spPr>
          <a:xfrm>
            <a:off x="228600" y="961564"/>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400"/>
              <a:buFont typeface="Century Gothic"/>
              <a:buNone/>
            </a:pPr>
            <a:r>
              <a:rPr lang="en-US" sz="2400"/>
              <a:t>DISCRIMINATION ON GROUNDS OF RELIGION </a:t>
            </a:r>
            <a:br>
              <a:rPr lang="en-US" sz="2400"/>
            </a:br>
            <a:r>
              <a:rPr lang="en-US" sz="2400"/>
              <a:t>OR GENDER</a:t>
            </a:r>
            <a:endParaRPr/>
          </a:p>
        </p:txBody>
      </p:sp>
      <p:sp>
        <p:nvSpPr>
          <p:cNvPr id="785" name="Google Shape;785;p30"/>
          <p:cNvSpPr txBox="1"/>
          <p:nvPr>
            <p:ph idx="1" type="body"/>
          </p:nvPr>
        </p:nvSpPr>
        <p:spPr>
          <a:xfrm>
            <a:off x="419100" y="2514600"/>
            <a:ext cx="8305800" cy="4876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In 2000, the EU’s Equal Treatment Framework Directive (No.2000/78) was issued. </a:t>
            </a:r>
            <a:endParaRPr/>
          </a:p>
          <a:p>
            <a:pPr indent="0" lvl="0" marL="0" rtl="0" algn="just">
              <a:spcBef>
                <a:spcPts val="1000"/>
              </a:spcBef>
              <a:spcAft>
                <a:spcPts val="0"/>
              </a:spcAft>
              <a:buSzPts val="1440"/>
              <a:buNone/>
            </a:pPr>
            <a:r>
              <a:t/>
            </a:r>
            <a:endParaRPr/>
          </a:p>
          <a:p>
            <a:pPr indent="0" lvl="0" marL="0" rtl="0" algn="just">
              <a:spcBef>
                <a:spcPts val="1000"/>
              </a:spcBef>
              <a:spcAft>
                <a:spcPts val="0"/>
              </a:spcAft>
              <a:buSzPts val="1440"/>
              <a:buNone/>
            </a:pPr>
            <a:r>
              <a:rPr lang="en-US"/>
              <a:t>It required member states to legislate to make discrimination in employment matters on grounds of disability, religion, or age unlawful.</a:t>
            </a:r>
            <a:endParaRPr/>
          </a:p>
          <a:p>
            <a:pPr indent="0" lvl="0" marL="0" rtl="0" algn="just">
              <a:spcBef>
                <a:spcPts val="1000"/>
              </a:spcBef>
              <a:spcAft>
                <a:spcPts val="0"/>
              </a:spcAft>
              <a:buSzPts val="1440"/>
              <a:buNone/>
            </a:pPr>
            <a:r>
              <a:t/>
            </a:r>
            <a:endParaRPr/>
          </a:p>
          <a:p>
            <a:pPr indent="0" lvl="0" marL="0" rtl="0" algn="just">
              <a:spcBef>
                <a:spcPts val="1000"/>
              </a:spcBef>
              <a:spcAft>
                <a:spcPts val="0"/>
              </a:spcAft>
              <a:buSzPts val="1440"/>
              <a:buNone/>
            </a:pPr>
            <a:r>
              <a:rPr lang="en-US"/>
              <a:t>These regulations follow the pattern established by the gender Discrimination Act 1975 and the Race Relations Act 1976.</a:t>
            </a:r>
            <a:endParaRPr/>
          </a:p>
        </p:txBody>
      </p:sp>
      <p:sp>
        <p:nvSpPr>
          <p:cNvPr id="786" name="Google Shape;786;p3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87" name="Google Shape;787;p3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88" name="Google Shape;788;p30"/>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31"/>
          <p:cNvSpPr txBox="1"/>
          <p:nvPr>
            <p:ph type="title"/>
          </p:nvPr>
        </p:nvSpPr>
        <p:spPr>
          <a:xfrm>
            <a:off x="228600" y="914400"/>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400"/>
              <a:buFont typeface="Century Gothic"/>
              <a:buNone/>
            </a:pPr>
            <a:r>
              <a:rPr lang="en-US" sz="2400"/>
              <a:t>DISCRIMINATION ON GROUNDS OF RELIGION </a:t>
            </a:r>
            <a:br>
              <a:rPr lang="en-US" sz="2400"/>
            </a:br>
            <a:r>
              <a:rPr lang="en-US" sz="2400"/>
              <a:t>OR GENDER</a:t>
            </a:r>
            <a:endParaRPr/>
          </a:p>
        </p:txBody>
      </p:sp>
      <p:sp>
        <p:nvSpPr>
          <p:cNvPr id="795" name="Google Shape;795;p31"/>
          <p:cNvSpPr txBox="1"/>
          <p:nvPr>
            <p:ph idx="1" type="body"/>
          </p:nvPr>
        </p:nvSpPr>
        <p:spPr>
          <a:xfrm>
            <a:off x="419100" y="2286000"/>
            <a:ext cx="83058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They differ in certain important respects, however:</a:t>
            </a:r>
            <a:endParaRPr/>
          </a:p>
          <a:p>
            <a:pPr indent="-342900" lvl="0" marL="342900" rtl="0" algn="just">
              <a:spcBef>
                <a:spcPts val="1000"/>
              </a:spcBef>
              <a:spcAft>
                <a:spcPts val="0"/>
              </a:spcAft>
              <a:buSzPts val="1440"/>
              <a:buChar char="►"/>
            </a:pPr>
            <a:r>
              <a:rPr lang="en-US"/>
              <a:t>They are limited to discrimination in employment, education, and related matters, and do not address discrimination in the provision of services or accommodation.</a:t>
            </a:r>
            <a:endParaRPr/>
          </a:p>
          <a:p>
            <a:pPr indent="-251459" lvl="0" marL="342900" rtl="0" algn="just">
              <a:spcBef>
                <a:spcPts val="1000"/>
              </a:spcBef>
              <a:spcAft>
                <a:spcPts val="0"/>
              </a:spcAft>
              <a:buSzPts val="1440"/>
              <a:buNone/>
            </a:pPr>
            <a:r>
              <a:t/>
            </a:r>
            <a:endParaRPr sz="1800"/>
          </a:p>
          <a:p>
            <a:pPr indent="-342900" lvl="0" marL="342900" rtl="0" algn="just">
              <a:spcBef>
                <a:spcPts val="1000"/>
              </a:spcBef>
              <a:spcAft>
                <a:spcPts val="0"/>
              </a:spcAft>
              <a:buSzPts val="1440"/>
              <a:buChar char="►"/>
            </a:pPr>
            <a:r>
              <a:rPr lang="en-US"/>
              <a:t>They explicitly make harassment unlawful, defining it as ‘unwanted conduct which has the purpose or effect of violating a person’s dignity or creating an intimidating, hostile, degrading, humiliating or offensive environment. </a:t>
            </a:r>
            <a:endParaRPr/>
          </a:p>
        </p:txBody>
      </p:sp>
      <p:sp>
        <p:nvSpPr>
          <p:cNvPr id="796" name="Google Shape;796;p3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797" name="Google Shape;797;p3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798" name="Google Shape;798;p31"/>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32"/>
          <p:cNvSpPr txBox="1"/>
          <p:nvPr>
            <p:ph type="title"/>
          </p:nvPr>
        </p:nvSpPr>
        <p:spPr>
          <a:xfrm>
            <a:off x="228600" y="914400"/>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400"/>
              <a:buFont typeface="Century Gothic"/>
              <a:buNone/>
            </a:pPr>
            <a:r>
              <a:rPr lang="en-US" sz="2400"/>
              <a:t>DISCRIMINATION ON GROUNDS OF RELIGION</a:t>
            </a:r>
            <a:br>
              <a:rPr lang="en-US" sz="2400"/>
            </a:br>
            <a:r>
              <a:rPr lang="en-US" sz="2400"/>
              <a:t> OR GENDER</a:t>
            </a:r>
            <a:endParaRPr/>
          </a:p>
        </p:txBody>
      </p:sp>
      <p:sp>
        <p:nvSpPr>
          <p:cNvPr id="805" name="Google Shape;805;p32"/>
          <p:cNvSpPr txBox="1"/>
          <p:nvPr>
            <p:ph idx="1" type="body"/>
          </p:nvPr>
        </p:nvSpPr>
        <p:spPr>
          <a:xfrm>
            <a:off x="419100" y="2438400"/>
            <a:ext cx="83058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They do not make the Commission for Racial Equality, responsible for promoting the implementation of the legislation nor do they create any new body for this purpose. </a:t>
            </a:r>
            <a:endParaRPr/>
          </a:p>
          <a:p>
            <a:pPr indent="0" lvl="0" marL="0" rtl="0" algn="just">
              <a:spcBef>
                <a:spcPts val="1000"/>
              </a:spcBef>
              <a:spcAft>
                <a:spcPts val="0"/>
              </a:spcAft>
              <a:buSzPts val="800"/>
              <a:buNone/>
            </a:pPr>
            <a:r>
              <a:t/>
            </a:r>
            <a:endParaRPr sz="1000"/>
          </a:p>
          <a:p>
            <a:pPr indent="0" lvl="0" marL="0" rtl="0" algn="just">
              <a:spcBef>
                <a:spcPts val="1000"/>
              </a:spcBef>
              <a:spcAft>
                <a:spcPts val="0"/>
              </a:spcAft>
              <a:buSzPts val="800"/>
              <a:buNone/>
            </a:pPr>
            <a:r>
              <a:t/>
            </a:r>
            <a:endParaRPr sz="1000"/>
          </a:p>
          <a:p>
            <a:pPr indent="0" lvl="0" marL="0" rtl="0" algn="just">
              <a:spcBef>
                <a:spcPts val="1000"/>
              </a:spcBef>
              <a:spcAft>
                <a:spcPts val="0"/>
              </a:spcAft>
              <a:buSzPts val="1440"/>
              <a:buNone/>
            </a:pPr>
            <a:r>
              <a:rPr lang="en-US"/>
              <a:t>However, in October 2003, the government announced its plans for a single equality body for the UK to take over the responsibilities of the Equal Opportunities Commission, the Commission for Racial Equality, and the Disability Rights Commission.</a:t>
            </a:r>
            <a:endParaRPr/>
          </a:p>
        </p:txBody>
      </p:sp>
      <p:sp>
        <p:nvSpPr>
          <p:cNvPr id="806" name="Google Shape;806;p3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807" name="Google Shape;807;p3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808" name="Google Shape;808;p32"/>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3"/>
          <p:cNvSpPr txBox="1"/>
          <p:nvPr>
            <p:ph type="title"/>
          </p:nvPr>
        </p:nvSpPr>
        <p:spPr>
          <a:xfrm>
            <a:off x="13514" y="914400"/>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entury Gothic"/>
              <a:buNone/>
            </a:pPr>
            <a:r>
              <a:rPr lang="en-US"/>
              <a:t>DISCRIMINATION ON GROUNDS OF AGE</a:t>
            </a:r>
            <a:endParaRPr/>
          </a:p>
        </p:txBody>
      </p:sp>
      <p:sp>
        <p:nvSpPr>
          <p:cNvPr id="815" name="Google Shape;815;p33"/>
          <p:cNvSpPr txBox="1"/>
          <p:nvPr>
            <p:ph idx="1" type="body"/>
          </p:nvPr>
        </p:nvSpPr>
        <p:spPr>
          <a:xfrm>
            <a:off x="381000" y="2362200"/>
            <a:ext cx="83820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Regulations making it unlawful to discriminate on grounds of age.</a:t>
            </a:r>
            <a:endParaRPr/>
          </a:p>
          <a:p>
            <a:pPr indent="0" lvl="0" marL="0" rtl="0" algn="just">
              <a:spcBef>
                <a:spcPts val="1000"/>
              </a:spcBef>
              <a:spcAft>
                <a:spcPts val="0"/>
              </a:spcAft>
              <a:buSzPts val="1600"/>
              <a:buNone/>
            </a:pPr>
            <a:r>
              <a:t/>
            </a:r>
            <a:endParaRPr sz="2000"/>
          </a:p>
          <a:p>
            <a:pPr indent="0" lvl="0" marL="0" rtl="0" algn="just">
              <a:spcBef>
                <a:spcPts val="1000"/>
              </a:spcBef>
              <a:spcAft>
                <a:spcPts val="0"/>
              </a:spcAft>
              <a:buSzPts val="1440"/>
              <a:buNone/>
            </a:pPr>
            <a:r>
              <a:rPr lang="en-US"/>
              <a:t>They could, for example, mean the end of compulsory retirement ages. </a:t>
            </a:r>
            <a:endParaRPr/>
          </a:p>
          <a:p>
            <a:pPr indent="0" lvl="0" marL="0" rtl="0" algn="just">
              <a:spcBef>
                <a:spcPts val="1000"/>
              </a:spcBef>
              <a:spcAft>
                <a:spcPts val="0"/>
              </a:spcAft>
              <a:buSzPts val="1440"/>
              <a:buNone/>
            </a:pPr>
            <a:r>
              <a:t/>
            </a:r>
            <a:endParaRPr sz="1800"/>
          </a:p>
          <a:p>
            <a:pPr indent="0" lvl="0" marL="0" rtl="0" algn="just">
              <a:spcBef>
                <a:spcPts val="1000"/>
              </a:spcBef>
              <a:spcAft>
                <a:spcPts val="0"/>
              </a:spcAft>
              <a:buSzPts val="1440"/>
              <a:buNone/>
            </a:pPr>
            <a:r>
              <a:rPr lang="en-US"/>
              <a:t>This could mean that it is unlawful for employers to seek specifically to recruit new graduates. (This would be indirect age discrimination because a much smaller proportion of over-50s fall into the category of ‘new graduates’ than of the under-25s.)</a:t>
            </a:r>
            <a:endParaRPr/>
          </a:p>
        </p:txBody>
      </p:sp>
      <p:sp>
        <p:nvSpPr>
          <p:cNvPr id="816" name="Google Shape;816;p3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817" name="Google Shape;817;p3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818" name="Google Shape;818;p33"/>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4"/>
          <p:cNvSpPr txBox="1"/>
          <p:nvPr>
            <p:ph type="title"/>
          </p:nvPr>
        </p:nvSpPr>
        <p:spPr>
          <a:xfrm>
            <a:off x="0" y="914400"/>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entury Gothic"/>
              <a:buNone/>
            </a:pPr>
            <a:r>
              <a:rPr lang="en-US"/>
              <a:t>DISCRIMINATION ON GROUNDS OF AGE</a:t>
            </a:r>
            <a:endParaRPr/>
          </a:p>
        </p:txBody>
      </p:sp>
      <p:sp>
        <p:nvSpPr>
          <p:cNvPr id="825" name="Google Shape;825;p34"/>
          <p:cNvSpPr txBox="1"/>
          <p:nvPr>
            <p:ph idx="1" type="body"/>
          </p:nvPr>
        </p:nvSpPr>
        <p:spPr>
          <a:xfrm>
            <a:off x="381000" y="2667000"/>
            <a:ext cx="83820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The Equal Treatment Directive is careful to be quite explicit in allowing for discrimination on the grounds of age in a number of important cases. It allows, for example:</a:t>
            </a:r>
            <a:endParaRPr/>
          </a:p>
          <a:p>
            <a:pPr indent="-342900" lvl="0" marL="342900" rtl="0" algn="just">
              <a:spcBef>
                <a:spcPts val="1000"/>
              </a:spcBef>
              <a:spcAft>
                <a:spcPts val="0"/>
              </a:spcAft>
              <a:buSzPts val="1440"/>
              <a:buChar char="►"/>
            </a:pPr>
            <a:r>
              <a:rPr lang="en-US"/>
              <a:t>special treatment of different age groups in order to protect them (e.g. not allowing children under a certain age to be employed);</a:t>
            </a:r>
            <a:endParaRPr/>
          </a:p>
          <a:p>
            <a:pPr indent="-342900" lvl="0" marL="342900" rtl="0" algn="just">
              <a:spcBef>
                <a:spcPts val="1000"/>
              </a:spcBef>
              <a:spcAft>
                <a:spcPts val="0"/>
              </a:spcAft>
              <a:buSzPts val="1440"/>
              <a:buChar char="►"/>
            </a:pPr>
            <a:r>
              <a:rPr lang="en-US"/>
              <a:t>different premiums for life insurance policies, depending on the age of the person at the time the policy is taken out, and different pension rates depending on the age of retirement </a:t>
            </a:r>
            <a:endParaRPr/>
          </a:p>
        </p:txBody>
      </p:sp>
      <p:sp>
        <p:nvSpPr>
          <p:cNvPr id="826" name="Google Shape;826;p3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827" name="Google Shape;827;p3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828" name="Google Shape;828;p34"/>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5"/>
          <p:cNvSpPr txBox="1"/>
          <p:nvPr>
            <p:ph type="title"/>
          </p:nvPr>
        </p:nvSpPr>
        <p:spPr>
          <a:xfrm>
            <a:off x="0" y="1014412"/>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entury Gothic"/>
              <a:buNone/>
            </a:pPr>
            <a:r>
              <a:rPr lang="en-US"/>
              <a:t>DISCRIMINATION ON GROUNDS OF AGE</a:t>
            </a:r>
            <a:endParaRPr/>
          </a:p>
        </p:txBody>
      </p:sp>
      <p:sp>
        <p:nvSpPr>
          <p:cNvPr id="835" name="Google Shape;835;p35"/>
          <p:cNvSpPr txBox="1"/>
          <p:nvPr>
            <p:ph idx="1" type="body"/>
          </p:nvPr>
        </p:nvSpPr>
        <p:spPr>
          <a:xfrm>
            <a:off x="381000" y="2819400"/>
            <a:ext cx="83820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fixing a maximum age for recruitment based on the need for a reasonable period of employment after training and before retirement;</a:t>
            </a:r>
            <a:endParaRPr/>
          </a:p>
          <a:p>
            <a:pPr indent="-261620" lvl="0" marL="342900" rtl="0" algn="l">
              <a:spcBef>
                <a:spcPts val="1000"/>
              </a:spcBef>
              <a:spcAft>
                <a:spcPts val="0"/>
              </a:spcAft>
              <a:buSzPts val="1280"/>
              <a:buNone/>
            </a:pPr>
            <a:r>
              <a:t/>
            </a:r>
            <a:endParaRPr sz="1600"/>
          </a:p>
          <a:p>
            <a:pPr indent="-342900" lvl="0" marL="342900" rtl="0" algn="just">
              <a:spcBef>
                <a:spcPts val="1000"/>
              </a:spcBef>
              <a:spcAft>
                <a:spcPts val="0"/>
              </a:spcAft>
              <a:buSzPts val="1440"/>
              <a:buChar char="►"/>
            </a:pPr>
            <a:r>
              <a:rPr lang="en-US"/>
              <a:t>fixing a minimum age, a minimum amount of professional experience or a minimum number of years with the company before a person will be regarded as eligible for a given post or eligible for certain employment benefits (e.g. additional annual leave).</a:t>
            </a:r>
            <a:endParaRPr/>
          </a:p>
        </p:txBody>
      </p:sp>
      <p:sp>
        <p:nvSpPr>
          <p:cNvPr id="836" name="Google Shape;836;p3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837" name="Google Shape;837;p3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838" name="Google Shape;838;p35"/>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6"/>
          <p:cNvSpPr txBox="1"/>
          <p:nvPr>
            <p:ph type="title"/>
          </p:nvPr>
        </p:nvSpPr>
        <p:spPr>
          <a:xfrm>
            <a:off x="0" y="838200"/>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entury Gothic"/>
              <a:buNone/>
            </a:pPr>
            <a:r>
              <a:rPr lang="en-US"/>
              <a:t>AVOIDING DISCRIMINATION</a:t>
            </a:r>
            <a:endParaRPr/>
          </a:p>
        </p:txBody>
      </p:sp>
      <p:sp>
        <p:nvSpPr>
          <p:cNvPr id="845" name="Google Shape;845;p36"/>
          <p:cNvSpPr txBox="1"/>
          <p:nvPr>
            <p:ph idx="1" type="body"/>
          </p:nvPr>
        </p:nvSpPr>
        <p:spPr>
          <a:xfrm>
            <a:off x="304800" y="24384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In an organization of any size, it is necessary to ensure that all members of the organization are treated equally. </a:t>
            </a:r>
            <a:endParaRPr/>
          </a:p>
          <a:p>
            <a:pPr indent="0" lvl="0" marL="0" rtl="0" algn="just">
              <a:spcBef>
                <a:spcPts val="1000"/>
              </a:spcBef>
              <a:spcAft>
                <a:spcPts val="0"/>
              </a:spcAft>
              <a:buSzPts val="1440"/>
              <a:buNone/>
            </a:pPr>
            <a:r>
              <a:rPr lang="en-US"/>
              <a:t>Even after, this organizations may have to deal with unlawful harassment from its customers or unjustified accusations of discrimination.</a:t>
            </a:r>
            <a:endParaRPr/>
          </a:p>
          <a:p>
            <a:pPr indent="0" lvl="0" marL="0" rtl="0" algn="just">
              <a:spcBef>
                <a:spcPts val="1000"/>
              </a:spcBef>
              <a:spcAft>
                <a:spcPts val="0"/>
              </a:spcAft>
              <a:buSzPts val="1440"/>
              <a:buNone/>
            </a:pPr>
            <a:r>
              <a:rPr lang="en-US"/>
              <a:t>Effective compliance with anti-discrimination legislation in the workplace requires three things:</a:t>
            </a:r>
            <a:endParaRPr/>
          </a:p>
          <a:p>
            <a:pPr indent="-342900" lvl="0" marL="342900" rtl="0" algn="just">
              <a:spcBef>
                <a:spcPts val="1000"/>
              </a:spcBef>
              <a:spcAft>
                <a:spcPts val="0"/>
              </a:spcAft>
              <a:buSzPts val="1440"/>
              <a:buChar char="►"/>
            </a:pPr>
            <a:r>
              <a:rPr lang="en-US"/>
              <a:t>a suitable written policy, well publicized, and freely and easily available;</a:t>
            </a:r>
            <a:endParaRPr/>
          </a:p>
          <a:p>
            <a:pPr indent="-342900" lvl="0" marL="342900" rtl="0" algn="just">
              <a:spcBef>
                <a:spcPts val="1000"/>
              </a:spcBef>
              <a:spcAft>
                <a:spcPts val="0"/>
              </a:spcAft>
              <a:buSzPts val="1440"/>
              <a:buChar char="►"/>
            </a:pPr>
            <a:r>
              <a:rPr lang="en-US"/>
              <a:t>a training program for new and existing staff, to ensure that they are all aware of the policy and its importance;</a:t>
            </a:r>
            <a:endParaRPr/>
          </a:p>
        </p:txBody>
      </p:sp>
      <p:sp>
        <p:nvSpPr>
          <p:cNvPr id="846" name="Google Shape;846;p3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847" name="Google Shape;847;p3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848" name="Google Shape;848;p36"/>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7"/>
          <p:cNvSpPr txBox="1"/>
          <p:nvPr>
            <p:ph type="title"/>
          </p:nvPr>
        </p:nvSpPr>
        <p:spPr>
          <a:xfrm>
            <a:off x="-762000" y="838200"/>
            <a:ext cx="9144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entury Gothic"/>
              <a:buNone/>
            </a:pPr>
            <a:r>
              <a:rPr lang="en-US"/>
              <a:t>AVOIDING DISCRIMINATION….</a:t>
            </a:r>
            <a:endParaRPr/>
          </a:p>
        </p:txBody>
      </p:sp>
      <p:sp>
        <p:nvSpPr>
          <p:cNvPr id="855" name="Google Shape;855;p37"/>
          <p:cNvSpPr txBox="1"/>
          <p:nvPr>
            <p:ph idx="1" type="body"/>
          </p:nvPr>
        </p:nvSpPr>
        <p:spPr>
          <a:xfrm>
            <a:off x="304800" y="2362200"/>
            <a:ext cx="85344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effective procedures for implementing the policy.</a:t>
            </a:r>
            <a:endParaRPr/>
          </a:p>
          <a:p>
            <a:pPr indent="0" lvl="0" marL="0" rtl="0" algn="just">
              <a:spcBef>
                <a:spcPts val="1000"/>
              </a:spcBef>
              <a:spcAft>
                <a:spcPts val="0"/>
              </a:spcAft>
              <a:buSzPts val="1440"/>
              <a:buNone/>
            </a:pPr>
            <a:r>
              <a:rPr lang="en-US"/>
              <a:t>It is a sad fact that an employer’s ability to tackle a accusation of unlawful discrimination will often depend as much on their ability to demonstrate that proper procedures have been followed as on whether any discrimination took place.</a:t>
            </a:r>
            <a:endParaRPr/>
          </a:p>
          <a:p>
            <a:pPr indent="0" lvl="0" marL="0" rtl="0" algn="just">
              <a:spcBef>
                <a:spcPts val="1000"/>
              </a:spcBef>
              <a:spcAft>
                <a:spcPts val="0"/>
              </a:spcAft>
              <a:buSzPts val="800"/>
              <a:buNone/>
            </a:pPr>
            <a:r>
              <a:t/>
            </a:r>
            <a:endParaRPr sz="1000"/>
          </a:p>
          <a:p>
            <a:pPr indent="0" lvl="0" marL="0" rtl="0" algn="just">
              <a:spcBef>
                <a:spcPts val="1000"/>
              </a:spcBef>
              <a:spcAft>
                <a:spcPts val="0"/>
              </a:spcAft>
              <a:buSzPts val="1440"/>
              <a:buNone/>
            </a:pPr>
            <a:r>
              <a:rPr lang="en-US"/>
              <a:t>The three bodies charged with responsibility for tackling discrimination (the Commission for Racial Equality, the Equal Opportunities Commission, and the Disability Rights Commission) all provide extensive guidance to employers discrimination.</a:t>
            </a:r>
            <a:endParaRPr/>
          </a:p>
        </p:txBody>
      </p:sp>
      <p:sp>
        <p:nvSpPr>
          <p:cNvPr id="856" name="Google Shape;856;p3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857" name="Google Shape;857;p3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858" name="Google Shape;858;p37"/>
          <p:cNvSpPr txBox="1"/>
          <p:nvPr>
            <p:ph idx="12" type="sldNum"/>
          </p:nvPr>
        </p:nvSpPr>
        <p:spPr>
          <a:xfrm>
            <a:off x="6248400" y="6173787"/>
            <a:ext cx="2133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
          <p:cNvSpPr txBox="1"/>
          <p:nvPr>
            <p:ph type="title"/>
          </p:nvPr>
        </p:nvSpPr>
        <p:spPr>
          <a:xfrm>
            <a:off x="533400" y="85243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Introduction</a:t>
            </a:r>
            <a:endParaRPr/>
          </a:p>
        </p:txBody>
      </p:sp>
      <p:sp>
        <p:nvSpPr>
          <p:cNvPr id="523" name="Google Shape;523;p4"/>
          <p:cNvSpPr txBox="1"/>
          <p:nvPr>
            <p:ph idx="1" type="body"/>
          </p:nvPr>
        </p:nvSpPr>
        <p:spPr>
          <a:xfrm>
            <a:off x="457200" y="2362200"/>
            <a:ext cx="83058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With a very few exceptions, men and women, whatever their religion and however rich or poor they might be, were treated by the law the same way. </a:t>
            </a:r>
            <a:endParaRPr/>
          </a:p>
          <a:p>
            <a:pPr indent="0" lvl="0" marL="0" rtl="0" algn="just">
              <a:spcBef>
                <a:spcPts val="1000"/>
              </a:spcBef>
              <a:spcAft>
                <a:spcPts val="0"/>
              </a:spcAft>
              <a:buSzPts val="960"/>
              <a:buNone/>
            </a:pPr>
            <a:r>
              <a:t/>
            </a:r>
            <a:endParaRPr sz="1200"/>
          </a:p>
          <a:p>
            <a:pPr indent="0" lvl="0" marL="0" rtl="0" algn="just">
              <a:spcBef>
                <a:spcPts val="1000"/>
              </a:spcBef>
              <a:spcAft>
                <a:spcPts val="0"/>
              </a:spcAft>
              <a:buSzPts val="1440"/>
              <a:buNone/>
            </a:pPr>
            <a:r>
              <a:rPr lang="en-US"/>
              <a:t>This did not, however, eliminate discrimination. There were golf clubs that would not admit Jews.</a:t>
            </a:r>
            <a:endParaRPr/>
          </a:p>
          <a:p>
            <a:pPr indent="0" lvl="0" marL="0" rtl="0" algn="just">
              <a:spcBef>
                <a:spcPts val="1000"/>
              </a:spcBef>
              <a:spcAft>
                <a:spcPts val="0"/>
              </a:spcAft>
              <a:buSzPts val="1280"/>
              <a:buNone/>
            </a:pPr>
            <a:r>
              <a:t/>
            </a:r>
            <a:endParaRPr sz="1600"/>
          </a:p>
          <a:p>
            <a:pPr indent="0" lvl="0" marL="0" rtl="0" algn="just">
              <a:spcBef>
                <a:spcPts val="1000"/>
              </a:spcBef>
              <a:spcAft>
                <a:spcPts val="0"/>
              </a:spcAft>
              <a:buSzPts val="1440"/>
              <a:buNone/>
            </a:pPr>
            <a:r>
              <a:rPr lang="en-US"/>
              <a:t>Medical schools were very reluctant to admit female students, and in many professions, it was difficult to enter for anyone who was not wealthy.</a:t>
            </a:r>
            <a:endParaRPr/>
          </a:p>
        </p:txBody>
      </p:sp>
      <p:sp>
        <p:nvSpPr>
          <p:cNvPr id="524" name="Google Shape;524;p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25" name="Google Shape;525;p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26" name="Google Shape;526;p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
          <p:cNvSpPr txBox="1"/>
          <p:nvPr>
            <p:ph type="title"/>
          </p:nvPr>
        </p:nvSpPr>
        <p:spPr>
          <a:xfrm>
            <a:off x="533400" y="89053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Introduction</a:t>
            </a:r>
            <a:endParaRPr/>
          </a:p>
        </p:txBody>
      </p:sp>
      <p:sp>
        <p:nvSpPr>
          <p:cNvPr id="533" name="Google Shape;533;p5"/>
          <p:cNvSpPr txBox="1"/>
          <p:nvPr>
            <p:ph idx="1" type="body"/>
          </p:nvPr>
        </p:nvSpPr>
        <p:spPr>
          <a:xfrm>
            <a:off x="419100" y="2438400"/>
            <a:ext cx="84582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In the past 65 years steady stream of legislation were passed making such discrimination unlawful. </a:t>
            </a:r>
            <a:endParaRPr/>
          </a:p>
          <a:p>
            <a:pPr indent="0" lvl="0" marL="0" rtl="0" algn="just">
              <a:spcBef>
                <a:spcPts val="1000"/>
              </a:spcBef>
              <a:spcAft>
                <a:spcPts val="0"/>
              </a:spcAft>
              <a:buSzPts val="960"/>
              <a:buNone/>
            </a:pPr>
            <a:r>
              <a:t/>
            </a:r>
            <a:endParaRPr sz="1200"/>
          </a:p>
          <a:p>
            <a:pPr indent="0" lvl="0" marL="0" rtl="0" algn="just">
              <a:spcBef>
                <a:spcPts val="1000"/>
              </a:spcBef>
              <a:spcAft>
                <a:spcPts val="0"/>
              </a:spcAft>
              <a:buSzPts val="1440"/>
              <a:buNone/>
            </a:pPr>
            <a:r>
              <a:rPr lang="en-US"/>
              <a:t>It gave women the right to vote, but did nothing to ensure that they are treated equal with men in all matters of employment, or getting a mortgage. </a:t>
            </a:r>
            <a:endParaRPr/>
          </a:p>
          <a:p>
            <a:pPr indent="0" lvl="0" marL="0" rtl="0" algn="just">
              <a:spcBef>
                <a:spcPts val="1000"/>
              </a:spcBef>
              <a:spcAft>
                <a:spcPts val="0"/>
              </a:spcAft>
              <a:buSzPts val="1600"/>
              <a:buNone/>
            </a:pPr>
            <a:r>
              <a:t/>
            </a:r>
            <a:endParaRPr sz="2000"/>
          </a:p>
          <a:p>
            <a:pPr indent="0" lvl="0" marL="0" rtl="0" algn="just">
              <a:spcBef>
                <a:spcPts val="1000"/>
              </a:spcBef>
              <a:spcAft>
                <a:spcPts val="0"/>
              </a:spcAft>
              <a:buSzPts val="1440"/>
              <a:buNone/>
            </a:pPr>
            <a:r>
              <a:rPr lang="en-US"/>
              <a:t>Furthermore, even if effective legislation can be framed itself it is not enough; time is required to bring about the changes of attitude that are necessary if discrimination is to be eliminated.</a:t>
            </a:r>
            <a:endParaRPr/>
          </a:p>
        </p:txBody>
      </p:sp>
      <p:sp>
        <p:nvSpPr>
          <p:cNvPr id="534" name="Google Shape;534;p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35" name="Google Shape;535;p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36" name="Google Shape;536;p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
          <p:cNvSpPr txBox="1"/>
          <p:nvPr>
            <p:ph type="title"/>
          </p:nvPr>
        </p:nvSpPr>
        <p:spPr>
          <a:xfrm>
            <a:off x="533400" y="720517"/>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Introduction….</a:t>
            </a:r>
            <a:endParaRPr/>
          </a:p>
        </p:txBody>
      </p:sp>
      <p:sp>
        <p:nvSpPr>
          <p:cNvPr id="543" name="Google Shape;543;p6"/>
          <p:cNvSpPr txBox="1"/>
          <p:nvPr>
            <p:ph idx="1" type="body"/>
          </p:nvPr>
        </p:nvSpPr>
        <p:spPr>
          <a:xfrm>
            <a:off x="381000" y="25146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Information systems engineers need to have an appreciation of anti-discrimination legislation for two reasons. </a:t>
            </a:r>
            <a:endParaRPr/>
          </a:p>
          <a:p>
            <a:pPr indent="0" lvl="0" marL="0" rtl="0" algn="just">
              <a:spcBef>
                <a:spcPts val="1000"/>
              </a:spcBef>
              <a:spcAft>
                <a:spcPts val="0"/>
              </a:spcAft>
              <a:buSzPts val="880"/>
              <a:buNone/>
            </a:pPr>
            <a:r>
              <a:t/>
            </a:r>
            <a:endParaRPr sz="1100"/>
          </a:p>
          <a:p>
            <a:pPr indent="0" lvl="0" marL="0" rtl="0" algn="just">
              <a:spcBef>
                <a:spcPts val="1000"/>
              </a:spcBef>
              <a:spcAft>
                <a:spcPts val="0"/>
              </a:spcAft>
              <a:buSzPts val="1440"/>
              <a:buNone/>
            </a:pPr>
            <a:r>
              <a:rPr lang="en-US"/>
              <a:t>First, as professionals who may work in managerial and supervisory positions are required by law to prevent the people they supervise from behaving in a discriminatory manner and to avoid such behavior themselves. </a:t>
            </a:r>
            <a:endParaRPr/>
          </a:p>
          <a:p>
            <a:pPr indent="0" lvl="0" marL="0" rtl="0" algn="just">
              <a:spcBef>
                <a:spcPts val="1000"/>
              </a:spcBef>
              <a:spcAft>
                <a:spcPts val="0"/>
              </a:spcAft>
              <a:buSzPts val="800"/>
              <a:buNone/>
            </a:pPr>
            <a:r>
              <a:t/>
            </a:r>
            <a:endParaRPr sz="1000"/>
          </a:p>
          <a:p>
            <a:pPr indent="0" lvl="0" marL="0" rtl="0" algn="just">
              <a:spcBef>
                <a:spcPts val="1000"/>
              </a:spcBef>
              <a:spcAft>
                <a:spcPts val="0"/>
              </a:spcAft>
              <a:buSzPts val="1440"/>
              <a:buNone/>
            </a:pPr>
            <a:r>
              <a:rPr lang="en-US"/>
              <a:t>Secondly, in order to avoid certain kinds of discrimination particularly on grounds of disability, shouldn’t effect the way in which information systems are designed.</a:t>
            </a:r>
            <a:endParaRPr/>
          </a:p>
        </p:txBody>
      </p:sp>
      <p:sp>
        <p:nvSpPr>
          <p:cNvPr id="544" name="Google Shape;544;p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45" name="Google Shape;545;p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46" name="Google Shape;546;p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
          <p:cNvSpPr txBox="1"/>
          <p:nvPr>
            <p:ph type="title"/>
          </p:nvPr>
        </p:nvSpPr>
        <p:spPr>
          <a:xfrm>
            <a:off x="533400" y="726757"/>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WHAT IS DISCRIMINATION?</a:t>
            </a:r>
            <a:endParaRPr/>
          </a:p>
        </p:txBody>
      </p:sp>
      <p:sp>
        <p:nvSpPr>
          <p:cNvPr id="553" name="Google Shape;553;p7"/>
          <p:cNvSpPr txBox="1"/>
          <p:nvPr>
            <p:ph idx="1" type="body"/>
          </p:nvPr>
        </p:nvSpPr>
        <p:spPr>
          <a:xfrm>
            <a:off x="381000" y="23622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Discrimination means treating one person or one group of people less favorably than another on the grounds of personal characteristics. The law in Europe, the USA and other countries prohibits discrimination on grounds of:</a:t>
            </a:r>
            <a:endParaRPr/>
          </a:p>
          <a:p>
            <a:pPr indent="-342900" lvl="0" marL="342900" rtl="0" algn="l">
              <a:spcBef>
                <a:spcPts val="1000"/>
              </a:spcBef>
              <a:spcAft>
                <a:spcPts val="0"/>
              </a:spcAft>
              <a:buSzPts val="1440"/>
              <a:buChar char="►"/>
            </a:pPr>
            <a:r>
              <a:rPr lang="en-US"/>
              <a:t>gender;</a:t>
            </a:r>
            <a:endParaRPr/>
          </a:p>
          <a:p>
            <a:pPr indent="-342900" lvl="0" marL="342900" rtl="0" algn="l">
              <a:spcBef>
                <a:spcPts val="1000"/>
              </a:spcBef>
              <a:spcAft>
                <a:spcPts val="0"/>
              </a:spcAft>
              <a:buSzPts val="1440"/>
              <a:buChar char="►"/>
            </a:pPr>
            <a:r>
              <a:rPr lang="en-US"/>
              <a:t>race, color, ethnic origin; </a:t>
            </a:r>
            <a:endParaRPr/>
          </a:p>
          <a:p>
            <a:pPr indent="-342900" lvl="0" marL="342900" rtl="0" algn="l">
              <a:spcBef>
                <a:spcPts val="1000"/>
              </a:spcBef>
              <a:spcAft>
                <a:spcPts val="0"/>
              </a:spcAft>
              <a:buSzPts val="1440"/>
              <a:buChar char="►"/>
            </a:pPr>
            <a:r>
              <a:rPr lang="en-US"/>
              <a:t>nationality;</a:t>
            </a:r>
            <a:endParaRPr/>
          </a:p>
          <a:p>
            <a:pPr indent="-342900" lvl="0" marL="342900" rtl="0" algn="l">
              <a:spcBef>
                <a:spcPts val="1000"/>
              </a:spcBef>
              <a:spcAft>
                <a:spcPts val="0"/>
              </a:spcAft>
              <a:buSzPts val="1440"/>
              <a:buChar char="►"/>
            </a:pPr>
            <a:r>
              <a:rPr lang="en-US"/>
              <a:t>disability;</a:t>
            </a:r>
            <a:endParaRPr/>
          </a:p>
          <a:p>
            <a:pPr indent="-342900" lvl="0" marL="342900" rtl="0" algn="l">
              <a:spcBef>
                <a:spcPts val="1000"/>
              </a:spcBef>
              <a:spcAft>
                <a:spcPts val="0"/>
              </a:spcAft>
              <a:buSzPts val="1440"/>
              <a:buChar char="►"/>
            </a:pPr>
            <a:r>
              <a:rPr lang="en-US"/>
              <a:t>religion;</a:t>
            </a:r>
            <a:endParaRPr/>
          </a:p>
          <a:p>
            <a:pPr indent="-342900" lvl="0" marL="342900" rtl="0" algn="just">
              <a:spcBef>
                <a:spcPts val="1000"/>
              </a:spcBef>
              <a:spcAft>
                <a:spcPts val="0"/>
              </a:spcAft>
              <a:buSzPts val="1440"/>
              <a:buChar char="►"/>
            </a:pPr>
            <a:r>
              <a:rPr lang="en-US"/>
              <a:t>age.</a:t>
            </a:r>
            <a:endParaRPr/>
          </a:p>
        </p:txBody>
      </p:sp>
      <p:sp>
        <p:nvSpPr>
          <p:cNvPr id="554" name="Google Shape;554;p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55" name="Google Shape;555;p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56" name="Google Shape;556;p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57" name="Google Shape;557;p7"/>
          <p:cNvPicPr preferRelativeResize="0"/>
          <p:nvPr/>
        </p:nvPicPr>
        <p:blipFill rotWithShape="1">
          <a:blip r:embed="rId3">
            <a:alphaModFix/>
          </a:blip>
          <a:srcRect b="0" l="0" r="0" t="0"/>
          <a:stretch/>
        </p:blipFill>
        <p:spPr>
          <a:xfrm>
            <a:off x="3565167" y="3450782"/>
            <a:ext cx="2683233" cy="182613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558" name="Google Shape;558;p7"/>
          <p:cNvPicPr preferRelativeResize="0"/>
          <p:nvPr/>
        </p:nvPicPr>
        <p:blipFill rotWithShape="1">
          <a:blip r:embed="rId4">
            <a:alphaModFix/>
          </a:blip>
          <a:srcRect b="0" l="0" r="0" t="0"/>
          <a:stretch/>
        </p:blipFill>
        <p:spPr>
          <a:xfrm>
            <a:off x="6248400" y="4724401"/>
            <a:ext cx="2667000" cy="19877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900">
        <p14:warp dir="in"/>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
          <p:cNvSpPr txBox="1"/>
          <p:nvPr>
            <p:ph type="title"/>
          </p:nvPr>
        </p:nvSpPr>
        <p:spPr>
          <a:xfrm>
            <a:off x="533400" y="852438"/>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WHAT IS DISCRIMINATION?....</a:t>
            </a:r>
            <a:endParaRPr/>
          </a:p>
        </p:txBody>
      </p:sp>
      <p:sp>
        <p:nvSpPr>
          <p:cNvPr id="565" name="Google Shape;565;p8"/>
          <p:cNvSpPr txBox="1"/>
          <p:nvPr>
            <p:ph idx="1" type="body"/>
          </p:nvPr>
        </p:nvSpPr>
        <p:spPr>
          <a:xfrm>
            <a:off x="381000" y="2362200"/>
            <a:ext cx="8534400" cy="518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t>Much of the law focus on discrimination issues relates to employment and related matters. However, the law relates to discrimination in other contexts as well.</a:t>
            </a:r>
            <a:endParaRPr/>
          </a:p>
          <a:p>
            <a:pPr indent="0" lvl="0" marL="0" rtl="0" algn="just">
              <a:spcBef>
                <a:spcPts val="1000"/>
              </a:spcBef>
              <a:spcAft>
                <a:spcPts val="0"/>
              </a:spcAft>
              <a:buSzPts val="840"/>
              <a:buNone/>
            </a:pPr>
            <a:r>
              <a:t/>
            </a:r>
            <a:endParaRPr sz="1050"/>
          </a:p>
          <a:p>
            <a:pPr indent="0" lvl="0" marL="0" rtl="0" algn="just">
              <a:spcBef>
                <a:spcPts val="1000"/>
              </a:spcBef>
              <a:spcAft>
                <a:spcPts val="0"/>
              </a:spcAft>
              <a:buSzPts val="1440"/>
              <a:buNone/>
            </a:pPr>
            <a:r>
              <a:rPr lang="en-US" u="sng"/>
              <a:t>Discrimination can be direct or indirect</a:t>
            </a:r>
            <a:r>
              <a:rPr lang="en-US"/>
              <a:t>. Direct discrimination is when a person is treated less favorably than another because of their gender or race, and so on. </a:t>
            </a:r>
            <a:endParaRPr/>
          </a:p>
          <a:p>
            <a:pPr indent="0" lvl="0" marL="0" rtl="0" algn="just">
              <a:spcBef>
                <a:spcPts val="1000"/>
              </a:spcBef>
              <a:spcAft>
                <a:spcPts val="0"/>
              </a:spcAft>
              <a:buSzPts val="560"/>
              <a:buNone/>
            </a:pPr>
            <a:r>
              <a:t/>
            </a:r>
            <a:endParaRPr sz="700"/>
          </a:p>
          <a:p>
            <a:pPr indent="0" lvl="0" marL="0" rtl="0" algn="just">
              <a:spcBef>
                <a:spcPts val="1000"/>
              </a:spcBef>
              <a:spcAft>
                <a:spcPts val="0"/>
              </a:spcAft>
              <a:buSzPts val="1440"/>
              <a:buNone/>
            </a:pPr>
            <a:r>
              <a:rPr lang="en-US"/>
              <a:t>Here are some examples that would constitute direct discrimination: </a:t>
            </a:r>
            <a:endParaRPr/>
          </a:p>
          <a:p>
            <a:pPr indent="-342900" lvl="0" marL="342900" rtl="0" algn="just">
              <a:spcBef>
                <a:spcPts val="1000"/>
              </a:spcBef>
              <a:spcAft>
                <a:spcPts val="0"/>
              </a:spcAft>
              <a:buSzPts val="1440"/>
              <a:buChar char="►"/>
            </a:pPr>
            <a:r>
              <a:rPr lang="en-US"/>
              <a:t>A woman does exactly the same job as a man but is paid less than he is.</a:t>
            </a:r>
            <a:endParaRPr/>
          </a:p>
        </p:txBody>
      </p:sp>
      <p:sp>
        <p:nvSpPr>
          <p:cNvPr id="566" name="Google Shape;566;p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67" name="Google Shape;567;p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68" name="Google Shape;568;p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
          <p:cNvSpPr txBox="1"/>
          <p:nvPr>
            <p:ph type="title"/>
          </p:nvPr>
        </p:nvSpPr>
        <p:spPr>
          <a:xfrm>
            <a:off x="533400" y="720517"/>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WHAT IS DISCRIMINATION?....</a:t>
            </a:r>
            <a:endParaRPr/>
          </a:p>
        </p:txBody>
      </p:sp>
      <p:sp>
        <p:nvSpPr>
          <p:cNvPr id="575" name="Google Shape;575;p9"/>
          <p:cNvSpPr txBox="1"/>
          <p:nvPr>
            <p:ph idx="1" type="body"/>
          </p:nvPr>
        </p:nvSpPr>
        <p:spPr>
          <a:xfrm>
            <a:off x="381000" y="2362200"/>
            <a:ext cx="85344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A doctor refuses to treat a Chinese patient on the grounds that he has no room for any more patients but then accepts an English patient.</a:t>
            </a:r>
            <a:endParaRPr/>
          </a:p>
          <a:p>
            <a:pPr indent="0" lvl="0" marL="0" rtl="0" algn="just">
              <a:spcBef>
                <a:spcPts val="1000"/>
              </a:spcBef>
              <a:spcAft>
                <a:spcPts val="0"/>
              </a:spcAft>
              <a:buSzPts val="1120"/>
              <a:buNone/>
            </a:pPr>
            <a:r>
              <a:t/>
            </a:r>
            <a:endParaRPr sz="1400"/>
          </a:p>
          <a:p>
            <a:pPr indent="-342900" lvl="0" marL="342900" rtl="0" algn="just">
              <a:spcBef>
                <a:spcPts val="1000"/>
              </a:spcBef>
              <a:spcAft>
                <a:spcPts val="0"/>
              </a:spcAft>
              <a:buSzPts val="1440"/>
              <a:buChar char="►"/>
            </a:pPr>
            <a:r>
              <a:rPr lang="en-US"/>
              <a:t>A company advertises for a secretary and automatically rejects all the male applicants.</a:t>
            </a:r>
            <a:endParaRPr/>
          </a:p>
          <a:p>
            <a:pPr indent="0" lvl="0" marL="0" rtl="0" algn="just">
              <a:spcBef>
                <a:spcPts val="1000"/>
              </a:spcBef>
              <a:spcAft>
                <a:spcPts val="0"/>
              </a:spcAft>
              <a:buSzPts val="1120"/>
              <a:buNone/>
            </a:pPr>
            <a:r>
              <a:t/>
            </a:r>
            <a:endParaRPr sz="1400"/>
          </a:p>
          <a:p>
            <a:pPr indent="-342900" lvl="0" marL="342900" rtl="0" algn="just">
              <a:spcBef>
                <a:spcPts val="1000"/>
              </a:spcBef>
              <a:spcAft>
                <a:spcPts val="0"/>
              </a:spcAft>
              <a:buSzPts val="1440"/>
              <a:buChar char="►"/>
            </a:pPr>
            <a:r>
              <a:rPr lang="en-US"/>
              <a:t>A company advertises for a mature woman to act as the Chief Executive’s personal assistant or a strong young man to work as a trainee zoo-keeper’.</a:t>
            </a:r>
            <a:endParaRPr/>
          </a:p>
        </p:txBody>
      </p:sp>
      <p:sp>
        <p:nvSpPr>
          <p:cNvPr id="576" name="Google Shape;576;p9"/>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8/10/2021</a:t>
            </a:r>
            <a:endParaRPr/>
          </a:p>
        </p:txBody>
      </p:sp>
      <p:sp>
        <p:nvSpPr>
          <p:cNvPr id="577" name="Google Shape;577;p9"/>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FAST-NUCES CS449-PIT [Fall-2020]</a:t>
            </a:r>
            <a:endParaRPr/>
          </a:p>
        </p:txBody>
      </p:sp>
      <p:sp>
        <p:nvSpPr>
          <p:cNvPr id="578" name="Google Shape;578;p9"/>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07">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heme8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2014-08-27T10:12:45Z</dcterms:created>
  <dc:creator>Khalid Iqbal Soomro</dc:creator>
</cp:coreProperties>
</file>