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7" r:id="rId6"/>
    <p:sldId id="261" r:id="rId7"/>
    <p:sldId id="263" r:id="rId8"/>
    <p:sldId id="264" r:id="rId9"/>
    <p:sldId id="265" r:id="rId10"/>
    <p:sldId id="266" r:id="rId11"/>
    <p:sldId id="272"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3" r:id="rId25"/>
    <p:sldId id="284" r:id="rId26"/>
    <p:sldId id="281" r:id="rId27"/>
    <p:sldId id="282" r:id="rId28"/>
  </p:sldIdLst>
  <p:sldSz cx="12192000" cy="6858000"/>
  <p:notesSz cx="6858000" cy="9144000"/>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pr" xmlns="" dt="1447208494" val="70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06" y="-1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 d="100"/>
        <a:sy n="6" d="100"/>
      </p:scale>
      <p:origin x="0" y="0"/>
    </p:cViewPr>
  </p:sorterViewPr>
  <p:notesViewPr>
    <p:cSldViewPr snapToGrid="0">
      <p:cViewPr>
        <p:scale>
          <a:sx n="30" d="100"/>
          <a:sy n="30" d="100"/>
        </p:scale>
        <p:origin x="-1579" y="-2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25:19.898"/>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0,'0'0,"0"25,0-1,0 1,0 25,0-26,0 1,24 24,-24-24,0 0,0-25,0 25,0-25,0 24,24-24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25:21.581"/>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0 160,'0'0,"0"0,0 24,0 25,0-24,0 24,24-25,-24-24,0 25,0-1,0-24,0 25,0-25,25 0,-25 24,0 1,0-25,0 0,0-25,0 1,0 24,0-49,0 24,0-24,0 0,0 0,0 0,0 25,0-1,25 1,-1-25,-24 49,25 0,0 0,-25 0,25 0,-25 0,0 24,24-24,1 49,-25-24,25-1,-1 25,-24-24,25 24,0 0,-25-25,24 25,-24-49,0 25,0-25,0 24,0-24,0 0,0-49,50-24,-26-1,1 50,0-1,-25 1,0-1,0 25,24 0,1-24,-25 24,25 0,-25 0,25 24,-25-24,0 25,0-25,24 49,-24-49,25 24,-25-24,0 25,0-1,0-24,0 25,0-25,0 24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3.876"/>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0,'24'0,"1"0,-25 0,25 17,25-17,-26 0,1 18,25-18,-25 0,0 0,24 0,-24 0,0 0,24 0,-24 0,0 0,0 0,0 0,-1 0,-24 0,50 0,-50 0,25 0,25 0,-26 0,1 0,25 0,-25 0,-1 0,26 0,49 0,-74 0,0-18,49 18,-49 0,0 0,25 0,24 0,-24 0,24 0,-24 0,-1 0,1 0,24 0,-24 0,0 0,-26 0,26 0,24 0,1 0,-25 0,24 0,0 0,1 0,-26 0,26 0,-25 0,-26 18,1-18,50 0,-26 0,1 0,24 0,-49 0,50 0,-26 0,-24 0,25 0,-1 0,1 0,-1 0,-24 0,25 0,-25 0,24 0,1 0,0 0,-26 0,26 0,0 0,-1 0,-24 0,0 0,0 0,24 0,-24 0,0 0,-25 0,25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6.482"/>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53,'0'0,"0"0,50 0,-1 0,26 17,-1-17,0 0,26 18,-26-18,0 0,1 0,-51 0,26 0,0 0,74 0,-1 0,1 0,-24 0,-1 0,-25 0,0 0,26 0,-26 0,0 0,1 0,-26 0,-24 0,0 0,49 0,-24-18,24 1,25-1,0 0,-24 18,24-17,-50 17,1 0,-25 0,0 0,-1 0,1 0,-25 0,25 0,-25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BQAAIA0AAGBFAACQFQAAAAAAAA=="/>
              </a:ext>
            </a:extLst>
          </p:cNvSpPr>
          <p:nvPr>
            <p:ph type="ctrTitle"/>
          </p:nvPr>
        </p:nvSpPr>
        <p:spPr>
          <a:xfrm>
            <a:off x="914400" y="2133600"/>
            <a:ext cx="10363200" cy="1371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Sub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CwAA6BcAAMA/AACwIgAAAAAAAA=="/>
              </a:ext>
            </a:extLst>
          </p:cNvSpPr>
          <p:nvPr>
            <p:ph type="subTitle" idx="1"/>
          </p:nvPr>
        </p:nvSpPr>
        <p:spPr>
          <a:xfrm>
            <a:off x="1828800" y="3886200"/>
            <a:ext cx="85344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1000"/>
              </a:spcBef>
              <a:spcAft>
                <a:spcPts val="0"/>
              </a:spcAft>
              <a:buNone/>
              <a:tabLst/>
              <a:defRPr sz="1800" b="0" i="0" u="none" strike="noStrike" kern="1" spc="0" baseline="0">
                <a:solidFill>
                  <a:srgbClr val="FFFFFF"/>
                </a:solidFill>
                <a:effectLst/>
                <a:latin typeface="Trebuchet MS" charset="0"/>
                <a:ea typeface="Trebuchet MS" charset="0"/>
                <a:cs typeface="Trebuchet MS" charset="0"/>
              </a:defRPr>
            </a:lvl1pPr>
            <a:lvl2pPr marL="457200" marR="0" indent="0" algn="ctr" defTabSz="457200">
              <a:lnSpc>
                <a:spcPct val="100000"/>
              </a:lnSpc>
              <a:spcBef>
                <a:spcPts val="1000"/>
              </a:spcBef>
              <a:spcAft>
                <a:spcPts val="0"/>
              </a:spcAft>
              <a:buNone/>
              <a:tabLst/>
              <a:defRPr sz="1600" b="0" i="0" u="none" strike="noStrike" kern="1" spc="0" baseline="0">
                <a:solidFill>
                  <a:srgbClr val="FFFFFF"/>
                </a:solidFill>
                <a:effectLst/>
                <a:latin typeface="Trebuchet MS" charset="0"/>
                <a:ea typeface="Trebuchet MS" charset="0"/>
                <a:cs typeface="Trebuchet MS" charset="0"/>
              </a:defRPr>
            </a:lvl2pPr>
            <a:lvl3pPr marL="914400" marR="0" indent="0" algn="ctr" defTabSz="457200">
              <a:lnSpc>
                <a:spcPct val="100000"/>
              </a:lnSpc>
              <a:spcBef>
                <a:spcPts val="1000"/>
              </a:spcBef>
              <a:spcAft>
                <a:spcPts val="0"/>
              </a:spcAft>
              <a:buNone/>
              <a:tabLst/>
              <a:defRPr sz="1400" b="0" i="0" u="none" strike="noStrike" kern="1" spc="0" baseline="0">
                <a:solidFill>
                  <a:srgbClr val="FFFFFF"/>
                </a:solidFill>
                <a:effectLst/>
                <a:latin typeface="Trebuchet MS" charset="0"/>
                <a:ea typeface="Trebuchet MS" charset="0"/>
                <a:cs typeface="Trebuchet MS" charset="0"/>
              </a:defRPr>
            </a:lvl3pPr>
            <a:lvl4pPr marL="13716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4pPr>
            <a:lvl5pPr marL="18288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5pPr>
          </a:lstStyle>
          <a:p>
            <a:pPr>
              <a:defRPr/>
            </a:pPr>
            <a:endParaRPr/>
          </a:p>
        </p:txBody>
      </p:sp>
      <p:sp>
        <p:nvSpPr>
          <p:cNvPr id="4"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BlAC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85DE1E2C-6268-8BE8-2666-94BD5028D0C1}"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3780F59-174E-2DF9-00C0-E1AC418EF6B4}"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3"/>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BDE0C99-D776-8BFA-3866-21AF4228CE74}"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99CC5A3-ED44-C933-0A24-1B668B6AFC4E}"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977783B-7574-228E-3ACF-83DB3681CCD6}"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A8D509C-D217-D8A6-5935-24F31E7BAF71}"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3"/>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A1DB5D1A-544C-8EAB-0263-A2FE132DF4F7}"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E1145519-570C-41A3-42AC-A1F61BE2B4F4}"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AIJQAAAAAAAA=="/>
              </a:ext>
            </a:extLst>
          </p:cNvSpPr>
          <p:nvPr>
            <p:ph idx="1"/>
          </p:nvPr>
        </p:nvSpPr>
        <p:spPr>
          <a:xfrm>
            <a:off x="685800" y="2133600"/>
            <a:ext cx="86106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4"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B7B15E73-3D5A-E4A8-1409-CBFD1047E29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8F4B11D-5375-A147-3B4C-A512FF02CDF0}"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2"/>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E00E51F4-BA0D-5BA7-43B6-4CF21FF8B519}"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D3CE96F-2170-691F-3E84-D74AA7CAC882}"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MM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JTnXN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0D29F10-5E1D-8769-536A-A83CD124A5F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A21885E-1047-747E-0999-E62BC6D7FFB3}"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DE923490-DE33-C7C2-7D2A-28977A648B7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3"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GMAb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4"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DBDDBF85-CB36-8849-7865-3D1CF12B8E68}"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HIAZ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AIJQAAAAAAAA=="/>
              </a:ext>
            </a:extLst>
          </p:cNvSpPr>
          <p:nvPr>
            <p:ph/>
          </p:nvPr>
        </p:nvSpPr>
        <p:spPr>
          <a:xfrm>
            <a:off x="685800" y="609600"/>
            <a:ext cx="8610600" cy="5410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wk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88D636D-2315-D895-5B35-D5C02D7BAD80}"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gW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B2E6B497-D95F-B342-115E-2F17FA10E77A}"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2"/>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793C315-5B7A-C635-342B-AD608D65C2F8}"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7E22D19-571A-B7DB-545A-A18E6314A2F4}"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4"/>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3"/>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4"/>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7"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D090613-5D70-5CF0-3EB1-ABA548FFC8F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8"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9"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CECC8A6A-2423-997C-6D74-D229C43A9B87}"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F5EF827-6912-0B0E-5CE6-9F5BB6A8AACA}"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5A28E0F-4148-F778-061A-B72DC054F0E2}" type="datetime1">
              <a:rPr lang="en-US"/>
              <a:pPr marL="0" marR="0" indent="0" algn="r" defTabSz="457200">
                <a:lnSpc>
                  <a:spcPct val="100000"/>
                </a:lnSpc>
                <a:spcBef>
                  <a:spcPts val="0"/>
                </a:spcBef>
                <a:spcAft>
                  <a:spcPts val="0"/>
                </a:spcAft>
                <a:buNone/>
                <a:tabLst/>
                <a:defRPr sz="900">
                  <a:solidFill>
                    <a:srgbClr val="FFFFFF"/>
                  </a:solidFill>
                </a:defRPr>
              </a:pPr>
              <a:t>1/3/2024</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Group 7"/>
          <p:cNvGrpSpPr>
            <a:extLst>
              <a:ext uri="smNativeData">
                <pr:smNativeData xmlns:pr="pr" xmlns="" val="SMDATA_6_LqZCVhMAAAAlAAAAAQAAAA8BAAAAkAAAAEgAAACQAAAASAAAAAAAAAAAAAAAAAAAABcAAAAUAAAAAAAAAAAAAAD/fwAA/38AAAAAAAAJAAAABAAAAOEe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19"/>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sp>
        <p:sp>
          <p:nvSpPr>
            <p:cNvPr id="11" name="Straight Connector 20"/>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sp>
        <p:sp>
          <p:nvSpPr>
            <p:cNvPr id="10" name="Rectangle 23"/>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sp>
        <p:sp>
          <p:nvSpPr>
            <p:cNvPr id="9" name="Rectangle 25"/>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j6q/Q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sp>
        <p:sp>
          <p:nvSpPr>
            <p:cNvPr id="8" name="Isosceles Triangle 23"/>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sp>
        <p:sp>
          <p:nvSpPr>
            <p:cNvPr id="7" name="Rectangle 27"/>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sp>
        <p:sp>
          <p:nvSpPr>
            <p:cNvPr id="6" name="Rectangle 28"/>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sp>
        <p:sp>
          <p:nvSpPr>
            <p:cNvPr id="5" name="Rectangle 29"/>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sp>
        <p:sp>
          <p:nvSpPr>
            <p:cNvPr id="4" name="Isosceles Triangle 27"/>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sp>
        <p:sp>
          <p:nvSpPr>
            <p:cNvPr id="3" name="Isosceles Triangle 28"/>
            <p:cNvSpPr>
              <a:extLst>
                <a:ext uri="smNativeData">
                  <pr:smNativeData xmlns:pr="pr" xmlns="" val="SMDATA_12_LqZCVhMAAAAlAAAAagAAAA0AAAAAkAAAAEgAAACQAAAASAAAAAAAAAAAAAAAAAAAAAEAAABQAAAAAAAAAAAAAAA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sBgAAMMCAAAwKgAAAAAAAA=="/>
                </a:ext>
              </a:extLst>
            </p:cNvSpPr>
            <p:nvPr/>
          </p:nvSpPr>
          <p:spPr>
            <a:xfrm>
              <a:off x="0" y="4013200"/>
              <a:ext cx="448945" cy="2844800"/>
            </a:xfrm>
            <a:prstGeom prst="triangle">
              <a:avLst>
                <a:gd name="adj" fmla="val 0"/>
              </a:avLst>
            </a:prstGeom>
            <a:solidFill>
              <a:schemeClr val="accent1">
                <a:alpha val="84000"/>
              </a:schemeClr>
            </a:solidFill>
            <a:ln w="12700" cap="flat" cmpd="sng" algn="ctr">
              <a:noFill/>
              <a:prstDash val="solid"/>
              <a:miter lim="800000"/>
              <a:headEnd type="none" w="med" len="med"/>
              <a:tailEnd type="none" w="med" len="med"/>
            </a:ln>
            <a:effectLst/>
          </p:spPr>
        </p:sp>
      </p:grpSp>
      <p:sp>
        <p:nvSpPr>
          <p:cNvPr id="13" name="Title Placeholder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AAAAAA=="/>
              </a:ext>
            </a:extLst>
          </p:cNvSpPr>
          <p:nvPr>
            <p:ph type="title"/>
          </p:nvPr>
        </p:nvSpPr>
        <p:spPr>
          <a:xfrm>
            <a:off x="677545" y="609600"/>
            <a:ext cx="8596630" cy="1320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Click to edit Master title style</a:t>
            </a:r>
          </a:p>
        </p:txBody>
      </p:sp>
      <p:sp>
        <p:nvSpPr>
          <p:cNvPr id="14" name="Tex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AAAAAA=="/>
              </a:ext>
            </a:extLst>
          </p:cNvSpPr>
          <p:nvPr>
            <p:ph type="body" idx="1"/>
          </p:nvPr>
        </p:nvSpPr>
        <p:spPr>
          <a:xfrm>
            <a:off x="677545" y="2160905"/>
            <a:ext cx="8596630" cy="388048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Click to edit Master text styles</a:t>
            </a:r>
          </a:p>
          <a:p>
            <a:pPr marL="742950" marR="0" lvl="1"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latin typeface="Trebuchet MS" charset="0"/>
                <a:ea typeface="Trebuchet MS" charset="0"/>
                <a:cs typeface="Trebuchet MS" charset="0"/>
              </a:defRPr>
            </a:pPr>
            <a:r>
              <a:t>Second level</a:t>
            </a:r>
          </a:p>
          <a:p>
            <a:pPr marL="1143000" marR="0" lvl="2"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latin typeface="Trebuchet MS" charset="0"/>
                <a:ea typeface="Trebuchet MS" charset="0"/>
                <a:cs typeface="Trebuchet MS" charset="0"/>
              </a:defRPr>
            </a:pPr>
            <a:r>
              <a:t>Third level</a:t>
            </a:r>
          </a:p>
          <a:p>
            <a:pPr marL="1600200" marR="0" lvl="3"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Fourth level</a:t>
            </a:r>
          </a:p>
          <a:p>
            <a:pPr marL="2057400" marR="0" lvl="4"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Fifth level</a:t>
            </a:r>
          </a:p>
        </p:txBody>
      </p:sp>
      <p:sp>
        <p:nvSpPr>
          <p:cNvPr id="1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fld id="{D073EA75-3B3D-261C-73CB-CD49A4858598}" type="datetime1">
              <a:rPr lang="en-US"/>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t>1/3/2024</a:t>
            </a:fld>
            <a:endParaRPr/>
          </a:p>
        </p:txBody>
      </p:sp>
      <p:sp>
        <p:nvSpPr>
          <p:cNvPr id="1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endParaRPr/>
          </a:p>
        </p:txBody>
      </p:sp>
      <p:sp>
        <p:nvSpPr>
          <p:cNvPr id="17"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fld id="{8AE71C1A-5467-B2EA-295F-A2BF5211DFF7}" type="slidenum">
              <a:rPr/>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p:titleStyle>
    <p:body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7" Type="http://schemas.openxmlformats.org/officeDocument/2006/relationships/image" Target="../media/image3.emf"/><Relationship Id="rId17" Type="http://schemas.openxmlformats.org/officeDocument/2006/relationships/image" Target="../media/image8.emf"/><Relationship Id="rId2" Type="http://schemas.openxmlformats.org/officeDocument/2006/relationships/customXml" Target="../ink/ink1.xml"/><Relationship Id="rId16" Type="http://schemas.openxmlformats.org/officeDocument/2006/relationships/customXml" Target="../ink/ink4.xml"/><Relationship Id="rId1" Type="http://schemas.openxmlformats.org/officeDocument/2006/relationships/slideLayout" Target="../slideLayouts/slideLayout2.xml"/><Relationship Id="rId15" Type="http://schemas.openxmlformats.org/officeDocument/2006/relationships/image" Target="../media/image7.emf"/><Relationship Id="rId10" Type="http://schemas.openxmlformats.org/officeDocument/2006/relationships/customXml" Target="../ink/ink3.xml"/><Relationship Id="rId9"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extLst>
              <a:ext uri="smNativeData">
                <pr:smNativeData xmlns:pr="pr" xmlns="" val="SMDATA_6_LqZCVh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31"/>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txBody>
            <a:bodyPr/>
            <a:lstStyle/>
            <a:p>
              <a:endParaRPr lang="en-US"/>
            </a:p>
          </p:txBody>
        </p:sp>
        <p:sp>
          <p:nvSpPr>
            <p:cNvPr id="11" name="Straight Connector 20"/>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txBody>
            <a:bodyPr/>
            <a:lstStyle/>
            <a:p>
              <a:endParaRPr lang="en-US"/>
            </a:p>
          </p:txBody>
        </p:sp>
        <p:sp>
          <p:nvSpPr>
            <p:cNvPr id="10" name="Rectangle 23"/>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txBody>
            <a:bodyPr/>
            <a:lstStyle/>
            <a:p>
              <a:endParaRPr lang="en-US"/>
            </a:p>
          </p:txBody>
        </p:sp>
        <p:sp>
          <p:nvSpPr>
            <p:cNvPr id="9" name="Rectangle 25"/>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txBody>
            <a:bodyPr/>
            <a:lstStyle/>
            <a:p>
              <a:endParaRPr lang="en-US"/>
            </a:p>
          </p:txBody>
        </p:sp>
        <p:sp>
          <p:nvSpPr>
            <p:cNvPr id="8" name="Isosceles Triangle 26"/>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txBody>
            <a:bodyPr/>
            <a:lstStyle/>
            <a:p>
              <a:endParaRPr lang="en-US"/>
            </a:p>
          </p:txBody>
        </p:sp>
        <p:sp>
          <p:nvSpPr>
            <p:cNvPr id="7" name="Rectangle 27"/>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txBody>
            <a:bodyPr/>
            <a:lstStyle/>
            <a:p>
              <a:endParaRPr lang="en-US"/>
            </a:p>
          </p:txBody>
        </p:sp>
        <p:sp>
          <p:nvSpPr>
            <p:cNvPr id="6" name="Rectangle 28"/>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txBody>
            <a:bodyPr/>
            <a:lstStyle/>
            <a:p>
              <a:endParaRPr lang="en-US"/>
            </a:p>
          </p:txBody>
        </p:sp>
        <p:sp>
          <p:nvSpPr>
            <p:cNvPr id="5" name="Rectangle 29"/>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txBody>
            <a:bodyPr/>
            <a:lstStyle/>
            <a:p>
              <a:endParaRPr lang="en-US"/>
            </a:p>
          </p:txBody>
        </p:sp>
        <p:sp>
          <p:nvSpPr>
            <p:cNvPr id="4" name="Isosceles Triangle 30"/>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txBody>
            <a:bodyPr/>
            <a:lstStyle/>
            <a:p>
              <a:endParaRPr lang="en-US"/>
            </a:p>
          </p:txBody>
        </p:sp>
        <p:sp>
          <p:nvSpPr>
            <p:cNvPr id="3" name="Isosceles Triangle 18"/>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AAAAAC8FAADbIgAAAAAAAA=="/>
                </a:ext>
              </a:extLst>
            </p:cNvSpPr>
            <p:nvPr/>
          </p:nvSpPr>
          <p:spPr>
            <a:xfrm rot="10800000">
              <a:off x="0" y="0"/>
              <a:ext cx="842645" cy="5666105"/>
            </a:xfrm>
            <a:prstGeom prst="triangle">
              <a:avLst>
                <a:gd name="adj" fmla="val 100000"/>
              </a:avLst>
            </a:prstGeom>
            <a:solidFill>
              <a:schemeClr val="accent1">
                <a:alpha val="84000"/>
              </a:schemeClr>
            </a:solidFill>
            <a:ln w="12700" cap="flat" cmpd="sng" algn="ctr">
              <a:noFill/>
              <a:prstDash val="solid"/>
              <a:miter lim="800000"/>
              <a:headEnd type="none" w="med" len="med"/>
              <a:tailEnd type="none" w="med" len="med"/>
            </a:ln>
            <a:effectLst/>
          </p:spPr>
          <p:txBody>
            <a:bodyPr/>
            <a:lstStyle/>
            <a:p>
              <a:endParaRPr lang="en-US"/>
            </a:p>
          </p:txBody>
        </p:sp>
      </p:grpSp>
      <p:sp>
        <p:nvSpPr>
          <p:cNvPr id="13" name="Title 1"/>
          <p:cNvSpPr>
            <a:spLocks noGrp="1" noChangeArrowheads="1"/>
            <a:extLst>
              <a:ext uri="smNativeData">
                <pr:smNativeData xmlns:pr="pr" xmlns="" val="SMDATA_12_LqZCVhMAAAAlAAAAZAAAAA0AAAAAkAAAAEgAAACQAAAASAAAAAAAAAAC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YDQAAYAkAAGg9AABrEgAAAAAAAA=="/>
              </a:ext>
            </a:extLst>
          </p:cNvSpPr>
          <p:nvPr>
            <p:ph type="ctrTitle"/>
          </p:nvPr>
        </p:nvSpPr>
        <p:spPr>
          <a:xfrm>
            <a:off x="2209800" y="1524000"/>
            <a:ext cx="7772400" cy="14700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defRPr/>
            </a:pPr>
            <a:r>
              <a:t>Course:   Professional Issues in IT</a:t>
            </a:r>
          </a:p>
        </p:txBody>
      </p:sp>
      <p:sp>
        <p:nvSpPr>
          <p:cNvPr id="15" name="Subtitle 1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Processing</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TQkAAA05AAAsIQAAAAAAAA=="/>
              </a:ext>
            </a:extLst>
          </p:cNvSpPr>
          <p:nvPr>
            <p:ph type="body" idx="1"/>
          </p:nvPr>
        </p:nvSpPr>
        <p:spPr>
          <a:xfrm>
            <a:off x="677545" y="151193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400" i="1"/>
              <a:t>Processing </a:t>
            </a:r>
            <a:r>
              <a:rPr sz="2400"/>
              <a:t>means obtaining, recording or holding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or carrying out any operations on it, </a:t>
            </a:r>
            <a:r>
              <a:rPr sz="2400" b="1"/>
              <a:t>including:</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(a) organization, adaptation or alteration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(b) retrieval, consultation or use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(c) disclosure of the information or data by transmission, dissemination or otherwise making available, 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(d) alignment, combination, blocking, erasure or destruction of the information or data.</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principles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DkIwAAAAAAAA=="/>
              </a:ext>
            </a:extLst>
          </p:cNvSpPr>
          <p:nvPr>
            <p:ph type="body" idx="1"/>
          </p:nvPr>
        </p:nvSpPr>
        <p:spPr>
          <a:xfrm>
            <a:off x="677545" y="1560830"/>
            <a:ext cx="8596630" cy="42735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The 1998 Act lays down eight data protection principles, which apply to the collection and processing of personal data of any sort.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Data controllers are responsible for ensuring that these principles are complied with in respect of all the personal data for which they are responsible.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tCAAAAAAAAA=="/>
              </a:ext>
            </a:extLst>
          </p:cNvSpPr>
          <p:nvPr>
            <p:ph type="title"/>
          </p:nvPr>
        </p:nvSpPr>
        <p:spPr>
          <a:xfrm>
            <a:off x="677545" y="609600"/>
            <a:ext cx="8596630" cy="8413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dirty="0"/>
              <a:t>First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IAoAAFM7AAAqJQAAAAAAAA=="/>
              </a:ext>
            </a:extLst>
          </p:cNvSpPr>
          <p:nvPr>
            <p:ph type="body" idx="1"/>
          </p:nvPr>
        </p:nvSpPr>
        <p:spPr>
          <a:xfrm>
            <a:off x="677545" y="1645920"/>
            <a:ext cx="8966200" cy="43954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dirty="0"/>
              <a:t>“Personal data shall be processed fairly and lawfully and in particular shall not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dirty="0"/>
              <a:t>be processed unless (a) at least one of the conditions in Schedule 2 is met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dirty="0"/>
              <a:t>(b) in the case of sensitive personal data, at least one of the conditions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dirty="0"/>
              <a:t>Schedule 3 is also met.”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dirty="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The most significant condition in Schedule 2 of the Act is that the data subject has given their consent. If this is not the case, then the data can only be processed if the data controller is under a legal or statutory obligation for which the processing is necessary.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For processing sensitive personal information, Schedule 3 requires that the data subject has given explicit consent.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Second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obtained only for one or more specified and lawful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purposes, and shall not be further processed in any manner incompatible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with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controllers must notify the Information Commissioner of the personal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they are collecting and the purposes for which it is being collected.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NCAAAAAAAAA=="/>
              </a:ext>
            </a:extLst>
          </p:cNvSpPr>
          <p:nvPr>
            <p:ph type="title"/>
          </p:nvPr>
        </p:nvSpPr>
        <p:spPr>
          <a:xfrm>
            <a:off x="677545" y="609600"/>
            <a:ext cx="8596630" cy="78041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Third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gkAAA05AAAqJQAAAAAAAA=="/>
              </a:ext>
            </a:extLst>
          </p:cNvSpPr>
          <p:nvPr>
            <p:ph type="body" idx="1"/>
          </p:nvPr>
        </p:nvSpPr>
        <p:spPr>
          <a:xfrm>
            <a:off x="677545" y="1621790"/>
            <a:ext cx="8596630" cy="44196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adequate, relevant and not excessive in relation to the purpose or purposes for which they are processed.”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Fourth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0wkAAA05AAAqJQAAAAAAAA=="/>
              </a:ext>
            </a:extLst>
          </p:cNvSpPr>
          <p:nvPr>
            <p:ph type="body" idx="1"/>
          </p:nvPr>
        </p:nvSpPr>
        <p:spPr>
          <a:xfrm>
            <a:off x="677545" y="1597025"/>
            <a:ext cx="8596630" cy="44443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a:t>
            </a:r>
            <a:r>
              <a:rPr sz="2400" b="1"/>
              <a:t>Personal data shall be accurate and, where necessary, kept up to date.”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sz="200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While this principle is admirable, it can be extremely difficult comply with.</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Examples:  In the UK, doctors have great difficulty in maintaining up-to-date data about their patients’ addresses, particularly patients who are students, because students change their addresses frequently and rarely remember to tell their doctor.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Universities have similar difficulties.</a:t>
            </a:r>
            <a:endParaRPr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6CQAAAAAAAA=="/>
              </a:ext>
            </a:extLst>
          </p:cNvSpPr>
          <p:nvPr>
            <p:ph type="title"/>
          </p:nvPr>
        </p:nvSpPr>
        <p:spPr>
          <a:xfrm>
            <a:off x="677545" y="609600"/>
            <a:ext cx="8596630" cy="8902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Fifth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OgkAAA05AAAqJQAAAAAAAA=="/>
              </a:ext>
            </a:extLst>
          </p:cNvSpPr>
          <p:nvPr>
            <p:ph type="body" idx="1"/>
          </p:nvPr>
        </p:nvSpPr>
        <p:spPr>
          <a:xfrm>
            <a:off x="677545" y="1499870"/>
            <a:ext cx="8596630" cy="45415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processed for any purpose or purposes shall not be kept for longer than is necessary for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raises more difficulties than might be expected: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It is appropriate to keep some personal data indefinitely (e.g. university records of graduating students). In all cases, the purpose for which the data is kept must be included in the purposes for which it was collected.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Procedures to ensure that all data is erased at the appropriate time are needed, and this must include erasure from backup copies.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Sixth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AqJQAAAAAAAA=="/>
              </a:ext>
            </a:extLst>
          </p:cNvSpPr>
          <p:nvPr>
            <p:ph type="body" idx="1"/>
          </p:nvPr>
        </p:nvSpPr>
        <p:spPr>
          <a:xfrm>
            <a:off x="677545" y="1560830"/>
            <a:ext cx="8596630" cy="448056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processed in accordance with the rights of data subjects under this Act.”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gCQAAAAAAAA=="/>
              </a:ext>
            </a:extLst>
          </p:cNvSpPr>
          <p:nvPr>
            <p:ph type="title"/>
          </p:nvPr>
        </p:nvSpPr>
        <p:spPr>
          <a:xfrm>
            <a:off x="677545" y="609600"/>
            <a:ext cx="8596630" cy="914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Seventh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Do8AAAqJQAAAAAAAA=="/>
              </a:ext>
            </a:extLst>
          </p:cNvSpPr>
          <p:nvPr>
            <p:ph type="body" idx="1"/>
          </p:nvPr>
        </p:nvSpPr>
        <p:spPr>
          <a:xfrm>
            <a:off x="677545" y="1670050"/>
            <a:ext cx="9112885"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a:t>
            </a:r>
            <a:r>
              <a:rPr sz="2000" b="1"/>
              <a:t>Appropriate technical and organizational measures shall be taken against unauthorized or unlawful processing of personal data and against accidental loss or destruction of, or damage to, personal data.</a:t>
            </a:r>
            <a:r>
              <a:rPr sz="2000"/>
              <a: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sz="200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It implies the need for access control (through passwords or other means), backup procedures, integrity checks on the data, vetting of personnel who have access to the data,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QAAAAAAAA=="/>
              </a:ext>
            </a:extLst>
          </p:cNvSpPr>
          <p:nvPr>
            <p:ph type="title"/>
          </p:nvPr>
        </p:nvSpPr>
        <p:spPr>
          <a:xfrm>
            <a:off x="677545" y="609600"/>
            <a:ext cx="8596630" cy="93853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Eighth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8woAAA05AAAqJQAAAAAAAA=="/>
              </a:ext>
            </a:extLst>
          </p:cNvSpPr>
          <p:nvPr>
            <p:ph type="body" idx="1"/>
          </p:nvPr>
        </p:nvSpPr>
        <p:spPr>
          <a:xfrm>
            <a:off x="677545" y="1779905"/>
            <a:ext cx="8596630" cy="4261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not be transferred to a country or territory outside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the European Economic Area unless that country or territory ensures an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adequate level of protection for the rights and freedoms of data subjects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relation to the processing of personal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can be viewed in two ways.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be seen as protecting data subjects from having their personal data transferred to countries where there are no limitations on how it might be used.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also be seen as specifically allowing businesses to transmit personal data across national borders provided there is adequate legislation in the destination country.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Privacy and</a:t>
            </a:r>
            <a:br>
              <a:rPr b="1"/>
            </a:br>
            <a:r>
              <a:rPr b="1"/>
              <a:t>Freedom of Information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800"/>
              <a:t>Background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Public concern about data protection was first aroused when it was realized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that a very large amount of data about individuals was being collected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stored in computers and then used for purposes that were not only different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from those intended when the data was collected, but also unacceptable.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were also concerns that unauthorized people could access such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and that the data might be out of date, incomplete or just plain wrong.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AAAAAAAAA=="/>
              </a:ext>
            </a:extLst>
          </p:cNvSpPr>
          <p:nvPr>
            <p:ph type="title"/>
          </p:nvPr>
        </p:nvSpPr>
        <p:spPr>
          <a:xfrm>
            <a:off x="677545" y="609600"/>
            <a:ext cx="8596630" cy="792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dirty="0"/>
              <a:t>Rights of Data Subjects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1488757"/>
            <a:ext cx="8596630" cy="4333309"/>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just"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The 1984 Act gave data subjects the right to know whether a data controller held data relating to them, the right to see the data, and the right to have the data erased or corrected if it is inaccurate. </a:t>
            </a:r>
          </a:p>
          <a:p>
            <a:pPr marL="0" marR="0" indent="0" algn="just"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The 1998 Act extends this right of access so that data subjects have the right to receive:</a:t>
            </a:r>
          </a:p>
          <a:p>
            <a:pPr marL="342900" marR="0" indent="-342900" algn="just"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a description of the personal data being held;</a:t>
            </a:r>
          </a:p>
          <a:p>
            <a:pPr marL="342900" marR="0" indent="-342900" algn="just"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an explanation of the purpose for which it is being held and processed;</a:t>
            </a:r>
          </a:p>
          <a:p>
            <a:pPr marL="342900" marR="0" indent="-342900" algn="just"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a description of the people or organizations to which it may be disclosed;</a:t>
            </a:r>
          </a:p>
          <a:p>
            <a:pPr marL="342900" marR="0" indent="-342900" algn="just"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an intelligible statement of the specific data held about them;</a:t>
            </a:r>
          </a:p>
          <a:p>
            <a:pPr marL="342900" marR="0" indent="-342900" algn="just"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a description of the source of the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mCAAAAAAAAA=="/>
              </a:ext>
            </a:extLst>
          </p:cNvSpPr>
          <p:nvPr>
            <p:ph type="title"/>
          </p:nvPr>
        </p:nvSpPr>
        <p:spPr>
          <a:xfrm>
            <a:off x="677545" y="609600"/>
            <a:ext cx="8596630" cy="755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subject rights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2645691"/>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dirty="0"/>
              <a:t>The 1998 Act also gives data subjects the right: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dirty="0"/>
              <a:t>to prevent processing likely to cause damage and distress;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dirty="0"/>
              <a:t> to prevent processing for the purposes of direct marketing;</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dirty="0"/>
              <a:t>to compensation in the case of damage caused by processing of personal data in violation of the principles of the Act.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Scope of the Act</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are a number of important exceptions or limitations to the right of subject access, for example: where disclosing the information may result in infringing someone else’s rights; where the data consists of a reference given by the data controller; examination candidates do not have the right of access to their marks until after the results of the examinations have been published;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personal data consisting of information recorded by candidates during an academic, professional or other examination are exempt from the right of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PRIVACY</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starting point is the Regulation of Investigatory Powers Act 2000, which sets up a framework for controlling the lawful interception of computer, telephone and postal communications.</a:t>
            </a:r>
            <a:endParaRPr lang="en-US" dirty="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The Act allows government security services and law enforcement authorities to intercept, monitor and investigate electronic data only in certain specified situations such as when preventing and detecting crime. Powers include being able to demand the disclosure of data encryption keys</a:t>
            </a:r>
            <a: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77900"/>
            <a:ext cx="8610600" cy="5041900"/>
          </a:xfrm>
        </p:spPr>
        <p:txBody>
          <a:bodyPr/>
          <a:lstStyle/>
          <a:p>
            <a:pPr marL="0" indent="0">
              <a:buNone/>
            </a:pPr>
            <a:r>
              <a:rPr lang="en-US" dirty="0"/>
              <a:t>Under the Act and the associated regulations, organizations that provide computer and telephone services (this includes not only ISPs (internet service providers) and other telecommunications service providers but also most employers) can monitor and record communications without the consent of the users of the service, provided this is done for one of the following purposes:</a:t>
            </a:r>
          </a:p>
          <a:p>
            <a:r>
              <a:rPr lang="en-US" dirty="0"/>
              <a:t> to establish facts, for example, on what date a specific order was placed;</a:t>
            </a:r>
          </a:p>
          <a:p>
            <a:r>
              <a:rPr lang="en-US" dirty="0"/>
              <a:t> to ensure that the organization’s regulations and procedures are being complied with;</a:t>
            </a:r>
          </a:p>
          <a:p>
            <a:r>
              <a:rPr lang="en-US" dirty="0"/>
              <a:t> to ascertain or demonstrate standards which are or ought be to be achieved;</a:t>
            </a:r>
          </a:p>
          <a:p>
            <a:r>
              <a:rPr lang="en-US" dirty="0"/>
              <a:t> to prevent or detect crime (whether computer-related or not);</a:t>
            </a:r>
          </a:p>
          <a:p>
            <a:r>
              <a:rPr lang="en-US" dirty="0"/>
              <a:t> to investigate or detect unauthorized use of telecommunication systems;</a:t>
            </a:r>
          </a:p>
          <a:p>
            <a:r>
              <a:rPr lang="en-US" dirty="0"/>
              <a:t> to ensure the effective operation of the system, for example, by detecting viruses or denial of service attacks;</a:t>
            </a:r>
          </a:p>
        </p:txBody>
      </p:sp>
    </p:spTree>
    <p:extLst>
      <p:ext uri="{BB962C8B-B14F-4D97-AF65-F5344CB8AC3E}">
        <p14:creationId xmlns:p14="http://schemas.microsoft.com/office/powerpoint/2010/main" val="147861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to find out whether a communication is a business communication or a private one (e.g. monitoring the emails of employees who are on holiday, in order to deal with any that relate to the business);</a:t>
            </a:r>
          </a:p>
          <a:p>
            <a:r>
              <a:rPr lang="en-US" dirty="0"/>
              <a:t>to monitor (but not record) calls to confidential, counselling helplines run free of charge by the business, provided that users are able to remain anonymous if they so choose.</a:t>
            </a:r>
          </a:p>
          <a:p>
            <a:endParaRPr lang="en-US" dirty="0"/>
          </a:p>
        </p:txBody>
      </p:sp>
    </p:spTree>
    <p:extLst>
      <p:ext uri="{BB962C8B-B14F-4D97-AF65-F5344CB8AC3E}">
        <p14:creationId xmlns:p14="http://schemas.microsoft.com/office/powerpoint/2010/main" val="199349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FREEDOM OF INFORMATION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primary purpose of the Freedom of Information Act is to provide clear rights of access to information held by bodies in the public sector. Under the terms of the Act, any member of the public can apply for access to such information. </a:t>
            </a:r>
            <a:endParaRPr lang="en-US" dirty="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Act also provides an enforcement mechanism if the information is not made available. The legislation applies to Parliament, government departments, local authorities, health trusts, doctors’ surgeries, universities, schools and many other organizations. The main features of the Act 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sPEMDzMzMAMDA/wB/f38AAAAAAAAAAAAAAAAAAAAAAAAAAAAhAAAAGAAAABQAAAA4BAAAIA0AADA5AAAIJQAAAAAAAA=="/>
              </a:ext>
            </a:extLst>
          </p:cNvSpPr>
          <p:nvPr>
            <p:ph idx="1"/>
          </p:nvPr>
        </p:nvSpPr>
        <p:spPr>
          <a:xfrm>
            <a:off x="685800" y="1028700"/>
            <a:ext cx="8610600" cy="49911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gn="just">
              <a:defRPr/>
            </a:pPr>
            <a:r>
              <a:rPr dirty="0"/>
              <a:t>There is a general right of access to information held by public authorities in the course of carrying out their public functions, subject to certain conditions and exemptions.</a:t>
            </a:r>
            <a:endParaRPr lang="en-US" dirty="0"/>
          </a:p>
          <a:p>
            <a:pPr algn="just">
              <a:defRPr/>
            </a:pPr>
            <a:r>
              <a:rPr dirty="0"/>
              <a:t> In most cases where information is exempted from disclosure, there is a duty on public authorities to disclose where, in the view of the public authority, the public interest in disclosure outweighs the public interest in maintaining the exemption in question. </a:t>
            </a:r>
            <a:endParaRPr lang="en-US" dirty="0"/>
          </a:p>
          <a:p>
            <a:pPr algn="just">
              <a:defRPr/>
            </a:pPr>
            <a:r>
              <a:rPr dirty="0"/>
              <a:t>There is a new office of the Information Commissioner (see the ‘Further reading’ section for the website) and a new Information Tribunal, with wide powers to enforce the rights, was created.</a:t>
            </a:r>
            <a:endParaRPr lang="en-US" dirty="0"/>
          </a:p>
          <a:p>
            <a:pPr algn="just">
              <a:defRPr/>
            </a:pPr>
            <a:r>
              <a:rPr dirty="0"/>
              <a:t> A duty was imposed on public authorities to adopt a scheme for the publication of information. The schemes, which must be approved by the Information Commissioner, specify the classes of information the authority intends to publish, the manner of publication and whether the information is available to the public free of charge or on payment of a fee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Protection Act 1984</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concerns surfaced in the 1970s.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They were particularly strong in the UK and the rest of Europe and led to a Council of Europe Convention on the subject.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first UK Data Protection Act, passed in 1984, was designed to implement the provisions of the Convention.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mCQAAAAAAAA=="/>
              </a:ext>
            </a:extLst>
          </p:cNvSpPr>
          <p:nvPr>
            <p:ph type="title"/>
          </p:nvPr>
        </p:nvSpPr>
        <p:spPr>
          <a:xfrm>
            <a:off x="677545" y="609600"/>
            <a:ext cx="8596630" cy="8775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The Data protection Act 1984</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A05AAAqJQAAAAAAAA=="/>
              </a:ext>
            </a:extLst>
          </p:cNvSpPr>
          <p:nvPr>
            <p:ph type="body" idx="1"/>
          </p:nvPr>
        </p:nvSpPr>
        <p:spPr>
          <a:xfrm>
            <a:off x="677545" y="1670050"/>
            <a:ext cx="8596630"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It was designed to protect individuals from: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inaccurate personal information or information that is incomplete or irrelevant;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by unauthorized persons;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for purposes other than that for which it was collected.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mCQAAAAAAAA=="/>
              </a:ext>
            </a:extLst>
          </p:cNvSpPr>
          <p:nvPr>
            <p:ph type="title"/>
          </p:nvPr>
        </p:nvSpPr>
        <p:spPr>
          <a:xfrm>
            <a:off x="677545" y="609600"/>
            <a:ext cx="8596630" cy="99949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Key responsibilities </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5gkAAA05AAAqJQAAAAAAAA=="/>
              </a:ext>
            </a:extLst>
          </p:cNvSpPr>
          <p:nvPr>
            <p:ph type="body" idx="1"/>
          </p:nvPr>
        </p:nvSpPr>
        <p:spPr>
          <a:xfrm>
            <a:off x="677545" y="1609090"/>
            <a:ext cx="8596630" cy="44323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It was meant primarily to protect individuals against the misuse of personal data by large organizations, public or private.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Such misuse might occur, for example, if data-matching techniques are used on credit card records to build up a picture of a person’s movements over an extended period.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Further, errors can often creep into data that has been collected or data may be interpreted in a misleading way, and it was difficult to persuade the holders of the data to correct these.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Credit rating agencies might advise against giving a person a loan because someone who previously lived at the same address defaulted on a loan.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Progressing of the Act</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By the mid-1990s, a different danger had become apparent.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 As individuals began to use the internet for an ever wider range of purposes, it became possible to capture information about the way individuals use the internet and to build profiles of their habits that can be used for marketing purposes and also, perhaps, for more sinister purposes such as blackmail.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What is more, this can be done by much smaller and much shadowier organizations than those that were the object of the 1984 Act.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and other concerns led in 1995 to the European Directive on Data Protection which, in turn, led to the 1998 Data Protection 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rBQAAswgAAIAuAAAqJQAAAAAAAA=="/>
              </a:ext>
            </a:extLst>
          </p:cNvSpPr>
          <p:nvPr>
            <p:ph type="body" idx="1"/>
          </p:nvPr>
        </p:nvSpPr>
        <p:spPr>
          <a:xfrm>
            <a:off x="921385" y="1414145"/>
            <a:ext cx="6637655" cy="4627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The first UK legislation on data protection was the 1984 Data Protection Act. However, this was taken over by the 1998 Act.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Act defines a number of terms that are widely used in discussions of data protection issues. In some cases these are different from the terms used in the 1984 Act.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To get a clear picture we need to be familiar with some terminologies regarding Data protection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dirty="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xggAAA05AAAqJQAAAAAAAA=="/>
              </a:ext>
            </a:extLst>
          </p:cNvSpPr>
          <p:nvPr>
            <p:ph type="body" idx="1"/>
          </p:nvPr>
        </p:nvSpPr>
        <p:spPr>
          <a:xfrm>
            <a:off x="677545" y="1426210"/>
            <a:ext cx="8596630" cy="3747674"/>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dirty="0"/>
              <a:t>Data </a:t>
            </a:r>
            <a:r>
              <a:rPr dirty="0"/>
              <a:t>means information that is being processed automatically or is collected with that intention or is recorded as part of a relevant filing system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dirty="0"/>
              <a:t>Data controller </a:t>
            </a:r>
            <a:r>
              <a:rPr dirty="0"/>
              <a:t>means a person who determines why or how personal data is processed. This may be a legal person or a natural person.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dirty="0"/>
              <a:t>Data processor</a:t>
            </a:r>
            <a:r>
              <a:rPr dirty="0"/>
              <a:t>, in this context, means anyone who processes personal data on behalf of the data controller and who is not an employee of the data controller. This might include an application service provider, such as a company that provides online hotel booking services.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dirty="0"/>
              <a:t>Personal data </a:t>
            </a:r>
            <a:r>
              <a:rPr dirty="0"/>
              <a:t>means data which relates to a living person who can be identified from data, possibly taken together with other information the data controller is likely to have </a:t>
            </a:r>
            <a:r>
              <a:rPr lang="en-US" dirty="0"/>
              <a:t>it</a:t>
            </a:r>
            <a:r>
              <a:rPr dirty="0"/>
              <a:t> recorded as part of a relevant filing system.</a:t>
            </a:r>
          </a:p>
        </p:txBody>
      </p:sp>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AAAAAAAAA=="/>
              </a:ext>
            </a:extLst>
          </p:cNvSpPr>
          <p:nvPr>
            <p:ph type="title"/>
          </p:nvPr>
        </p:nvSpPr>
        <p:spPr>
          <a:xfrm>
            <a:off x="677545" y="609600"/>
            <a:ext cx="8596630" cy="81661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a:t>
            </a:r>
          </a:p>
        </p:txBody>
      </p:sp>
      <mc:AlternateContent xmlns:mc="http://schemas.openxmlformats.org/markup-compatibility/2006" xmlns:p14="http://schemas.microsoft.com/office/powerpoint/2010/main">
        <mc:Choice Requires="p14">
          <p:contentPart p14:bwMode="auto" r:id="rId2">
            <p14:nvContentPartPr>
              <p14:cNvPr id="1028" name="Ink 4"/>
              <p14:cNvContentPartPr>
                <a14:cpLocks xmlns:a14="http://schemas.microsoft.com/office/drawing/2010/main" noRot="1" noChangeAspect="1" noEditPoints="1" noChangeArrowheads="1" noChangeShapeType="1"/>
              </p14:cNvContentPartPr>
              <p14:nvPr/>
            </p14:nvContentPartPr>
            <p14:xfrm>
              <a:off x="9296400" y="2473325"/>
              <a:ext cx="17463" cy="115888"/>
            </p14:xfrm>
          </p:contentPart>
        </mc:Choice>
        <mc:Fallback xmlns="">
          <p:pic>
            <p:nvPicPr>
              <p:cNvPr id="1028" name="Ink 4"/>
              <p:cNvPicPr>
                <a:picLocks noRot="1" noChangeAspect="1" noEditPoints="1" noChangeArrowheads="1" noChangeShapeType="1"/>
              </p:cNvPicPr>
              <p:nvPr/>
            </p:nvPicPr>
            <p:blipFill>
              <a:blip r:embed="rId7"/>
              <a:stretch>
                <a:fillRect/>
              </a:stretch>
            </p:blipFill>
            <p:spPr>
              <a:xfrm>
                <a:off x="9287134" y="2463968"/>
                <a:ext cx="35995" cy="1346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29" name="Ink 5"/>
              <p14:cNvContentPartPr>
                <a14:cpLocks xmlns:a14="http://schemas.microsoft.com/office/drawing/2010/main" noRot="1" noChangeAspect="1" noEditPoints="1" noChangeArrowheads="1" noChangeShapeType="1"/>
              </p14:cNvContentPartPr>
              <p14:nvPr/>
            </p14:nvContentPartPr>
            <p14:xfrm>
              <a:off x="9429750" y="2428875"/>
              <a:ext cx="223838" cy="160338"/>
            </p14:xfrm>
          </p:contentPart>
        </mc:Choice>
        <mc:Fallback xmlns="">
          <p:pic>
            <p:nvPicPr>
              <p:cNvPr id="1029" name="Ink 5"/>
              <p:cNvPicPr>
                <a:picLocks noRot="1" noChangeAspect="1" noEditPoints="1" noChangeArrowheads="1" noChangeShapeType="1"/>
              </p:cNvPicPr>
              <p:nvPr/>
            </p:nvPicPr>
            <p:blipFill>
              <a:blip r:embed="rId9"/>
              <a:stretch>
                <a:fillRect/>
              </a:stretch>
            </p:blipFill>
            <p:spPr>
              <a:xfrm>
                <a:off x="9420393" y="2419528"/>
                <a:ext cx="242551" cy="17903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32" name="Ink 8"/>
              <p14:cNvContentPartPr>
                <a14:cpLocks xmlns:a14="http://schemas.microsoft.com/office/drawing/2010/main" noRot="1" noChangeAspect="1" noEditPoints="1" noChangeArrowheads="1" noChangeShapeType="1"/>
              </p14:cNvContentPartPr>
              <p14:nvPr/>
            </p14:nvContentPartPr>
            <p14:xfrm>
              <a:off x="6143625" y="1751013"/>
              <a:ext cx="1322388" cy="17462"/>
            </p14:xfrm>
          </p:contentPart>
        </mc:Choice>
        <mc:Fallback xmlns="">
          <p:pic>
            <p:nvPicPr>
              <p:cNvPr id="1032" name="Ink 8"/>
              <p:cNvPicPr>
                <a:picLocks noRot="1" noChangeAspect="1" noEditPoints="1" noChangeArrowheads="1" noChangeShapeType="1"/>
              </p:cNvPicPr>
              <p:nvPr/>
            </p:nvPicPr>
            <p:blipFill>
              <a:blip r:embed="rId15"/>
              <a:stretch>
                <a:fillRect/>
              </a:stretch>
            </p:blipFill>
            <p:spPr>
              <a:xfrm>
                <a:off x="6134264" y="1742111"/>
                <a:ext cx="1341110" cy="3526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3" name="Ink 9"/>
              <p14:cNvContentPartPr>
                <a14:cpLocks xmlns:a14="http://schemas.microsoft.com/office/drawing/2010/main" noRot="1" noChangeAspect="1" noEditPoints="1" noChangeArrowheads="1" noChangeShapeType="1"/>
              </p14:cNvContentPartPr>
              <p14:nvPr/>
            </p14:nvContentPartPr>
            <p14:xfrm>
              <a:off x="8081963" y="1751013"/>
              <a:ext cx="973137" cy="44450"/>
            </p14:xfrm>
          </p:contentPart>
        </mc:Choice>
        <mc:Fallback xmlns="">
          <p:pic>
            <p:nvPicPr>
              <p:cNvPr id="1033" name="Ink 9"/>
              <p:cNvPicPr>
                <a:picLocks noRot="1" noChangeAspect="1" noEditPoints="1" noChangeArrowheads="1" noChangeShapeType="1"/>
              </p:cNvPicPr>
              <p:nvPr/>
            </p:nvPicPr>
            <p:blipFill>
              <a:blip r:embed="rId17"/>
              <a:stretch>
                <a:fillRect/>
              </a:stretch>
            </p:blipFill>
            <p:spPr>
              <a:xfrm>
                <a:off x="8072602" y="1741617"/>
                <a:ext cx="991858" cy="63242"/>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 ……</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9woAAA05AADXIgAAAAAAAA=="/>
              </a:ext>
            </a:extLst>
          </p:cNvSpPr>
          <p:nvPr>
            <p:ph type="body" idx="1"/>
          </p:nvPr>
        </p:nvSpPr>
        <p:spPr>
          <a:xfrm>
            <a:off x="677545" y="1782445"/>
            <a:ext cx="8596630" cy="38811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dirty="0"/>
              <a:t>Data subject </a:t>
            </a:r>
            <a:r>
              <a:rPr sz="2200" dirty="0"/>
              <a:t>means the individual who is the subject of personal data.</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dirty="0"/>
              <a:t>Sensitive personal data </a:t>
            </a:r>
            <a:r>
              <a:rPr sz="2200" dirty="0"/>
              <a:t>means personal data relating to the racial or ethnic  origin of data subjects, their political opinions, their religious beliefs, whether they are members of trade unions, their physical or mental health,  their sexual life, or whether they have committed or are alleged to have committed any criminal offence. The rules regarding the processing of sensitive personal data are stricter than for other personal data.</a:t>
            </a:r>
          </a:p>
        </p:txBody>
      </p:sp>
    </p:spTree>
  </p:cSld>
  <p:clrMapOvr>
    <a:masterClrMapping/>
  </p:clrMapOvr>
</p:sld>
</file>

<file path=ppt/theme/theme1.xml><?xml version="1.0" encoding="utf-8"?>
<a:theme xmlns:a="http://schemas.openxmlformats.org/drawingml/2006/main" name="Presentation">
  <a:themeElements>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1751</TotalTime>
  <Words>2431</Words>
  <Application>Microsoft Office PowerPoint</Application>
  <PresentationFormat>Widescreen</PresentationFormat>
  <Paragraphs>129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Sans-PS</vt:lpstr>
      <vt:lpstr>Trebuchet MS</vt:lpstr>
      <vt:lpstr>Wingdings 3</vt:lpstr>
      <vt:lpstr>Presentation</vt:lpstr>
      <vt:lpstr>Course:   Professional Issues in IT</vt:lpstr>
      <vt:lpstr>Data Protection, Privacy and Freedom of Information</vt:lpstr>
      <vt:lpstr>Data Protection Act 1984</vt:lpstr>
      <vt:lpstr>The Data protection Act 1984</vt:lpstr>
      <vt:lpstr>Key responsibilities </vt:lpstr>
      <vt:lpstr>Progressing of the Act</vt:lpstr>
      <vt:lpstr>DATA PROTECTION</vt:lpstr>
      <vt:lpstr>Terminology</vt:lpstr>
      <vt:lpstr>Terminology ……</vt:lpstr>
      <vt:lpstr>Processing</vt:lpstr>
      <vt:lpstr>Data protection principles</vt:lpstr>
      <vt:lpstr>First data protection principle</vt:lpstr>
      <vt:lpstr>Second data protection principle</vt:lpstr>
      <vt:lpstr>Third data protection principle</vt:lpstr>
      <vt:lpstr>Fourth data protection principle</vt:lpstr>
      <vt:lpstr>Fifth data protection principle</vt:lpstr>
      <vt:lpstr>Sixth data protection principle</vt:lpstr>
      <vt:lpstr>Seventh data protection principle</vt:lpstr>
      <vt:lpstr>Eighth data protection principle</vt:lpstr>
      <vt:lpstr>Rights of Data Subjects</vt:lpstr>
      <vt:lpstr>Data subject rights</vt:lpstr>
      <vt:lpstr>Scope of the Act</vt:lpstr>
      <vt:lpstr>PRIVACY</vt:lpstr>
      <vt:lpstr>PowerPoint Presentation</vt:lpstr>
      <vt:lpstr>PowerPoint Presentation</vt:lpstr>
      <vt:lpstr>FREEDOM OF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subject/>
  <dc:creator>SHAHAR BANO</dc:creator>
  <cp:keywords/>
  <dc:description/>
  <cp:lastModifiedBy>Mukand Krishna</cp:lastModifiedBy>
  <cp:revision>10</cp:revision>
  <dcterms:created xsi:type="dcterms:W3CDTF">2015-11-11T06:53:49Z</dcterms:created>
  <dcterms:modified xsi:type="dcterms:W3CDTF">2024-01-03T10:16:49Z</dcterms:modified>
</cp:coreProperties>
</file>