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6846" autoAdjust="0"/>
  </p:normalViewPr>
  <p:slideViewPr>
    <p:cSldViewPr snapToGrid="0">
      <p:cViewPr varScale="1">
        <p:scale>
          <a:sx n="58" d="100"/>
          <a:sy n="58" d="100"/>
        </p:scale>
        <p:origin x="-8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4682E-4DE0-419D-BB9A-4871B6EA795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5024-1385-4B99-B588-EAF73D58C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416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900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have been true of many of dot.com companies that failed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 of 2001. Their predictions of the size of their market were quite unrealistic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any shrewd investor might have seen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289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the company agrees that if it fails to make repayments, the</a:t>
            </a:r>
          </a:p>
          <a:p>
            <a:r>
              <a:rPr lang="en-US" dirty="0" smtClean="0"/>
              <a:t>lender is entitled to sell some of the company’s assets in order to make up for</a:t>
            </a:r>
          </a:p>
          <a:p>
            <a:r>
              <a:rPr lang="en-US" dirty="0" smtClean="0"/>
              <a:t>the shortfall, rather in the same way that, if you borrow money to buy a house</a:t>
            </a:r>
          </a:p>
          <a:p>
            <a:r>
              <a:rPr lang="en-US" dirty="0" smtClean="0"/>
              <a:t>and then fail to keep up the repayments, the lender can sell the house to</a:t>
            </a:r>
          </a:p>
          <a:p>
            <a:r>
              <a:rPr lang="en-US" dirty="0" smtClean="0"/>
              <a:t>recover the loan.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292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founders of a new company often find the initial capital from their own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or from friends and family, but few are able to continue raising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 in this way. If a company looks to have good prospects but needs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 more capital, it will usually need to resort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angels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venture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capitalists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858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relationship between loan capital and equity capital in a company is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important. It is known as </a:t>
            </a:r>
            <a:r>
              <a:rPr lang="en-US" sz="18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gearing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8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leverage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Shareholders are at a much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risk of getting a poor return on their capital or even losing it completely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are lenders, but, in compensation for this, they stand to make a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profit than lenders if all goes well.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Gearing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measure of a company's financial leverage and shows the extent to which its operations are funded by lenders versus shareholders. The term “</a:t>
            </a:r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gearing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also refers to the ratio between a company's stock price and the price of its warrants.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5024-1385-4B99-B588-EAF73D58C1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755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6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1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707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09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991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87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253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280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6335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5357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07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5588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2719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8289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22748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3428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516275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681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872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241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8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63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868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58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32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254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387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32C1-C1AB-48CE-8ACC-0245C45D414C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EFA3-F70D-454B-A37E-35084CB5E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028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925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practices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1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754251"/>
          </a:xfrm>
        </p:spPr>
        <p:txBody>
          <a:bodyPr/>
          <a:lstStyle/>
          <a:p>
            <a:r>
              <a:rPr lang="en-US" dirty="0" smtClean="0"/>
              <a:t>Grants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These grants are usually:</a:t>
            </a:r>
          </a:p>
          <a:p>
            <a:r>
              <a:rPr lang="en-US" sz="2400" dirty="0"/>
              <a:t> intended to assist with capital investment, typically investment </a:t>
            </a:r>
            <a:r>
              <a:rPr lang="en-US" sz="2400" dirty="0" smtClean="0"/>
              <a:t>in premises </a:t>
            </a:r>
            <a:r>
              <a:rPr lang="en-US" sz="2400" dirty="0"/>
              <a:t>and equipment;</a:t>
            </a:r>
          </a:p>
          <a:p>
            <a:r>
              <a:rPr lang="en-US" sz="2400" dirty="0"/>
              <a:t> subject to a number of conditions, in particular the raising of </a:t>
            </a:r>
            <a:r>
              <a:rPr lang="en-US" sz="2400" dirty="0" smtClean="0"/>
              <a:t>capital from </a:t>
            </a:r>
            <a:r>
              <a:rPr lang="en-US" sz="2400" dirty="0"/>
              <a:t>other sources;</a:t>
            </a:r>
          </a:p>
          <a:p>
            <a:r>
              <a:rPr lang="en-US" sz="2400" dirty="0"/>
              <a:t> limited to a certain proportion of the capital investment that the </a:t>
            </a:r>
            <a:r>
              <a:rPr lang="en-US" sz="2400" dirty="0" smtClean="0"/>
              <a:t>company can </a:t>
            </a:r>
            <a:r>
              <a:rPr lang="en-US" sz="2400" dirty="0"/>
              <a:t>prove it has made.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3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909234"/>
          </a:xfrm>
        </p:spPr>
        <p:txBody>
          <a:bodyPr/>
          <a:lstStyle/>
          <a:p>
            <a:r>
              <a:rPr lang="en-US" b="1" dirty="0"/>
              <a:t>Loans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82306"/>
            <a:ext cx="8463619" cy="4259058"/>
          </a:xfrm>
        </p:spPr>
        <p:txBody>
          <a:bodyPr>
            <a:normAutofit/>
          </a:bodyPr>
          <a:lstStyle/>
          <a:p>
            <a:r>
              <a:rPr lang="en-US" sz="2400" dirty="0"/>
              <a:t>A loan is a sum of money lent to the company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interest </a:t>
            </a:r>
            <a:r>
              <a:rPr lang="en-US" sz="2400" dirty="0"/>
              <a:t>is payable on it, </a:t>
            </a:r>
            <a:r>
              <a:rPr lang="en-US" sz="2400" dirty="0" smtClean="0"/>
              <a:t>at a </a:t>
            </a:r>
            <a:r>
              <a:rPr lang="en-US" sz="2400" dirty="0"/>
              <a:t>rate that may be fixed or </a:t>
            </a:r>
            <a:r>
              <a:rPr lang="en-US" sz="2400" dirty="0" smtClean="0"/>
              <a:t>variable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loan is usually for a </a:t>
            </a:r>
            <a:r>
              <a:rPr lang="en-US" sz="2400" dirty="0" smtClean="0"/>
              <a:t>fixed period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company has to pay back the loan </a:t>
            </a:r>
            <a:r>
              <a:rPr lang="en-US" sz="2400" dirty="0" smtClean="0"/>
              <a:t>eventually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it goes </a:t>
            </a:r>
            <a:r>
              <a:rPr lang="en-US" sz="2400" dirty="0" smtClean="0"/>
              <a:t>into liquidation</a:t>
            </a:r>
            <a:r>
              <a:rPr lang="en-US" sz="2400" dirty="0"/>
              <a:t>, the lender is entitled to recover the loan from the sale of </a:t>
            </a:r>
            <a:r>
              <a:rPr lang="en-US" sz="2400" dirty="0" smtClean="0"/>
              <a:t>the assets </a:t>
            </a:r>
            <a:r>
              <a:rPr lang="en-US" sz="2400" dirty="0"/>
              <a:t>of the </a:t>
            </a:r>
            <a:r>
              <a:rPr lang="en-US" sz="2400" dirty="0" smtClean="0"/>
              <a:t>company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most cases, security is required for the </a:t>
            </a:r>
            <a:r>
              <a:rPr lang="en-US" sz="2400" dirty="0" smtClean="0"/>
              <a:t>loan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324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Equity capital </a:t>
            </a:r>
            <a:r>
              <a:rPr lang="en-US" sz="2800" dirty="0"/>
              <a:t>is money paid to the company in exchange for a share in </a:t>
            </a:r>
            <a:r>
              <a:rPr lang="en-US" sz="2800" dirty="0" smtClean="0"/>
              <a:t>the ownership </a:t>
            </a:r>
            <a:r>
              <a:rPr lang="en-US" sz="2800" dirty="0"/>
              <a:t>of the </a:t>
            </a:r>
            <a:r>
              <a:rPr lang="en-US" sz="2800" dirty="0" smtClean="0"/>
              <a:t>company</a:t>
            </a:r>
          </a:p>
          <a:p>
            <a:r>
              <a:rPr lang="en-US" sz="2800" dirty="0" smtClean="0"/>
              <a:t>Business angels or venture capitalist:</a:t>
            </a:r>
          </a:p>
          <a:p>
            <a:pPr marL="457200" lvl="1" indent="0">
              <a:buNone/>
            </a:pPr>
            <a:r>
              <a:rPr lang="en-US" sz="2400" dirty="0"/>
              <a:t>Business angels are wealthy individuals who provide equity capital </a:t>
            </a:r>
            <a:r>
              <a:rPr lang="en-US" sz="2400" dirty="0" smtClean="0"/>
              <a:t>for start-up </a:t>
            </a:r>
            <a:r>
              <a:rPr lang="en-US" sz="2400" dirty="0"/>
              <a:t>companies and small firms that are seeking to grow rapidly.</a:t>
            </a:r>
          </a:p>
        </p:txBody>
      </p:sp>
    </p:spTree>
    <p:extLst>
      <p:ext uri="{BB962C8B-B14F-4D97-AF65-F5344CB8AC3E}">
        <p14:creationId xmlns="" xmlns:p14="http://schemas.microsoft.com/office/powerpoint/2010/main" val="33338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relationship between loan capital and equity capital in a company </a:t>
            </a:r>
            <a:r>
              <a:rPr lang="en-US" sz="3200" dirty="0" smtClean="0"/>
              <a:t>is important</a:t>
            </a:r>
            <a:r>
              <a:rPr lang="en-US" sz="3200" dirty="0"/>
              <a:t>. It is known as </a:t>
            </a:r>
            <a:r>
              <a:rPr lang="en-US" sz="3200" i="1" dirty="0"/>
              <a:t>gearing </a:t>
            </a:r>
            <a:r>
              <a:rPr lang="en-US" sz="3200" dirty="0"/>
              <a:t>or </a:t>
            </a:r>
            <a:r>
              <a:rPr lang="en-US" sz="3200" i="1" dirty="0"/>
              <a:t>leverage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Lender </a:t>
            </a:r>
            <a:r>
              <a:rPr lang="en-US" sz="3200" smtClean="0"/>
              <a:t>and shareholder </a:t>
            </a:r>
            <a:endParaRPr lang="en-US" sz="3200" dirty="0" smtClean="0"/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564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25500"/>
          </a:xfrm>
        </p:spPr>
        <p:txBody>
          <a:bodyPr/>
          <a:lstStyle/>
          <a:p>
            <a:r>
              <a:rPr lang="en-US" b="1" dirty="0"/>
              <a:t>Financing a Start-up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INTRODUCTION</a:t>
            </a:r>
          </a:p>
          <a:p>
            <a:r>
              <a:rPr lang="en-US" dirty="0" smtClean="0"/>
              <a:t>A lot of people want there career to be leaded to some independent work, their own work, a company or business owned by them, instead for working for others.</a:t>
            </a:r>
          </a:p>
          <a:p>
            <a:r>
              <a:rPr lang="en-US" smtClean="0"/>
              <a:t>New </a:t>
            </a:r>
            <a:r>
              <a:rPr lang="en-US" dirty="0"/>
              <a:t>graduates in </a:t>
            </a:r>
            <a:r>
              <a:rPr lang="en-US" dirty="0" smtClean="0"/>
              <a:t>computing often aim </a:t>
            </a:r>
            <a:r>
              <a:rPr lang="en-US" dirty="0"/>
              <a:t>of setting up </a:t>
            </a:r>
            <a:r>
              <a:rPr lang="en-US" dirty="0" smtClean="0"/>
              <a:t>their own </a:t>
            </a:r>
            <a:r>
              <a:rPr lang="en-US" dirty="0"/>
              <a:t>company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89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25500"/>
          </a:xfrm>
        </p:spPr>
        <p:txBody>
          <a:bodyPr/>
          <a:lstStyle/>
          <a:p>
            <a:r>
              <a:rPr lang="en-US" b="1" dirty="0"/>
              <a:t>WHY CAPITAL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25600"/>
            <a:ext cx="8463619" cy="4415763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buy the things you need to make the product or to </a:t>
            </a:r>
            <a:r>
              <a:rPr lang="en-US" dirty="0" smtClean="0"/>
              <a:t>provide the </a:t>
            </a:r>
            <a:r>
              <a:rPr lang="en-US" dirty="0"/>
              <a:t>service, and </a:t>
            </a:r>
            <a:r>
              <a:rPr lang="en-US" dirty="0" smtClean="0"/>
              <a:t>to </a:t>
            </a:r>
            <a:r>
              <a:rPr lang="en-US" dirty="0"/>
              <a:t>live while you are making or doing it.</a:t>
            </a:r>
            <a:endParaRPr lang="en-US" dirty="0" smtClean="0"/>
          </a:p>
          <a:p>
            <a:r>
              <a:rPr lang="en-US" dirty="0" smtClean="0"/>
              <a:t>Clients and customers usually do not pay before getting the services or product.</a:t>
            </a:r>
          </a:p>
          <a:p>
            <a:r>
              <a:rPr lang="en-US" dirty="0"/>
              <a:t>For any business there must be a certain amount of capital in hand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Mobiles and mobile company, a burger shop, painting of houses, computer services, software developments and software companies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141708"/>
          </a:xfrm>
        </p:spPr>
        <p:txBody>
          <a:bodyPr/>
          <a:lstStyle/>
          <a:p>
            <a:r>
              <a:rPr lang="en-US" dirty="0" smtClean="0"/>
              <a:t>Factors involving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30400"/>
            <a:ext cx="8463619" cy="411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intend to develop a package, the sum of money needed is likely to </a:t>
            </a:r>
            <a:r>
              <a:rPr lang="en-US" dirty="0" smtClean="0"/>
              <a:t>be even </a:t>
            </a:r>
            <a:r>
              <a:rPr lang="en-US" dirty="0"/>
              <a:t>larger. While the package is being developed, there will be no </a:t>
            </a:r>
            <a:r>
              <a:rPr lang="en-US" dirty="0" smtClean="0"/>
              <a:t>revenue coming </a:t>
            </a:r>
            <a:r>
              <a:rPr lang="en-US" dirty="0"/>
              <a:t>into the company. For this period cash will be needed for:</a:t>
            </a:r>
          </a:p>
          <a:p>
            <a:r>
              <a:rPr lang="en-US" dirty="0" smtClean="0"/>
              <a:t>salaries</a:t>
            </a:r>
            <a:r>
              <a:rPr lang="en-US" dirty="0"/>
              <a:t>, however small, for the founders and for any other staff they </a:t>
            </a:r>
            <a:r>
              <a:rPr lang="en-US" dirty="0" smtClean="0"/>
              <a:t>may need </a:t>
            </a:r>
            <a:r>
              <a:rPr lang="en-US" dirty="0"/>
              <a:t>to employ;</a:t>
            </a:r>
          </a:p>
          <a:p>
            <a:r>
              <a:rPr lang="en-US" dirty="0" smtClean="0"/>
              <a:t>rent</a:t>
            </a:r>
            <a:r>
              <a:rPr lang="en-US" dirty="0"/>
              <a:t>, rates, heating and lighting of the premises used;</a:t>
            </a:r>
          </a:p>
          <a:p>
            <a:r>
              <a:rPr lang="en-US" dirty="0"/>
              <a:t> equipment and consumables;</a:t>
            </a:r>
          </a:p>
          <a:p>
            <a:r>
              <a:rPr lang="en-US" dirty="0"/>
              <a:t> costs of advertising and marketing the products;</a:t>
            </a:r>
          </a:p>
          <a:p>
            <a:r>
              <a:rPr lang="en-US" dirty="0"/>
              <a:t> miscellaneous expenses, ranging from company stationery to </a:t>
            </a:r>
            <a:r>
              <a:rPr lang="en-US" dirty="0" smtClean="0"/>
              <a:t>travelling expenses </a:t>
            </a:r>
            <a:r>
              <a:rPr lang="en-US" dirty="0"/>
              <a:t>for any trips that may be necessary;</a:t>
            </a:r>
          </a:p>
          <a:p>
            <a:r>
              <a:rPr lang="en-US" dirty="0"/>
              <a:t> interest on any money borrowed.</a:t>
            </a:r>
          </a:p>
        </p:txBody>
      </p:sp>
    </p:spTree>
    <p:extLst>
      <p:ext uri="{BB962C8B-B14F-4D97-AF65-F5344CB8AC3E}">
        <p14:creationId xmlns="" xmlns:p14="http://schemas.microsoft.com/office/powerpoint/2010/main" val="25885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63600"/>
          </a:xfrm>
        </p:spPr>
        <p:txBody>
          <a:bodyPr/>
          <a:lstStyle/>
          <a:p>
            <a:r>
              <a:rPr lang="en-US" b="1" dirty="0"/>
              <a:t>THE BUSINESS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76400"/>
            <a:ext cx="8463619" cy="436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Firstly to start any business work </a:t>
            </a:r>
          </a:p>
          <a:p>
            <a:r>
              <a:rPr lang="en-US" dirty="0"/>
              <a:t>W</a:t>
            </a:r>
            <a:r>
              <a:rPr lang="en-US" dirty="0" smtClean="0"/>
              <a:t>e plan it. </a:t>
            </a:r>
          </a:p>
          <a:p>
            <a:r>
              <a:rPr lang="en-US" dirty="0" smtClean="0"/>
              <a:t>We have some ideas what to do,(focusing business)</a:t>
            </a:r>
          </a:p>
          <a:p>
            <a:r>
              <a:rPr lang="en-US" dirty="0" smtClean="0"/>
              <a:t>What will we achieve (benefits, profit, status, etc..)</a:t>
            </a:r>
          </a:p>
          <a:p>
            <a:r>
              <a:rPr lang="en-US" dirty="0" smtClean="0"/>
              <a:t>what are the targets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…we </a:t>
            </a:r>
            <a:r>
              <a:rPr lang="en-US" dirty="0"/>
              <a:t>c</a:t>
            </a:r>
            <a:r>
              <a:rPr lang="en-US" dirty="0" smtClean="0"/>
              <a:t>reate a business plan. What is it?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 need to document our plan. What is this document????</a:t>
            </a:r>
          </a:p>
          <a:p>
            <a:pPr marL="0" indent="0">
              <a:buNone/>
            </a:pPr>
            <a:r>
              <a:rPr lang="en-US" dirty="0" smtClean="0"/>
              <a:t>	It is a document which explains our </a:t>
            </a:r>
            <a:r>
              <a:rPr lang="en-US" dirty="0"/>
              <a:t>plans to </a:t>
            </a:r>
            <a:r>
              <a:rPr lang="en-US" dirty="0" smtClean="0"/>
              <a:t>the </a:t>
            </a:r>
            <a:r>
              <a:rPr lang="en-US" dirty="0"/>
              <a:t>funders and tries to </a:t>
            </a:r>
            <a:r>
              <a:rPr lang="en-US" dirty="0" smtClean="0"/>
              <a:t>convince them </a:t>
            </a:r>
            <a:r>
              <a:rPr lang="en-US" dirty="0"/>
              <a:t>that these plans are well thought out and realistic </a:t>
            </a:r>
            <a:r>
              <a:rPr lang="en-US" dirty="0" smtClean="0"/>
              <a:t>and would work successfully. </a:t>
            </a:r>
          </a:p>
        </p:txBody>
      </p:sp>
    </p:spTree>
    <p:extLst>
      <p:ext uri="{BB962C8B-B14F-4D97-AF65-F5344CB8AC3E}">
        <p14:creationId xmlns="" xmlns:p14="http://schemas.microsoft.com/office/powerpoint/2010/main" val="9316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914400"/>
          </a:xfrm>
        </p:spPr>
        <p:txBody>
          <a:bodyPr/>
          <a:lstStyle/>
          <a:p>
            <a:r>
              <a:rPr lang="en-US" dirty="0" smtClean="0"/>
              <a:t>Business plan Document…..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17700"/>
            <a:ext cx="8463619" cy="41236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It should contain:</a:t>
            </a:r>
          </a:p>
          <a:p>
            <a:r>
              <a:rPr lang="en-US" sz="2000" dirty="0"/>
              <a:t> a description of what the company will be doing, together with information to show that it is technically feasible and that the founders of the company have the necessary expertise;</a:t>
            </a:r>
          </a:p>
          <a:p>
            <a:r>
              <a:rPr lang="en-US" sz="2000" dirty="0"/>
              <a:t> a description of the market the company is aiming at, an estimate of its size, and an assessment of the competition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prediction </a:t>
            </a:r>
            <a:r>
              <a:rPr lang="en-US" sz="2000" dirty="0"/>
              <a:t>of the financial performance of the company. This </a:t>
            </a:r>
            <a:r>
              <a:rPr lang="en-US" sz="2000" dirty="0" smtClean="0"/>
              <a:t>will include </a:t>
            </a:r>
            <a:r>
              <a:rPr lang="en-US" sz="2000" dirty="0"/>
              <a:t>budgets, cash flow predictions, and projected balance </a:t>
            </a:r>
            <a:r>
              <a:rPr lang="en-US" sz="2000" dirty="0" smtClean="0"/>
              <a:t>sheets and </a:t>
            </a:r>
            <a:r>
              <a:rPr lang="en-US" sz="2000" dirty="0"/>
              <a:t>profit and loss accounts.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59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155700"/>
          </a:xfrm>
        </p:spPr>
        <p:txBody>
          <a:bodyPr/>
          <a:lstStyle/>
          <a:p>
            <a:r>
              <a:rPr lang="en-US" dirty="0" smtClean="0"/>
              <a:t>Why the plan 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Every person wants to gain profit by safe means</a:t>
            </a:r>
          </a:p>
          <a:p>
            <a:r>
              <a:rPr lang="en-US" sz="2400" dirty="0" smtClean="0"/>
              <a:t>If you have </a:t>
            </a:r>
            <a:r>
              <a:rPr lang="en-US" sz="2400" dirty="0"/>
              <a:t>the business plan, you are in a position to approach people </a:t>
            </a:r>
            <a:r>
              <a:rPr lang="en-US" sz="2400" dirty="0" smtClean="0"/>
              <a:t>who might </a:t>
            </a:r>
            <a:r>
              <a:rPr lang="en-US" sz="2400" dirty="0"/>
              <a:t>be willing to lend you money, invest money in your company, or </a:t>
            </a:r>
            <a:r>
              <a:rPr lang="en-US" sz="2400" dirty="0" smtClean="0"/>
              <a:t>even give </a:t>
            </a:r>
            <a:r>
              <a:rPr lang="en-US" sz="2400" dirty="0"/>
              <a:t>you money.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39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104900"/>
          </a:xfrm>
        </p:spPr>
        <p:txBody>
          <a:bodyPr/>
          <a:lstStyle/>
          <a:p>
            <a:r>
              <a:rPr lang="en-US" dirty="0" smtClean="0"/>
              <a:t>Business plans are not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859798"/>
            <a:ext cx="8463619" cy="4181566"/>
          </a:xfrm>
        </p:spPr>
        <p:txBody>
          <a:bodyPr>
            <a:normAutofit/>
          </a:bodyPr>
          <a:lstStyle/>
          <a:p>
            <a:r>
              <a:rPr lang="en-US" sz="2200" dirty="0"/>
              <a:t>It is a mistake to think of a business plan as a prediction of what will </a:t>
            </a:r>
            <a:r>
              <a:rPr lang="en-US" sz="2200" dirty="0" smtClean="0"/>
              <a:t>happen when </a:t>
            </a:r>
            <a:r>
              <a:rPr lang="en-US" sz="2200" dirty="0"/>
              <a:t>and if you succeed in starting your company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should be seen </a:t>
            </a:r>
            <a:r>
              <a:rPr lang="en-US" sz="2200" dirty="0" smtClean="0"/>
              <a:t>much more </a:t>
            </a:r>
            <a:r>
              <a:rPr lang="en-US" sz="2200" dirty="0"/>
              <a:t>as a scenario that demonstrates that your company has a </a:t>
            </a:r>
            <a:r>
              <a:rPr lang="en-US" sz="2200" dirty="0" smtClean="0"/>
              <a:t>reasonable chance </a:t>
            </a:r>
            <a:r>
              <a:rPr lang="en-US" sz="2200" dirty="0"/>
              <a:t>of success.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attempt to produce a business plan will often </a:t>
            </a:r>
            <a:r>
              <a:rPr lang="en-US" sz="2200" dirty="0" smtClean="0"/>
              <a:t>show that </a:t>
            </a:r>
            <a:r>
              <a:rPr lang="en-US" sz="2200" dirty="0"/>
              <a:t>what a new company is trying to do has very little chance of succeeding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	Moral story:</a:t>
            </a:r>
          </a:p>
          <a:p>
            <a:pPr marL="0" indent="0">
              <a:buNone/>
            </a:pPr>
            <a:r>
              <a:rPr lang="en-US" sz="2200" dirty="0" smtClean="0"/>
              <a:t>	The story of the village girl making castles in the air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31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048719"/>
          </a:xfrm>
        </p:spPr>
        <p:txBody>
          <a:bodyPr/>
          <a:lstStyle/>
          <a:p>
            <a:r>
              <a:rPr lang="en-US" b="1" dirty="0"/>
              <a:t>SOURCES OF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58320"/>
            <a:ext cx="8463619" cy="438304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Grants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i="1" dirty="0" smtClean="0"/>
              <a:t>grant </a:t>
            </a:r>
            <a:r>
              <a:rPr lang="en-US" sz="2000" dirty="0"/>
              <a:t>is a sum of money given to the </a:t>
            </a:r>
            <a:r>
              <a:rPr lang="en-US" sz="2000" dirty="0" smtClean="0"/>
              <a:t>company;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company </a:t>
            </a:r>
            <a:r>
              <a:rPr lang="en-US" sz="2000" dirty="0" smtClean="0"/>
              <a:t>is obliged </a:t>
            </a:r>
            <a:r>
              <a:rPr lang="en-US" sz="2000" dirty="0"/>
              <a:t>to demonstrate that it has been used for the purposes for which </a:t>
            </a:r>
            <a:r>
              <a:rPr lang="en-US" sz="2000" dirty="0" smtClean="0"/>
              <a:t>it was given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not intended that the grant should ever be paid back to </a:t>
            </a:r>
            <a:r>
              <a:rPr lang="en-US" sz="2000" dirty="0" smtClean="0"/>
              <a:t>the organization </a:t>
            </a:r>
            <a:r>
              <a:rPr lang="en-US" sz="2000" dirty="0"/>
              <a:t>which gave </a:t>
            </a:r>
            <a:r>
              <a:rPr lang="en-US" sz="2000" dirty="0" smtClean="0"/>
              <a:t>it.</a:t>
            </a:r>
          </a:p>
          <a:p>
            <a:pPr lvl="1"/>
            <a:r>
              <a:rPr lang="en-US" sz="2000" dirty="0" smtClean="0"/>
              <a:t>grants </a:t>
            </a:r>
            <a:r>
              <a:rPr lang="en-US" sz="2000" dirty="0"/>
              <a:t>are only available </a:t>
            </a:r>
            <a:r>
              <a:rPr lang="en-US" sz="2000" dirty="0" smtClean="0"/>
              <a:t>from government </a:t>
            </a:r>
            <a:r>
              <a:rPr lang="en-US" sz="2000" dirty="0"/>
              <a:t>(local or national) and </a:t>
            </a:r>
            <a:r>
              <a:rPr lang="en-US" sz="2000" dirty="0" smtClean="0"/>
              <a:t>union </a:t>
            </a:r>
            <a:r>
              <a:rPr lang="en-US" sz="2000" dirty="0"/>
              <a:t>sources or, very occasionally, </a:t>
            </a:r>
            <a:r>
              <a:rPr lang="en-US" sz="2000" dirty="0" smtClean="0"/>
              <a:t>from charities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96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17771</TotalTime>
  <Words>1033</Words>
  <Application>Microsoft Office PowerPoint</Application>
  <PresentationFormat>Custom</PresentationFormat>
  <Paragraphs>92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Facet</vt:lpstr>
      <vt:lpstr>Course:   Professional practices in IT</vt:lpstr>
      <vt:lpstr>Financing a Start-up Company</vt:lpstr>
      <vt:lpstr>WHY CAPITAL IS NEEDED</vt:lpstr>
      <vt:lpstr>Factors involving capital</vt:lpstr>
      <vt:lpstr>THE BUSINESS PLAN</vt:lpstr>
      <vt:lpstr>Business plan Document…..</vt:lpstr>
      <vt:lpstr>Why the plan is needed?</vt:lpstr>
      <vt:lpstr>Business plans are not predictions</vt:lpstr>
      <vt:lpstr>SOURCES OF FINANCE</vt:lpstr>
      <vt:lpstr>Grants</vt:lpstr>
      <vt:lpstr>Loans</vt:lpstr>
      <vt:lpstr>Equity capital</vt:lpstr>
      <vt:lpstr>GEARING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Mubashra.Fayyaz</cp:lastModifiedBy>
  <cp:revision>68</cp:revision>
  <dcterms:created xsi:type="dcterms:W3CDTF">2015-08-27T04:03:47Z</dcterms:created>
  <dcterms:modified xsi:type="dcterms:W3CDTF">2022-09-14T08:34:59Z</dcterms:modified>
</cp:coreProperties>
</file>