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5" r:id="rId5"/>
    <p:sldId id="266" r:id="rId6"/>
    <p:sldId id="273" r:id="rId7"/>
    <p:sldId id="267" r:id="rId8"/>
    <p:sldId id="268" r:id="rId9"/>
    <p:sldId id="270" r:id="rId10"/>
    <p:sldId id="271" r:id="rId11"/>
    <p:sldId id="272" r:id="rId12"/>
    <p:sldId id="274" r:id="rId13"/>
    <p:sldId id="276" r:id="rId14"/>
    <p:sldId id="278" r:id="rId15"/>
    <p:sldId id="277"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89" d="100"/>
          <a:sy n="89" d="100"/>
        </p:scale>
        <p:origin x="4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51D83-D3F9-44F3-842B-31FCF72417C7}" type="datetimeFigureOut">
              <a:rPr lang="en-US" smtClean="0"/>
              <a:pPr/>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EA2E4-B387-474D-ABE0-067FA6E65BAA}" type="slidenum">
              <a:rPr lang="en-US" smtClean="0"/>
              <a:pPr/>
              <a:t>‹#›</a:t>
            </a:fld>
            <a:endParaRPr lang="en-US"/>
          </a:p>
        </p:txBody>
      </p:sp>
    </p:spTree>
    <p:extLst>
      <p:ext uri="{BB962C8B-B14F-4D97-AF65-F5344CB8AC3E}">
        <p14:creationId xmlns:p14="http://schemas.microsoft.com/office/powerpoint/2010/main" val="43544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32845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6478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196902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63294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09915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0866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8752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3801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71563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64289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49762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12790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25596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90997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7631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3950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11/7/2023</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678661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endParaRPr lang="en-US" dirty="0"/>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a:solidFill>
                  <a:prstClr val="black"/>
                </a:solidFill>
              </a:rPr>
              <a:t> </a:t>
            </a:r>
          </a:p>
        </p:txBody>
      </p:sp>
    </p:spTree>
    <p:extLst>
      <p:ext uri="{BB962C8B-B14F-4D97-AF65-F5344CB8AC3E}">
        <p14:creationId xmlns:p14="http://schemas.microsoft.com/office/powerpoint/2010/main" val="129367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STAFF TRAINING AND DEVELOPMENT</a:t>
            </a:r>
            <a:endParaRPr lang="en-US" dirty="0"/>
          </a:p>
        </p:txBody>
      </p:sp>
      <p:sp>
        <p:nvSpPr>
          <p:cNvPr id="3" name="Content Placeholder 2"/>
          <p:cNvSpPr>
            <a:spLocks noGrp="1"/>
          </p:cNvSpPr>
          <p:nvPr>
            <p:ph idx="1"/>
          </p:nvPr>
        </p:nvSpPr>
        <p:spPr>
          <a:xfrm>
            <a:off x="812799" y="1560576"/>
            <a:ext cx="8463619" cy="4480787"/>
          </a:xfrm>
        </p:spPr>
        <p:txBody>
          <a:bodyPr>
            <a:normAutofit/>
          </a:bodyPr>
          <a:lstStyle/>
          <a:p>
            <a:pPr marL="0" indent="0">
              <a:buNone/>
            </a:pPr>
            <a:r>
              <a:rPr lang="en-US" dirty="0"/>
              <a:t>Training and development encompasses three main activities: training, education, and </a:t>
            </a:r>
            <a:r>
              <a:rPr lang="en-US" dirty="0" err="1"/>
              <a:t>development.It</a:t>
            </a:r>
            <a:r>
              <a:rPr lang="en-US" dirty="0"/>
              <a:t> is a function concerned with organizational activity aimed at bettering the performance of individuals and groups in organization. It has been known by several names, including "Human Resource Development", "Human Capital Development" and "Learning and Development".</a:t>
            </a:r>
          </a:p>
          <a:p>
            <a:pPr marL="0" indent="0">
              <a:buNone/>
            </a:pPr>
            <a:r>
              <a:rPr lang="en-US" dirty="0"/>
              <a:t>Staff training and development are of particular importance in high technology companies, where failure in this respect can threaten the company’s performance</a:t>
            </a:r>
          </a:p>
          <a:p>
            <a:pPr marL="0" indent="0">
              <a:buNone/>
            </a:pPr>
            <a:r>
              <a:rPr lang="en-US" dirty="0"/>
              <a:t> It is unfortunate that, when money is tight, it is often the first thing to be cut.</a:t>
            </a:r>
          </a:p>
        </p:txBody>
      </p:sp>
    </p:spTree>
    <p:extLst>
      <p:ext uri="{BB962C8B-B14F-4D97-AF65-F5344CB8AC3E}">
        <p14:creationId xmlns:p14="http://schemas.microsoft.com/office/powerpoint/2010/main" val="233955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REMUNERATION POLICIES AND JOB EVALUATION</a:t>
            </a:r>
            <a:endParaRPr lang="en-US" dirty="0"/>
          </a:p>
        </p:txBody>
      </p:sp>
      <p:sp>
        <p:nvSpPr>
          <p:cNvPr id="3" name="Content Placeholder 2"/>
          <p:cNvSpPr>
            <a:spLocks noGrp="1"/>
          </p:cNvSpPr>
          <p:nvPr>
            <p:ph idx="1"/>
          </p:nvPr>
        </p:nvSpPr>
        <p:spPr/>
        <p:txBody>
          <a:bodyPr/>
          <a:lstStyle/>
          <a:p>
            <a:r>
              <a:rPr lang="en-US" b="1" dirty="0"/>
              <a:t>Remuneration</a:t>
            </a:r>
            <a:r>
              <a:rPr lang="en-US" dirty="0"/>
              <a:t> is the compensation that one receives in exchange for the work or services performed. Typically, this consists of monetary rewards, also referred to as wage or salary. A number of complementary benefits, however, are increasingly popular remuneration mechanisms.</a:t>
            </a:r>
          </a:p>
          <a:p>
            <a:r>
              <a:rPr lang="en-US" dirty="0"/>
              <a:t>For grading and scaling polices are developed and job evaluation are held.</a:t>
            </a:r>
          </a:p>
        </p:txBody>
      </p:sp>
    </p:spTree>
    <p:extLst>
      <p:ext uri="{BB962C8B-B14F-4D97-AF65-F5344CB8AC3E}">
        <p14:creationId xmlns:p14="http://schemas.microsoft.com/office/powerpoint/2010/main" val="168675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APPRAISAL SCHEMES</a:t>
            </a:r>
            <a:endParaRPr lang="en-US" dirty="0"/>
          </a:p>
        </p:txBody>
      </p:sp>
      <p:sp>
        <p:nvSpPr>
          <p:cNvPr id="3" name="Content Placeholder 2"/>
          <p:cNvSpPr>
            <a:spLocks noGrp="1"/>
          </p:cNvSpPr>
          <p:nvPr>
            <p:ph idx="1"/>
          </p:nvPr>
        </p:nvSpPr>
        <p:spPr/>
        <p:txBody>
          <a:bodyPr/>
          <a:lstStyle/>
          <a:p>
            <a:r>
              <a:rPr lang="en-US" dirty="0"/>
              <a:t>Appraisal (Performance appraisal)is a method by which the job performance of an employee is documented and evaluated</a:t>
            </a:r>
          </a:p>
          <a:p>
            <a:r>
              <a:rPr lang="en-US" dirty="0"/>
              <a:t>Need of Appraisal? </a:t>
            </a:r>
          </a:p>
          <a:p>
            <a:r>
              <a:rPr lang="en-US" dirty="0"/>
              <a:t>Appraisal schemes usually involve an appraiser and an </a:t>
            </a:r>
            <a:r>
              <a:rPr lang="en-US" dirty="0" err="1"/>
              <a:t>appraisee</a:t>
            </a:r>
            <a:r>
              <a:rPr lang="en-US" dirty="0"/>
              <a:t> meeting</a:t>
            </a:r>
          </a:p>
          <a:p>
            <a:pPr marL="0" indent="0">
              <a:buNone/>
            </a:pPr>
            <a:r>
              <a:rPr lang="en-US" dirty="0"/>
              <a:t>regularly (every six months, every year, even every two years) to discuss the</a:t>
            </a:r>
          </a:p>
          <a:p>
            <a:pPr marL="0" indent="0">
              <a:buNone/>
            </a:pPr>
            <a:r>
              <a:rPr lang="en-US" dirty="0"/>
              <a:t>employee’s performance and career development under a number of headings.</a:t>
            </a:r>
          </a:p>
          <a:p>
            <a:pPr marL="0" indent="0">
              <a:buNone/>
            </a:pPr>
            <a:r>
              <a:rPr lang="en-US" dirty="0"/>
              <a:t>The result is a report signed by both parties; if they cannot agree on certain</a:t>
            </a:r>
          </a:p>
          <a:p>
            <a:pPr marL="0" indent="0">
              <a:buNone/>
            </a:pPr>
            <a:r>
              <a:rPr lang="en-US" dirty="0"/>
              <a:t>points this will be recorded in the report.</a:t>
            </a:r>
          </a:p>
        </p:txBody>
      </p:sp>
    </p:spTree>
    <p:extLst>
      <p:ext uri="{BB962C8B-B14F-4D97-AF65-F5344CB8AC3E}">
        <p14:creationId xmlns:p14="http://schemas.microsoft.com/office/powerpoint/2010/main" val="80898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REDUNDANCY and DISMISSAL</a:t>
            </a:r>
            <a:endParaRPr lang="en-US" dirty="0"/>
          </a:p>
        </p:txBody>
      </p:sp>
      <p:sp>
        <p:nvSpPr>
          <p:cNvPr id="3" name="Content Placeholder 2"/>
          <p:cNvSpPr>
            <a:spLocks noGrp="1"/>
          </p:cNvSpPr>
          <p:nvPr>
            <p:ph idx="1"/>
          </p:nvPr>
        </p:nvSpPr>
        <p:spPr/>
        <p:txBody>
          <a:bodyPr/>
          <a:lstStyle/>
          <a:p>
            <a:r>
              <a:rPr lang="en-US" dirty="0"/>
              <a:t>Unfair dismissal </a:t>
            </a:r>
          </a:p>
          <a:p>
            <a:r>
              <a:rPr lang="en-US" dirty="0"/>
              <a:t>Reasons justifying dismissal:</a:t>
            </a:r>
          </a:p>
          <a:p>
            <a:pPr lvl="2"/>
            <a:r>
              <a:rPr lang="en-US" dirty="0"/>
              <a:t>lack of capability;</a:t>
            </a:r>
          </a:p>
          <a:p>
            <a:pPr lvl="2"/>
            <a:r>
              <a:rPr lang="en-US" dirty="0"/>
              <a:t>misconduct;</a:t>
            </a:r>
          </a:p>
          <a:p>
            <a:pPr lvl="2"/>
            <a:r>
              <a:rPr lang="en-US" dirty="0"/>
              <a:t>breach of the law</a:t>
            </a:r>
          </a:p>
          <a:p>
            <a:pPr lvl="2"/>
            <a:r>
              <a:rPr lang="en-US" dirty="0"/>
              <a:t>Redundancy</a:t>
            </a:r>
          </a:p>
          <a:p>
            <a:pPr lvl="2"/>
            <a:r>
              <a:rPr lang="en-US" dirty="0"/>
              <a:t>Constructive dismissal</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219777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Unfair dismissal vs wrongful dismissal</a:t>
            </a:r>
          </a:p>
        </p:txBody>
      </p:sp>
      <p:sp>
        <p:nvSpPr>
          <p:cNvPr id="3" name="Content Placeholder 2"/>
          <p:cNvSpPr>
            <a:spLocks noGrp="1"/>
          </p:cNvSpPr>
          <p:nvPr>
            <p:ph idx="1"/>
          </p:nvPr>
        </p:nvSpPr>
        <p:spPr/>
        <p:txBody>
          <a:bodyPr/>
          <a:lstStyle/>
          <a:p>
            <a:r>
              <a:rPr lang="en-US" dirty="0"/>
              <a:t>Dismissal of an employ without valid reasons is unfair</a:t>
            </a:r>
          </a:p>
          <a:p>
            <a:r>
              <a:rPr lang="en-US" dirty="0"/>
              <a:t>A fair dismissal of an employee but violating a contract is wrongful dismissal</a:t>
            </a:r>
          </a:p>
        </p:txBody>
      </p:sp>
    </p:spTree>
    <p:extLst>
      <p:ext uri="{BB962C8B-B14F-4D97-AF65-F5344CB8AC3E}">
        <p14:creationId xmlns:p14="http://schemas.microsoft.com/office/powerpoint/2010/main" val="557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overs and out sourcing</a:t>
            </a:r>
          </a:p>
        </p:txBody>
      </p:sp>
      <p:sp>
        <p:nvSpPr>
          <p:cNvPr id="3" name="Content Placeholder 2"/>
          <p:cNvSpPr>
            <a:spLocks noGrp="1"/>
          </p:cNvSpPr>
          <p:nvPr>
            <p:ph idx="1"/>
          </p:nvPr>
        </p:nvSpPr>
        <p:spPr/>
        <p:txBody>
          <a:bodyPr>
            <a:normAutofit/>
          </a:bodyPr>
          <a:lstStyle/>
          <a:p>
            <a:r>
              <a:rPr lang="en-US" b="1" dirty="0"/>
              <a:t>Employees employed by the previous employer when the undertaking changes hands </a:t>
            </a:r>
            <a:r>
              <a:rPr lang="en-US" b="1" i="1" dirty="0"/>
              <a:t>automatically </a:t>
            </a:r>
            <a:r>
              <a:rPr lang="en-US" b="1" dirty="0"/>
              <a:t>become employees of the new employer on the same terms and conditions. It is as if their contracts of employment had originally been made with the new employer. Thus employees’ continuity of employment is preserved, as are their terms and conditions of employment under their contracts of employment (except for certain occupational pension rights).</a:t>
            </a:r>
          </a:p>
          <a:p>
            <a:r>
              <a:rPr lang="en-US" b="1" dirty="0"/>
              <a:t>Representatives of employees affected have a right to be informed about the transfer. They must also be consulted about any measures which the old or new employer envisages taking concerning affected employees.</a:t>
            </a:r>
            <a:endParaRPr lang="en-US" dirty="0"/>
          </a:p>
        </p:txBody>
      </p:sp>
    </p:spTree>
    <p:extLst>
      <p:ext uri="{BB962C8B-B14F-4D97-AF65-F5344CB8AC3E}">
        <p14:creationId xmlns:p14="http://schemas.microsoft.com/office/powerpoint/2010/main" val="37418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interest disclosures</a:t>
            </a:r>
            <a:endParaRPr lang="en-US" dirty="0"/>
          </a:p>
        </p:txBody>
      </p:sp>
      <p:sp>
        <p:nvSpPr>
          <p:cNvPr id="3" name="Content Placeholder 2"/>
          <p:cNvSpPr>
            <a:spLocks noGrp="1"/>
          </p:cNvSpPr>
          <p:nvPr>
            <p:ph idx="1"/>
          </p:nvPr>
        </p:nvSpPr>
        <p:spPr/>
        <p:txBody>
          <a:bodyPr/>
          <a:lstStyle/>
          <a:p>
            <a:r>
              <a:rPr lang="en-US" dirty="0"/>
              <a:t>Whistle blowers</a:t>
            </a:r>
          </a:p>
          <a:p>
            <a:r>
              <a:rPr lang="en-US" dirty="0"/>
              <a:t>The Public Interest Disclosure Act 1998 (PIDA) applies to people at work who raise concerns about criminal </a:t>
            </a:r>
            <a:r>
              <a:rPr lang="en-US" dirty="0" err="1"/>
              <a:t>behaviour</a:t>
            </a:r>
            <a:r>
              <a:rPr lang="en-US" dirty="0"/>
              <a:t>, certain types of civil offences, miscarriages of justice, activities that endanger health and safety or the environment, and attempts to cover up such malpractice.</a:t>
            </a:r>
          </a:p>
        </p:txBody>
      </p:sp>
    </p:spTree>
    <p:extLst>
      <p:ext uri="{BB962C8B-B14F-4D97-AF65-F5344CB8AC3E}">
        <p14:creationId xmlns:p14="http://schemas.microsoft.com/office/powerpoint/2010/main" val="106561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CONTRACTS OF EMPLOYMENT</a:t>
            </a:r>
            <a:endParaRPr lang="en-US" dirty="0"/>
          </a:p>
        </p:txBody>
      </p:sp>
      <p:sp>
        <p:nvSpPr>
          <p:cNvPr id="3" name="Content Placeholder 2"/>
          <p:cNvSpPr>
            <a:spLocks noGrp="1"/>
          </p:cNvSpPr>
          <p:nvPr>
            <p:ph idx="1"/>
          </p:nvPr>
        </p:nvSpPr>
        <p:spPr/>
        <p:txBody>
          <a:bodyPr/>
          <a:lstStyle/>
          <a:p>
            <a:r>
              <a:rPr lang="en-US" dirty="0"/>
              <a:t>What is a contract?</a:t>
            </a:r>
          </a:p>
          <a:p>
            <a:pPr marL="0" indent="0">
              <a:buNone/>
            </a:pPr>
            <a:r>
              <a:rPr lang="en-US" dirty="0"/>
              <a:t>the written agreement between an employee and their employer can be enforced in a court of law.</a:t>
            </a:r>
          </a:p>
          <a:p>
            <a:pPr marL="0" indent="0">
              <a:buNone/>
            </a:pPr>
            <a:endParaRPr lang="en-US" dirty="0"/>
          </a:p>
          <a:p>
            <a:r>
              <a:rPr lang="en-US" dirty="0"/>
              <a:t>A good contract of employment should be written in terms that are easily understood and should avoid legal conflicts.</a:t>
            </a:r>
          </a:p>
        </p:txBody>
      </p:sp>
    </p:spTree>
    <p:extLst>
      <p:ext uri="{BB962C8B-B14F-4D97-AF65-F5344CB8AC3E}">
        <p14:creationId xmlns:p14="http://schemas.microsoft.com/office/powerpoint/2010/main" val="439922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RESOURCE PLANNING</a:t>
            </a:r>
            <a:endParaRPr lang="en-US" dirty="0"/>
          </a:p>
        </p:txBody>
      </p:sp>
      <p:sp>
        <p:nvSpPr>
          <p:cNvPr id="3" name="Content Placeholder 2"/>
          <p:cNvSpPr>
            <a:spLocks noGrp="1"/>
          </p:cNvSpPr>
          <p:nvPr>
            <p:ph idx="1"/>
          </p:nvPr>
        </p:nvSpPr>
        <p:spPr/>
        <p:txBody>
          <a:bodyPr/>
          <a:lstStyle/>
          <a:p>
            <a:r>
              <a:rPr lang="en-US" dirty="0"/>
              <a:t>If the human resources department is to ensure that the organization always has available the staff it needs, it must be able to forecast the needs some time ahead.</a:t>
            </a:r>
          </a:p>
          <a:p>
            <a:r>
              <a:rPr lang="en-US" dirty="0"/>
              <a:t>In a software house, there are three inputs to the human resource planning process:</a:t>
            </a:r>
          </a:p>
          <a:p>
            <a:pPr lvl="1"/>
            <a:r>
              <a:rPr lang="en-US" dirty="0"/>
              <a:t>Human resource plans from existing projects,</a:t>
            </a:r>
          </a:p>
          <a:p>
            <a:pPr lvl="1"/>
            <a:r>
              <a:rPr lang="en-US" dirty="0"/>
              <a:t>Sales forecasts</a:t>
            </a:r>
          </a:p>
          <a:p>
            <a:pPr lvl="1"/>
            <a:r>
              <a:rPr lang="en-US" dirty="0"/>
              <a:t>Forecasts of the likely staff losses in the coming months</a:t>
            </a:r>
          </a:p>
        </p:txBody>
      </p:sp>
    </p:spTree>
    <p:extLst>
      <p:ext uri="{BB962C8B-B14F-4D97-AF65-F5344CB8AC3E}">
        <p14:creationId xmlns:p14="http://schemas.microsoft.com/office/powerpoint/2010/main" val="368657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DESIGN</a:t>
            </a:r>
            <a:endParaRPr lang="en-US" dirty="0"/>
          </a:p>
        </p:txBody>
      </p:sp>
      <p:sp>
        <p:nvSpPr>
          <p:cNvPr id="3" name="Content Placeholder 2"/>
          <p:cNvSpPr>
            <a:spLocks noGrp="1"/>
          </p:cNvSpPr>
          <p:nvPr>
            <p:ph idx="1"/>
          </p:nvPr>
        </p:nvSpPr>
        <p:spPr/>
        <p:txBody>
          <a:bodyPr>
            <a:normAutofit lnSpcReduction="10000"/>
          </a:bodyPr>
          <a:lstStyle/>
          <a:p>
            <a:r>
              <a:rPr lang="en-US" dirty="0"/>
              <a:t>Job rotation: Job rotation, that is, rotating staff through a series of jobs, is the most obvious way of preventing employees from becoming bored with a very narrow and specialized task.</a:t>
            </a:r>
          </a:p>
          <a:p>
            <a:r>
              <a:rPr lang="en-US" dirty="0"/>
              <a:t>Job enlargement: </a:t>
            </a:r>
            <a:r>
              <a:rPr lang="en-US" b="1" dirty="0"/>
              <a:t>Job enlargement</a:t>
            </a:r>
            <a:r>
              <a:rPr lang="en-US" dirty="0"/>
              <a:t> means increasing the scope of a job through extending the range of its job duties and responsibilities generally within the same level and periphery. Job enlargement involves combining various activities at the same level in the organization and adding them to the existing job</a:t>
            </a:r>
          </a:p>
          <a:p>
            <a:r>
              <a:rPr lang="en-US" dirty="0"/>
              <a:t>Job enrichment: </a:t>
            </a:r>
            <a:r>
              <a:rPr lang="en-US" b="1" dirty="0"/>
              <a:t>Job enrichment</a:t>
            </a:r>
            <a:r>
              <a:rPr lang="en-US" dirty="0"/>
              <a:t> can be described as a medium through which management can motivate self-driven employees by assigning them additional responsibility normally reserved for higher level employees. By doing this, employees </a:t>
            </a:r>
            <a:r>
              <a:rPr lang="en-US" i="1" dirty="0"/>
              <a:t>feel</a:t>
            </a:r>
            <a:r>
              <a:rPr lang="en-US" dirty="0"/>
              <a:t> like their work has meaning and is important to the company</a:t>
            </a:r>
          </a:p>
          <a:p>
            <a:endParaRPr lang="en-US" dirty="0"/>
          </a:p>
        </p:txBody>
      </p:sp>
    </p:spTree>
    <p:extLst>
      <p:ext uri="{BB962C8B-B14F-4D97-AF65-F5344CB8AC3E}">
        <p14:creationId xmlns:p14="http://schemas.microsoft.com/office/powerpoint/2010/main" val="219902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Resources Issues</a:t>
            </a:r>
            <a:endParaRPr lang="en-US" dirty="0"/>
          </a:p>
        </p:txBody>
      </p:sp>
      <p:sp>
        <p:nvSpPr>
          <p:cNvPr id="3" name="Content Placeholder 2"/>
          <p:cNvSpPr>
            <a:spLocks noGrp="1"/>
          </p:cNvSpPr>
          <p:nvPr>
            <p:ph idx="1"/>
          </p:nvPr>
        </p:nvSpPr>
        <p:spPr/>
        <p:txBody>
          <a:bodyPr/>
          <a:lstStyle/>
          <a:p>
            <a:pPr marL="0" indent="0">
              <a:buNone/>
            </a:pPr>
            <a:endParaRPr lang="en-US" i="1" dirty="0"/>
          </a:p>
          <a:p>
            <a:r>
              <a:rPr lang="en-US" sz="2000" b="1" i="1" dirty="0"/>
              <a:t>What are the complexity of the law in this area;</a:t>
            </a:r>
          </a:p>
          <a:p>
            <a:r>
              <a:rPr lang="en-US" sz="2000" b="1" i="1" dirty="0"/>
              <a:t>What are the constraints under which management and human resources staff act;</a:t>
            </a:r>
          </a:p>
          <a:p>
            <a:r>
              <a:rPr lang="en-US" sz="2000" b="1" i="1" dirty="0"/>
              <a:t>why and to what extent managers need to be aware of general human resources issues.</a:t>
            </a:r>
            <a:endParaRPr lang="en-US" sz="2000" b="1" dirty="0"/>
          </a:p>
        </p:txBody>
      </p:sp>
    </p:spTree>
    <p:extLst>
      <p:ext uri="{BB962C8B-B14F-4D97-AF65-F5344CB8AC3E}">
        <p14:creationId xmlns:p14="http://schemas.microsoft.com/office/powerpoint/2010/main" val="4036828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999" y="606110"/>
            <a:ext cx="10144761" cy="5200330"/>
          </a:xfrm>
        </p:spPr>
        <p:txBody>
          <a:bodyPr>
            <a:normAutofit/>
          </a:bodyPr>
          <a:lstStyle/>
          <a:p>
            <a:pPr>
              <a:buNone/>
            </a:pPr>
            <a:r>
              <a:rPr lang="en-US" sz="2800" b="1" u="sng" dirty="0"/>
              <a:t>Question :</a:t>
            </a:r>
            <a:r>
              <a:rPr lang="en-US" sz="2800" b="1" dirty="0"/>
              <a:t>										</a:t>
            </a:r>
          </a:p>
          <a:p>
            <a:pPr>
              <a:buNone/>
            </a:pPr>
            <a:r>
              <a:rPr lang="en-US" sz="2800" b="1" dirty="0"/>
              <a:t>A </a:t>
            </a:r>
          </a:p>
          <a:p>
            <a:pPr lvl="0">
              <a:buNone/>
            </a:pPr>
            <a:r>
              <a:rPr lang="en-US" sz="2800" b="1" dirty="0"/>
              <a:t>1. What is a resource?</a:t>
            </a:r>
          </a:p>
          <a:p>
            <a:pPr>
              <a:buNone/>
            </a:pPr>
            <a:r>
              <a:rPr lang="en-US" sz="2800" b="1" dirty="0"/>
              <a:t>2.What is human resource?</a:t>
            </a:r>
          </a:p>
          <a:p>
            <a:pPr>
              <a:buNone/>
            </a:pPr>
            <a:r>
              <a:rPr lang="en-US" sz="2800" b="1" dirty="0"/>
              <a:t>3.Why do we need Human Resources in organizations?</a:t>
            </a:r>
          </a:p>
          <a:p>
            <a:pPr>
              <a:buNone/>
            </a:pPr>
            <a:r>
              <a:rPr lang="en-US" sz="2800" b="1" dirty="0"/>
              <a:t>Give one example each to support your answer.</a:t>
            </a:r>
          </a:p>
          <a:p>
            <a:pPr>
              <a:buNone/>
            </a:pPr>
            <a:r>
              <a:rPr lang="en-US" sz="2800" b="1" dirty="0"/>
              <a:t>B</a:t>
            </a:r>
          </a:p>
          <a:p>
            <a:pPr lvl="0">
              <a:buNone/>
            </a:pPr>
            <a:r>
              <a:rPr lang="en-US" sz="2800" b="1" dirty="0"/>
              <a:t>1. How many ways are JOB DESIGNS </a:t>
            </a:r>
            <a:r>
              <a:rPr lang="en-US" sz="2800" b="1" dirty="0" err="1"/>
              <a:t>perfomed</a:t>
            </a:r>
            <a:r>
              <a:rPr lang="en-US" sz="2800" b="1" dirty="0"/>
              <a:t> ? Give an example for each.</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422" y="757646"/>
            <a:ext cx="10682515" cy="5460274"/>
          </a:xfrm>
        </p:spPr>
        <p:txBody>
          <a:bodyPr/>
          <a:lstStyle/>
          <a:p>
            <a:pPr>
              <a:buNone/>
            </a:pPr>
            <a:r>
              <a:rPr lang="en-US" sz="3200" b="1" u="sng" dirty="0"/>
              <a:t>Question :</a:t>
            </a:r>
            <a:r>
              <a:rPr lang="en-US" sz="3200" b="1" dirty="0"/>
              <a:t>										</a:t>
            </a:r>
          </a:p>
          <a:p>
            <a:pPr>
              <a:buNone/>
            </a:pPr>
            <a:r>
              <a:rPr lang="en-US" sz="3200" b="1" dirty="0"/>
              <a:t>A </a:t>
            </a:r>
          </a:p>
          <a:p>
            <a:pPr lvl="0">
              <a:buNone/>
            </a:pPr>
            <a:r>
              <a:rPr lang="en-US" sz="3200" b="1" dirty="0"/>
              <a:t>1. What is a resource?</a:t>
            </a:r>
          </a:p>
          <a:p>
            <a:pPr>
              <a:buNone/>
            </a:pPr>
            <a:r>
              <a:rPr lang="en-US" sz="3200" b="1" dirty="0"/>
              <a:t>2.What is human resource?</a:t>
            </a:r>
          </a:p>
          <a:p>
            <a:pPr>
              <a:buNone/>
            </a:pPr>
            <a:r>
              <a:rPr lang="en-US" sz="3200" b="1" dirty="0"/>
              <a:t>3.Why do we need Human Resources in organizations?</a:t>
            </a:r>
          </a:p>
          <a:p>
            <a:pPr>
              <a:buNone/>
            </a:pPr>
            <a:r>
              <a:rPr lang="en-US" sz="3200" b="1" dirty="0"/>
              <a:t>Give one example each to support your answer.</a:t>
            </a:r>
          </a:p>
          <a:p>
            <a:pPr>
              <a:buNone/>
            </a:pPr>
            <a:r>
              <a:rPr lang="en-US" sz="3200" b="1" dirty="0"/>
              <a:t>B</a:t>
            </a:r>
          </a:p>
          <a:p>
            <a:pPr lvl="0">
              <a:buNone/>
            </a:pPr>
            <a:r>
              <a:rPr lang="en-US" sz="3200" b="1" dirty="0"/>
              <a:t>1. How many ways are </a:t>
            </a:r>
            <a:r>
              <a:rPr lang="en-US" sz="3200" dirty="0"/>
              <a:t>Psychometric tests</a:t>
            </a:r>
            <a:r>
              <a:rPr lang="en-US" sz="3200" b="1" dirty="0"/>
              <a:t> </a:t>
            </a:r>
            <a:r>
              <a:rPr lang="en-US" sz="3200" b="1" dirty="0" err="1"/>
              <a:t>perfomed</a:t>
            </a:r>
            <a:r>
              <a:rPr lang="en-US" sz="3200" b="1" dirty="0"/>
              <a:t> ? Give an example for each.</a:t>
            </a:r>
          </a:p>
          <a:p>
            <a:pPr>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a:t>
            </a:r>
          </a:p>
        </p:txBody>
      </p:sp>
      <p:sp>
        <p:nvSpPr>
          <p:cNvPr id="3" name="Content Placeholder 2"/>
          <p:cNvSpPr>
            <a:spLocks noGrp="1"/>
          </p:cNvSpPr>
          <p:nvPr>
            <p:ph idx="1"/>
          </p:nvPr>
        </p:nvSpPr>
        <p:spPr>
          <a:xfrm>
            <a:off x="812798" y="1672910"/>
            <a:ext cx="8463619" cy="3880773"/>
          </a:xfrm>
        </p:spPr>
        <p:txBody>
          <a:bodyPr/>
          <a:lstStyle/>
          <a:p>
            <a:r>
              <a:rPr lang="en-US" sz="2800" dirty="0"/>
              <a:t>What is a resource?</a:t>
            </a:r>
          </a:p>
          <a:p>
            <a:r>
              <a:rPr lang="en-US" sz="2800" dirty="0"/>
              <a:t>What is human resource?</a:t>
            </a:r>
          </a:p>
          <a:p>
            <a:r>
              <a:rPr lang="en-US" sz="2800" dirty="0"/>
              <a:t>Why do we need Human Resources in organization?</a:t>
            </a:r>
          </a:p>
          <a:p>
            <a:endParaRPr lang="en-US" dirty="0"/>
          </a:p>
          <a:p>
            <a:endParaRPr lang="en-US" dirty="0"/>
          </a:p>
        </p:txBody>
      </p:sp>
    </p:spTree>
    <p:extLst>
      <p:ext uri="{BB962C8B-B14F-4D97-AF65-F5344CB8AC3E}">
        <p14:creationId xmlns:p14="http://schemas.microsoft.com/office/powerpoint/2010/main" val="53563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LEGAL CONTEXT</a:t>
            </a:r>
            <a:endParaRPr lang="en-US" dirty="0"/>
          </a:p>
        </p:txBody>
      </p:sp>
      <p:sp>
        <p:nvSpPr>
          <p:cNvPr id="3" name="Content Placeholder 2"/>
          <p:cNvSpPr>
            <a:spLocks noGrp="1"/>
          </p:cNvSpPr>
          <p:nvPr>
            <p:ph idx="1"/>
          </p:nvPr>
        </p:nvSpPr>
        <p:spPr/>
        <p:txBody>
          <a:bodyPr/>
          <a:lstStyle/>
          <a:p>
            <a:r>
              <a:rPr lang="en-US" dirty="0"/>
              <a:t>In 20</a:t>
            </a:r>
            <a:r>
              <a:rPr lang="en-US" baseline="30000" dirty="0"/>
              <a:t>th</a:t>
            </a:r>
            <a:r>
              <a:rPr lang="en-US" dirty="0"/>
              <a:t> </a:t>
            </a:r>
            <a:r>
              <a:rPr lang="en-US" dirty="0" err="1"/>
              <a:t>centuary</a:t>
            </a:r>
            <a:r>
              <a:rPr lang="en-US" dirty="0"/>
              <a:t>, industrial relations in the UK were based on collective bargaining and were conceived very much in terms of relations between trade unions and employers. In particular, the rights of trade unions received much more prominence than the rights of individual employees.</a:t>
            </a:r>
          </a:p>
          <a:p>
            <a:r>
              <a:rPr lang="en-US" dirty="0"/>
              <a:t>Strikes were a common weapon for bargaining.</a:t>
            </a:r>
          </a:p>
        </p:txBody>
      </p:sp>
    </p:spTree>
    <p:extLst>
      <p:ext uri="{BB962C8B-B14F-4D97-AF65-F5344CB8AC3E}">
        <p14:creationId xmlns:p14="http://schemas.microsoft.com/office/powerpoint/2010/main" val="73946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employee/ unions</a:t>
            </a:r>
          </a:p>
        </p:txBody>
      </p:sp>
      <p:sp>
        <p:nvSpPr>
          <p:cNvPr id="3" name="Content Placeholder 2"/>
          <p:cNvSpPr>
            <a:spLocks noGrp="1"/>
          </p:cNvSpPr>
          <p:nvPr>
            <p:ph idx="1"/>
          </p:nvPr>
        </p:nvSpPr>
        <p:spPr>
          <a:xfrm>
            <a:off x="812799" y="2002094"/>
            <a:ext cx="8463619" cy="3880773"/>
          </a:xfrm>
        </p:spPr>
        <p:txBody>
          <a:bodyPr>
            <a:normAutofit/>
          </a:bodyPr>
          <a:lstStyle/>
          <a:p>
            <a:pPr marL="0" indent="0">
              <a:buNone/>
            </a:pPr>
            <a:r>
              <a:rPr lang="en-US" dirty="0"/>
              <a:t>The greater attention paid to the rights of individual employees and the need to comply with anti-discrimination legislation have very considerably  increased the workload of human resources departments in the UK..</a:t>
            </a:r>
          </a:p>
        </p:txBody>
      </p:sp>
    </p:spTree>
    <p:extLst>
      <p:ext uri="{BB962C8B-B14F-4D97-AF65-F5344CB8AC3E}">
        <p14:creationId xmlns:p14="http://schemas.microsoft.com/office/powerpoint/2010/main" val="743012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HR Activities</a:t>
            </a:r>
          </a:p>
        </p:txBody>
      </p:sp>
      <p:sp>
        <p:nvSpPr>
          <p:cNvPr id="3" name="Content Placeholder 2"/>
          <p:cNvSpPr>
            <a:spLocks noGrp="1"/>
          </p:cNvSpPr>
          <p:nvPr>
            <p:ph idx="1"/>
          </p:nvPr>
        </p:nvSpPr>
        <p:spPr>
          <a:xfrm>
            <a:off x="812800" y="1930400"/>
            <a:ext cx="8463619" cy="3880773"/>
          </a:xfrm>
        </p:spPr>
        <p:txBody>
          <a:bodyPr/>
          <a:lstStyle/>
          <a:p>
            <a:pPr marL="0" indent="0">
              <a:buNone/>
            </a:pPr>
            <a:r>
              <a:rPr lang="en-US" dirty="0"/>
              <a:t>The following list is a summary of the tasks that are expected to undertake within the overall aim of ensuring that the organization has the workforce that it needs:</a:t>
            </a:r>
          </a:p>
          <a:p>
            <a:r>
              <a:rPr lang="en-US" dirty="0"/>
              <a:t>ensuring that recruitment, selection and promotion procedures comply</a:t>
            </a:r>
          </a:p>
          <a:p>
            <a:r>
              <a:rPr lang="en-US" dirty="0"/>
              <a:t>with anti-discrimination legislation;</a:t>
            </a:r>
          </a:p>
          <a:p>
            <a:r>
              <a:rPr lang="en-US" dirty="0"/>
              <a:t> staff training and development;</a:t>
            </a:r>
          </a:p>
          <a:p>
            <a:r>
              <a:rPr lang="en-US" dirty="0"/>
              <a:t> setting up and monitoring remuneration policy;</a:t>
            </a:r>
          </a:p>
          <a:p>
            <a:r>
              <a:rPr lang="en-US" dirty="0"/>
              <a:t> setting up and monitoring appraisal procedures;</a:t>
            </a:r>
          </a:p>
          <a:p>
            <a:pPr marL="0" indent="0">
              <a:buNone/>
            </a:pPr>
            <a:endParaRPr lang="en-US" dirty="0"/>
          </a:p>
        </p:txBody>
      </p:sp>
    </p:spTree>
    <p:extLst>
      <p:ext uri="{BB962C8B-B14F-4D97-AF65-F5344CB8AC3E}">
        <p14:creationId xmlns:p14="http://schemas.microsoft.com/office/powerpoint/2010/main" val="186045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812799" y="1941134"/>
            <a:ext cx="8463619" cy="3880773"/>
          </a:xfrm>
        </p:spPr>
        <p:txBody>
          <a:bodyPr/>
          <a:lstStyle/>
          <a:p>
            <a:r>
              <a:rPr lang="en-US" dirty="0"/>
              <a:t>administering dismissal and redundancy procedures;</a:t>
            </a:r>
          </a:p>
          <a:p>
            <a:r>
              <a:rPr lang="en-US" dirty="0"/>
              <a:t>dealing with contracts of employment;</a:t>
            </a:r>
          </a:p>
          <a:p>
            <a:r>
              <a:rPr lang="en-US" dirty="0"/>
              <a:t>workforce planning;</a:t>
            </a:r>
          </a:p>
          <a:p>
            <a:r>
              <a:rPr lang="en-US" dirty="0"/>
              <a:t>administering grievance procedures;</a:t>
            </a:r>
          </a:p>
          <a:p>
            <a:r>
              <a:rPr lang="en-US" dirty="0"/>
              <a:t>being aware of new legislation affecting employment rights and advising management of what the organization must do to comply with it;</a:t>
            </a:r>
          </a:p>
          <a:p>
            <a:r>
              <a:rPr lang="en-US" dirty="0"/>
              <a:t>dealing with health and safety;</a:t>
            </a:r>
          </a:p>
          <a:p>
            <a:r>
              <a:rPr lang="en-US" dirty="0"/>
              <a:t>administering consultative committees</a:t>
            </a:r>
          </a:p>
        </p:txBody>
      </p:sp>
    </p:spTree>
    <p:extLst>
      <p:ext uri="{BB962C8B-B14F-4D97-AF65-F5344CB8AC3E}">
        <p14:creationId xmlns:p14="http://schemas.microsoft.com/office/powerpoint/2010/main" val="262539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RECRUITMENT AND SELECTION</a:t>
            </a:r>
            <a:endParaRPr lang="en-US" dirty="0"/>
          </a:p>
        </p:txBody>
      </p:sp>
      <p:sp>
        <p:nvSpPr>
          <p:cNvPr id="3" name="Content Placeholder 2"/>
          <p:cNvSpPr>
            <a:spLocks noGrp="1"/>
          </p:cNvSpPr>
          <p:nvPr>
            <p:ph idx="1"/>
          </p:nvPr>
        </p:nvSpPr>
        <p:spPr>
          <a:xfrm>
            <a:off x="812799" y="1953326"/>
            <a:ext cx="8463619" cy="3880773"/>
          </a:xfrm>
        </p:spPr>
        <p:txBody>
          <a:bodyPr>
            <a:normAutofit/>
          </a:bodyPr>
          <a:lstStyle/>
          <a:p>
            <a:pPr marL="0" indent="0">
              <a:buNone/>
            </a:pPr>
            <a:r>
              <a:rPr lang="en-US" sz="2400" dirty="0"/>
              <a:t>Human resources managers often make a distinction between the two terms recruitment and selection, </a:t>
            </a:r>
            <a:r>
              <a:rPr lang="en-US" sz="2400" b="1" dirty="0"/>
              <a:t>using recruitment is to mean soliciting applications </a:t>
            </a:r>
            <a:r>
              <a:rPr lang="en-US" sz="2400" dirty="0"/>
              <a:t>and </a:t>
            </a:r>
            <a:r>
              <a:rPr lang="en-US" sz="2400" b="1" dirty="0"/>
              <a:t>selection is to mean selecting the applicants to whom offers will be made.</a:t>
            </a:r>
          </a:p>
          <a:p>
            <a:pPr marL="0" indent="0">
              <a:buNone/>
            </a:pPr>
            <a:r>
              <a:rPr lang="en-US" sz="2400" dirty="0"/>
              <a:t>Selection is kept in the hands of the employer, although a member of the recruitment agency staff may sometimes be invited to advise.</a:t>
            </a:r>
            <a:endParaRPr lang="en-US" sz="2400" b="1" dirty="0"/>
          </a:p>
        </p:txBody>
      </p:sp>
    </p:spTree>
    <p:extLst>
      <p:ext uri="{BB962C8B-B14F-4D97-AF65-F5344CB8AC3E}">
        <p14:creationId xmlns:p14="http://schemas.microsoft.com/office/powerpoint/2010/main" val="46199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tools</a:t>
            </a:r>
          </a:p>
        </p:txBody>
      </p:sp>
      <p:sp>
        <p:nvSpPr>
          <p:cNvPr id="3" name="Content Placeholder 2"/>
          <p:cNvSpPr>
            <a:spLocks noGrp="1"/>
          </p:cNvSpPr>
          <p:nvPr>
            <p:ph idx="1"/>
          </p:nvPr>
        </p:nvSpPr>
        <p:spPr>
          <a:xfrm>
            <a:off x="812800" y="1304544"/>
            <a:ext cx="8463619" cy="5047488"/>
          </a:xfrm>
        </p:spPr>
        <p:txBody>
          <a:bodyPr>
            <a:normAutofit fontScale="92500" lnSpcReduction="20000"/>
          </a:bodyPr>
          <a:lstStyle/>
          <a:p>
            <a:pPr marL="0" indent="0">
              <a:buNone/>
            </a:pPr>
            <a:r>
              <a:rPr lang="en-US" dirty="0"/>
              <a:t> A wide range of selection techniques is available and is used in making professional appointments:</a:t>
            </a:r>
          </a:p>
          <a:p>
            <a:r>
              <a:rPr lang="en-US" dirty="0"/>
              <a:t>A series of one-to-one interviews with senior management and senior technical staff.</a:t>
            </a:r>
          </a:p>
          <a:p>
            <a:r>
              <a:rPr lang="en-US" dirty="0"/>
              <a:t>Interview by a panel: A number of interviewers are involved. This technique is widely used, particularly in the public sector. It tends to </a:t>
            </a:r>
            <a:r>
              <a:rPr lang="en-US" dirty="0" err="1"/>
              <a:t>favour</a:t>
            </a:r>
            <a:r>
              <a:rPr lang="en-US" dirty="0"/>
              <a:t> applicants who are smooth talkers. It is unreliable.</a:t>
            </a:r>
          </a:p>
          <a:p>
            <a:r>
              <a:rPr lang="en-US" dirty="0"/>
              <a:t>Assessment of references: Great importance is usually attached to references for academic posts and some other posts in public bodies.</a:t>
            </a:r>
          </a:p>
          <a:p>
            <a:r>
              <a:rPr lang="en-US" dirty="0"/>
              <a:t>Psychometric tests: These are of three types. </a:t>
            </a:r>
            <a:r>
              <a:rPr lang="en-US" i="1" dirty="0"/>
              <a:t>Ability tests </a:t>
            </a:r>
            <a:r>
              <a:rPr lang="en-US" dirty="0"/>
              <a:t>measure an individual’s ability in a general area, such as verbal or numerical skills. </a:t>
            </a:r>
            <a:r>
              <a:rPr lang="en-US" i="1" dirty="0"/>
              <a:t>Aptitude tests </a:t>
            </a:r>
            <a:r>
              <a:rPr lang="en-US" dirty="0"/>
              <a:t>measure a person’s potential to learn the skills needed for a job.</a:t>
            </a:r>
            <a:r>
              <a:rPr lang="en-US" i="1" dirty="0"/>
              <a:t> Personality tests </a:t>
            </a:r>
            <a:r>
              <a:rPr lang="en-US" dirty="0"/>
              <a:t>attempt to assess the characteristics of a person that significantly affect how they behave in their relationships with other people.</a:t>
            </a:r>
          </a:p>
          <a:p>
            <a:r>
              <a:rPr lang="en-US" dirty="0"/>
              <a:t>Situational assessment: Real time situations are given to shortlisted candidates. Its most expensive and used in military officers selection.</a:t>
            </a:r>
          </a:p>
          <a:p>
            <a:r>
              <a:rPr lang="en-US" dirty="0"/>
              <a:t>Task assessment: Candidates are asked to carry out some of the tasks that they will be required to do in the job. People usually are able to do small tasks but unable to do large task so this is </a:t>
            </a:r>
            <a:r>
              <a:rPr lang="en-US" dirty="0" err="1"/>
              <a:t>unfavourable</a:t>
            </a:r>
            <a:r>
              <a:rPr lang="en-US" dirty="0"/>
              <a:t>.</a:t>
            </a:r>
          </a:p>
        </p:txBody>
      </p:sp>
    </p:spTree>
    <p:extLst>
      <p:ext uri="{BB962C8B-B14F-4D97-AF65-F5344CB8AC3E}">
        <p14:creationId xmlns:p14="http://schemas.microsoft.com/office/powerpoint/2010/main" val="24663251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10949</TotalTime>
  <Words>1425</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Course:   Professional Issues in IT</vt:lpstr>
      <vt:lpstr>Human Resources Issues</vt:lpstr>
      <vt:lpstr>Human resources </vt:lpstr>
      <vt:lpstr>THE LEGAL CONTEXT</vt:lpstr>
      <vt:lpstr>Individual employee/ unions</vt:lpstr>
      <vt:lpstr>HR Activities</vt:lpstr>
      <vt:lpstr>Continued….</vt:lpstr>
      <vt:lpstr>RECRUITMENT AND SELECTION</vt:lpstr>
      <vt:lpstr>Selection tools</vt:lpstr>
      <vt:lpstr>STAFF TRAINING AND DEVELOPMENT</vt:lpstr>
      <vt:lpstr>REMUNERATION POLICIES AND JOB EVALUATION</vt:lpstr>
      <vt:lpstr>APPRAISAL SCHEMES</vt:lpstr>
      <vt:lpstr>REDUNDANCY and DISMISSAL</vt:lpstr>
      <vt:lpstr>Unfair dismissal vs wrongful dismissal</vt:lpstr>
      <vt:lpstr>Take overs and out sourcing</vt:lpstr>
      <vt:lpstr>Public interest disclosures</vt:lpstr>
      <vt:lpstr>CONTRACTS OF EMPLOYMENT</vt:lpstr>
      <vt:lpstr>HUMAN RESOURCE PLANNING</vt:lpstr>
      <vt:lpstr>JOB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Mukand Krishna</cp:lastModifiedBy>
  <cp:revision>92</cp:revision>
  <dcterms:created xsi:type="dcterms:W3CDTF">2015-10-05T05:40:07Z</dcterms:created>
  <dcterms:modified xsi:type="dcterms:W3CDTF">2023-11-07T00:47:35Z</dcterms:modified>
</cp:coreProperties>
</file>