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66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7834" autoAdjust="0"/>
  </p:normalViewPr>
  <p:slideViewPr>
    <p:cSldViewPr>
      <p:cViewPr varScale="1">
        <p:scale>
          <a:sx n="77" d="100"/>
          <a:sy n="77" d="100"/>
        </p:scale>
        <p:origin x="-10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A2CC-9E0E-473C-9772-F01CAAC2ABE0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926B-F2A7-48BD-B115-72564954C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1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where both reservation of title and reservation of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is veterinary surgery. Under the Veterinary Surgeons Act 1966, you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call yourself a veterinary surgeon unless you are registered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Royal College of Veterinary Surgeons (RCVS); in order to be registered,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have the proper qualifications. And, subject to certain limitations,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criminal offence to carry out surgical procedures on animals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you are registered with the RCVS.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83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9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5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269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300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5044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5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34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11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9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79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77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2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66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17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78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Course:   </a:t>
            </a:r>
            <a:r>
              <a:rPr lang="en-US" smtClean="0"/>
              <a:t>Professional Practices </a:t>
            </a:r>
            <a:r>
              <a:rPr lang="en-US" dirty="0" smtClean="0"/>
              <a:t>in 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8862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Lec</a:t>
            </a:r>
            <a:r>
              <a:rPr lang="en-US" sz="2800" dirty="0" smtClean="0"/>
              <a:t>ture # 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computing fit in the process of professionalization?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field of computing look like when described in terms of the mentioned characteristics?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field of computing is so diverse and complex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those who are called computer professionals is extremely broad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in common except that, in one way or another, they involve the use of computer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 glance, it seem that computing possesses all of these characteristics, though in complex ways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Computer Professionals “Professionals”?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mastered an esoteric body of knowledge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varying degrees of autonomy depending on where they work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organization governing the profession of computing (ACM, IEEE)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is an activity which supports social institutions which in turn are aimed at fulfilling a variety of social functions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does not appear to be a 'profession' in the strictest sense, the way law and medicine are professions, but it is more of a 'profession' than many other occupations.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8375650" cy="52387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appears to be one area of computing that is emerging as a distinct profession within the field of computing.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software engineering as a distinct field involves several of the activities.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it means identifying a unique body of knowledge that a person must possess to be competent software engineer.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educational requirements (curriculum) such that the person who meets the requirements is more likely to produce a quality, safe software than someone without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206375"/>
          </a:xfrm>
        </p:spPr>
        <p:txBody>
          <a:bodyPr>
            <a:normAutofit fontScale="90000"/>
          </a:bodyPr>
          <a:lstStyle/>
          <a:p>
            <a:r>
              <a:rPr lang="en-US" sz="2800" smtClean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299450" cy="5832475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mechanisms for licensing of members. 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include identifying or creating the proper organization for issuing licenses and identifying requirements for obtaining a license, such as passing an exam or acquiring a certain number of years of experience.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requirement for professionalization is a code of ethics.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Texas has boldly taken the first steps in this process and has established software engineering licensing in its state.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Texas initiative is a serious attempt at setting standards in the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SOFTWARE DEVELOPMENT AS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software and information systems in general is now usually regarded as a branch of engineering and the people who practice it are considered to be engineers.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engineers design and build a wide variety of objects – dams, bridges, aeroplanes, cars, radio and television transmitters and receivers, computers, plants to make fertilizer or plastics, and so on.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 of engineering: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constraints that apply to all such activities and which can be regarded as characteristic of engineering: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engineering involves designing and building things that must work properly, that is, must meet a set of predetermined requirements concerning their functionality, their performance, and their reliability;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designing and building the object must be completed within specified constraints of time and budget.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STATUS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38807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legal status of the engineering profession varies a lot from one country to another.  however, the position is that: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call yourself an engineer in a given state unless you are registered with the State Engineers Registration Board;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for a company to use the word ‘engineering’ in its name unless it employs at least one registered engineer;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academic programmes including the term engineering in their title must be taught mostly by registered engineers;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carry out engineering work except under the supervision of a registered engineer.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829056"/>
          </a:xfrm>
        </p:spPr>
        <p:txBody>
          <a:bodyPr/>
          <a:lstStyle/>
          <a:p>
            <a:r>
              <a:rPr lang="en-US" dirty="0" smtClean="0"/>
              <a:t>Washington Accord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80175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Washington Accord</a:t>
            </a:r>
            <a:r>
              <a:rPr lang="en-US" dirty="0"/>
              <a:t> is an international accreditation agreement for professional engineering academic degrees, between the bodies responsible for accreditation in its signatory </a:t>
            </a:r>
            <a:r>
              <a:rPr lang="en-US" dirty="0" smtClean="0"/>
              <a:t>countries</a:t>
            </a:r>
          </a:p>
          <a:p>
            <a:pPr marL="0" indent="0">
              <a:buNone/>
            </a:pPr>
            <a:r>
              <a:rPr lang="en-US" dirty="0"/>
              <a:t>There are three agreements covering mutual recognition in </a:t>
            </a:r>
            <a:r>
              <a:rPr lang="en-US" dirty="0" smtClean="0"/>
              <a:t>respect of </a:t>
            </a:r>
            <a:r>
              <a:rPr lang="en-US" dirty="0"/>
              <a:t>qualifications in </a:t>
            </a:r>
            <a:r>
              <a:rPr lang="en-US" dirty="0" smtClean="0"/>
              <a:t>engineering:</a:t>
            </a:r>
          </a:p>
          <a:p>
            <a:pPr lvl="1"/>
            <a:r>
              <a:rPr lang="en-US" i="1" u="sng" dirty="0"/>
              <a:t>The Washington Accord</a:t>
            </a:r>
            <a:r>
              <a:rPr lang="en-US" dirty="0"/>
              <a:t> signed in 1989 was the first - it </a:t>
            </a:r>
            <a:r>
              <a:rPr lang="en-US" dirty="0" smtClean="0"/>
              <a:t>recognizes </a:t>
            </a:r>
            <a:r>
              <a:rPr lang="en-US" dirty="0"/>
              <a:t>substantial equivalence in the accreditation of qualifications in professional engineering, normally of four years </a:t>
            </a:r>
            <a:r>
              <a:rPr lang="en-US" dirty="0" smtClean="0"/>
              <a:t>duration.</a:t>
            </a:r>
          </a:p>
          <a:p>
            <a:pPr lvl="1"/>
            <a:r>
              <a:rPr lang="en-US" i="1" u="sng" dirty="0" smtClean="0"/>
              <a:t>The </a:t>
            </a:r>
            <a:r>
              <a:rPr lang="en-US" i="1" u="sng" dirty="0"/>
              <a:t>Sydney Accord</a:t>
            </a:r>
            <a:r>
              <a:rPr lang="en-US" i="1" dirty="0"/>
              <a:t> </a:t>
            </a:r>
            <a:r>
              <a:rPr lang="en-US" dirty="0"/>
              <a:t>commenced in 2001 and </a:t>
            </a:r>
            <a:r>
              <a:rPr lang="en-US" dirty="0" smtClean="0"/>
              <a:t>recognizes </a:t>
            </a:r>
            <a:r>
              <a:rPr lang="en-US" dirty="0"/>
              <a:t>substantial equivalence in the accreditation of qualifications in engineering technology, normally of three years </a:t>
            </a:r>
            <a:r>
              <a:rPr lang="en-US" dirty="0" smtClean="0"/>
              <a:t>duration.</a:t>
            </a:r>
          </a:p>
          <a:p>
            <a:pPr lvl="1"/>
            <a:r>
              <a:rPr lang="en-US" i="1" u="sng" dirty="0" smtClean="0"/>
              <a:t>The </a:t>
            </a:r>
            <a:r>
              <a:rPr lang="en-US" i="1" u="sng" dirty="0"/>
              <a:t>Dublin Accord</a:t>
            </a:r>
            <a:r>
              <a:rPr lang="en-US" dirty="0"/>
              <a:t> is an agreement for substantial equivalence in the accreditation of tertiary qualifications in technician engineering, normally of two years duration. It commenced in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99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707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Professional Bodies in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6606"/>
            <a:ext cx="6347714" cy="4557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development of Professional Bodies in Computing</a:t>
            </a:r>
          </a:p>
          <a:p>
            <a:pPr lvl="1"/>
            <a:r>
              <a:rPr lang="en-US" dirty="0" smtClean="0"/>
              <a:t>1946: The </a:t>
            </a:r>
            <a:r>
              <a:rPr lang="en-US" dirty="0"/>
              <a:t>Institute of Electrical and Electronic Engineers (</a:t>
            </a:r>
            <a:r>
              <a:rPr lang="en-US" dirty="0" smtClean="0"/>
              <a:t>IEEE):                      	A professional engineering </a:t>
            </a:r>
            <a:r>
              <a:rPr lang="en-US" dirty="0"/>
              <a:t>society </a:t>
            </a:r>
            <a:r>
              <a:rPr lang="en-US" dirty="0" smtClean="0"/>
              <a:t>basically USA based </a:t>
            </a:r>
            <a:r>
              <a:rPr lang="en-US" dirty="0"/>
              <a:t>but with members and activities </a:t>
            </a:r>
            <a:r>
              <a:rPr lang="en-US" dirty="0" smtClean="0"/>
              <a:t>spread worldwide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was the </a:t>
            </a:r>
            <a:r>
              <a:rPr lang="en-US" dirty="0" smtClean="0"/>
              <a:t>IEEE Computer </a:t>
            </a:r>
            <a:r>
              <a:rPr lang="en-US" dirty="0"/>
              <a:t>Society (</a:t>
            </a:r>
            <a:r>
              <a:rPr lang="en-US" dirty="0" smtClean="0"/>
              <a:t>IEEE-CS). It </a:t>
            </a:r>
            <a:r>
              <a:rPr lang="en-US" dirty="0"/>
              <a:t>has over 100,000 </a:t>
            </a:r>
            <a:r>
              <a:rPr lang="en-US" dirty="0" smtClean="0"/>
              <a:t>members.</a:t>
            </a:r>
          </a:p>
          <a:p>
            <a:pPr lvl="1"/>
            <a:r>
              <a:rPr lang="en-US" dirty="0" smtClean="0"/>
              <a:t>1947: </a:t>
            </a:r>
            <a:r>
              <a:rPr lang="en-US" dirty="0"/>
              <a:t>Association for Computing </a:t>
            </a:r>
            <a:r>
              <a:rPr lang="en-US" dirty="0" smtClean="0"/>
              <a:t>Machinery (ACM):							USA based but have members and </a:t>
            </a:r>
            <a:r>
              <a:rPr lang="en-US" dirty="0" err="1" smtClean="0"/>
              <a:t>activites</a:t>
            </a:r>
            <a:r>
              <a:rPr lang="en-US" dirty="0" smtClean="0"/>
              <a:t> in many countries. </a:t>
            </a:r>
            <a:r>
              <a:rPr lang="en-US" smtClean="0"/>
              <a:t>It has </a:t>
            </a:r>
            <a:r>
              <a:rPr lang="en-US" dirty="0" smtClean="0"/>
              <a:t>over 75,000 members</a:t>
            </a:r>
          </a:p>
          <a:p>
            <a:pPr lvl="1"/>
            <a:r>
              <a:rPr lang="en-US" dirty="0" smtClean="0"/>
              <a:t>1957: British Computer Society (BCS): 									UK based society. In mid 1960’s it became a qualification awarding society. Then in 2009 it named itself as BCS- The Chartered Institute of IT. </a:t>
            </a:r>
          </a:p>
          <a:p>
            <a:pPr lvl="1"/>
            <a:r>
              <a:rPr lang="en-US" dirty="0" smtClean="0"/>
              <a:t>1871: Institution of Electrical Engineers (IEE): 								It has over 130,000 members.</a:t>
            </a:r>
          </a:p>
          <a:p>
            <a:pPr lvl="1"/>
            <a:r>
              <a:rPr lang="en-US" dirty="0" smtClean="0"/>
              <a:t>1961: </a:t>
            </a:r>
            <a:r>
              <a:rPr lang="en-US" dirty="0"/>
              <a:t>Italian Association for Informatics and Automatic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1965: The Computer Society of India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25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707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Professional Bodies in Computing…….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6606"/>
            <a:ext cx="6347714" cy="4557202"/>
          </a:xfrm>
        </p:spPr>
        <p:txBody>
          <a:bodyPr>
            <a:normAutofit/>
          </a:bodyPr>
          <a:lstStyle/>
          <a:p>
            <a:r>
              <a:rPr lang="en-US" dirty="0" smtClean="0"/>
              <a:t>The development of Professional Bodies in Computing </a:t>
            </a:r>
            <a:r>
              <a:rPr lang="en-US" dirty="0" err="1" smtClean="0"/>
              <a:t>cont</a:t>
            </a:r>
            <a:r>
              <a:rPr lang="en-US" dirty="0" smtClean="0"/>
              <a:t>…..</a:t>
            </a:r>
          </a:p>
          <a:p>
            <a:pPr lvl="1"/>
            <a:r>
              <a:rPr lang="en-US" dirty="0" smtClean="0"/>
              <a:t>1966: Australian Computer Society</a:t>
            </a:r>
          </a:p>
          <a:p>
            <a:pPr lvl="1"/>
            <a:r>
              <a:rPr lang="en-US" dirty="0" smtClean="0"/>
              <a:t>1967: </a:t>
            </a:r>
            <a:r>
              <a:rPr lang="en-US" dirty="0"/>
              <a:t>the </a:t>
            </a:r>
            <a:r>
              <a:rPr lang="en-US" dirty="0" smtClean="0"/>
              <a:t>Singapore Computer </a:t>
            </a:r>
            <a:r>
              <a:rPr lang="en-US" dirty="0"/>
              <a:t>Society and the Irish Computer </a:t>
            </a:r>
            <a:r>
              <a:rPr lang="en-US" dirty="0" smtClean="0"/>
              <a:t>Society</a:t>
            </a:r>
          </a:p>
          <a:p>
            <a:pPr lvl="1"/>
            <a:r>
              <a:rPr lang="en-US" dirty="0" smtClean="0"/>
              <a:t>1969: German Informatics Society</a:t>
            </a:r>
          </a:p>
          <a:p>
            <a:pPr lvl="1"/>
            <a:r>
              <a:rPr lang="en-US" dirty="0" smtClean="0"/>
              <a:t>1976: </a:t>
            </a:r>
            <a:r>
              <a:rPr lang="en-US" dirty="0"/>
              <a:t>The Computer Society of Sri </a:t>
            </a:r>
            <a:r>
              <a:rPr lang="en-US" dirty="0" smtClean="0"/>
              <a:t>Lanka</a:t>
            </a:r>
          </a:p>
          <a:p>
            <a:pPr lvl="1"/>
            <a:r>
              <a:rPr lang="en-US" dirty="0" smtClean="0"/>
              <a:t>1998: </a:t>
            </a:r>
            <a:r>
              <a:rPr lang="en-US" dirty="0"/>
              <a:t>The Computer Society of </a:t>
            </a:r>
            <a:r>
              <a:rPr lang="en-US" dirty="0" err="1" smtClean="0"/>
              <a:t>Maritius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7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812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Occupation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Commonly people use these two words interchangeably. Are they the words meaning the same? Are they synonyms?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meaning of occupation?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person involved in a job and earning money is having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job as an occupation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</a:p>
          <a:p>
            <a:pPr marL="1371600" lvl="3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doctor teaching in a school, college or university has an occupation of teaching. A carpenter, a driver etc..</a:t>
            </a:r>
          </a:p>
          <a:p>
            <a:pPr lvl="1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877824"/>
          </a:xfrm>
        </p:spPr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82638"/>
            <a:ext cx="6347714" cy="3880773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mentioned professional bodies have set a code of conduct that their members need to obey.</a:t>
            </a:r>
          </a:p>
          <a:p>
            <a:r>
              <a:rPr lang="en-US" dirty="0"/>
              <a:t>The BCS’s Code of </a:t>
            </a:r>
            <a:r>
              <a:rPr lang="en-US" dirty="0" smtClean="0"/>
              <a:t>Conduct:												The </a:t>
            </a:r>
            <a:r>
              <a:rPr lang="en-US" dirty="0"/>
              <a:t>Code is divided into the following </a:t>
            </a:r>
            <a:r>
              <a:rPr lang="en-US" dirty="0" smtClean="0"/>
              <a:t>sections: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Public </a:t>
            </a:r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Duty </a:t>
            </a:r>
            <a:r>
              <a:rPr lang="en-US" dirty="0"/>
              <a:t>to the Relevant </a:t>
            </a:r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Duty </a:t>
            </a:r>
            <a:r>
              <a:rPr lang="en-US" dirty="0"/>
              <a:t>to the </a:t>
            </a:r>
            <a:r>
              <a:rPr lang="en-US" dirty="0" smtClean="0"/>
              <a:t>Profession</a:t>
            </a:r>
          </a:p>
          <a:p>
            <a:pPr lvl="1"/>
            <a:r>
              <a:rPr lang="en-US" dirty="0" smtClean="0"/>
              <a:t>Professional </a:t>
            </a:r>
            <a:r>
              <a:rPr lang="en-US" dirty="0"/>
              <a:t>Competence and </a:t>
            </a:r>
            <a:r>
              <a:rPr lang="en-US" dirty="0" smtClean="0"/>
              <a:t>Integrity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234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829056"/>
          </a:xfrm>
        </p:spPr>
        <p:txBody>
          <a:bodyPr/>
          <a:lstStyle/>
          <a:p>
            <a:r>
              <a:rPr lang="en-US" b="1" dirty="0"/>
              <a:t>The Public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41135"/>
            <a:ext cx="6347714" cy="3880773"/>
          </a:xfrm>
        </p:spPr>
        <p:txBody>
          <a:bodyPr/>
          <a:lstStyle/>
          <a:p>
            <a:r>
              <a:rPr lang="en-US" dirty="0" smtClean="0"/>
              <a:t>Regard public health, privacy, security and wellbeing of public</a:t>
            </a:r>
          </a:p>
          <a:p>
            <a:r>
              <a:rPr lang="en-US" dirty="0" smtClean="0"/>
              <a:t>Regard rights of third party </a:t>
            </a:r>
            <a:endParaRPr lang="en-US" dirty="0"/>
          </a:p>
          <a:p>
            <a:r>
              <a:rPr lang="en-US" dirty="0"/>
              <a:t>conduct your professional activities </a:t>
            </a:r>
            <a:r>
              <a:rPr lang="en-US" dirty="0" smtClean="0"/>
              <a:t>without personal biasness</a:t>
            </a:r>
            <a:endParaRPr lang="en-US" dirty="0"/>
          </a:p>
          <a:p>
            <a:r>
              <a:rPr lang="en-US" dirty="0"/>
              <a:t>promote equal access to </a:t>
            </a:r>
            <a:r>
              <a:rPr lang="en-US" dirty="0" smtClean="0"/>
              <a:t>the benefits of IT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3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to the Relevant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conflicts of interest</a:t>
            </a:r>
            <a:r>
              <a:rPr lang="en-US" dirty="0" smtClean="0"/>
              <a:t>.</a:t>
            </a:r>
          </a:p>
          <a:p>
            <a:r>
              <a:rPr lang="en-US" dirty="0"/>
              <a:t>Avoid </a:t>
            </a:r>
            <a:r>
              <a:rPr lang="en-US" dirty="0" smtClean="0"/>
              <a:t>misrepresentation</a:t>
            </a:r>
          </a:p>
          <a:p>
            <a:r>
              <a:rPr lang="en-US" dirty="0"/>
              <a:t>Don’t pass on confidential information without permission.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85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to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personal duty and avoid actions which can harm the image of the profession</a:t>
            </a:r>
            <a:endParaRPr lang="en-US" dirty="0"/>
          </a:p>
          <a:p>
            <a:r>
              <a:rPr lang="en-US" dirty="0"/>
              <a:t>seek to improve professional standards through participation in their development, use and enforcement. </a:t>
            </a:r>
          </a:p>
          <a:p>
            <a:r>
              <a:rPr lang="en-US" dirty="0"/>
              <a:t>encourage and support fellow members in their professional development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3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Professional Competence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nly take </a:t>
            </a:r>
            <a:r>
              <a:rPr lang="en-US" dirty="0"/>
              <a:t>a</a:t>
            </a:r>
            <a:r>
              <a:rPr lang="en-US" dirty="0" smtClean="0"/>
              <a:t> job </a:t>
            </a:r>
            <a:r>
              <a:rPr lang="en-US" dirty="0"/>
              <a:t>or </a:t>
            </a:r>
            <a:r>
              <a:rPr lang="en-US" dirty="0" smtClean="0"/>
              <a:t>offer </a:t>
            </a:r>
            <a:r>
              <a:rPr lang="en-US" dirty="0"/>
              <a:t>a service that is within your professional competence. </a:t>
            </a:r>
            <a:endParaRPr lang="en-US" dirty="0" smtClean="0"/>
          </a:p>
          <a:p>
            <a:r>
              <a:rPr lang="en-US" dirty="0" smtClean="0"/>
              <a:t>Do not claim for any level of competence that you do not possess.</a:t>
            </a:r>
          </a:p>
          <a:p>
            <a:r>
              <a:rPr lang="en-US" dirty="0" smtClean="0"/>
              <a:t>Get up to date knowledge in your relevant field. </a:t>
            </a:r>
            <a:endParaRPr lang="en-US" dirty="0"/>
          </a:p>
          <a:p>
            <a:r>
              <a:rPr lang="en-US" dirty="0"/>
              <a:t>respect and value alternative viewpoints and, seek, accept and offer honest criticisms of work </a:t>
            </a:r>
            <a:endParaRPr lang="en-US" dirty="0" smtClean="0"/>
          </a:p>
          <a:p>
            <a:r>
              <a:rPr lang="en-US" dirty="0" smtClean="0"/>
              <a:t>Avoid harming others by false devilish or negligent actions</a:t>
            </a:r>
          </a:p>
          <a:p>
            <a:r>
              <a:rPr lang="en-US" dirty="0" smtClean="0"/>
              <a:t>Reject bribery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5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between Occupation and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needs extensive training and specialized knowledge. On the other hand, an occupation does not need any extensive training.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can be called an occupation when a person is paid for his particular skills, and his deep knowledge. Persons engaged in an occupation are not paid for their knowledge, but only for what they produce.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person engaged in an occupation, a professional has to undergo higher education.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tends to be autonomous, whereas, for an occupation, no one has autonomous power; he or she is supervised by another person.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occupation, a profession demands that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 with the individual.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is guided through certain ethical codes, and regulated by certain statute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definition of profession ; there is none called hard and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fast definition. Thus professions are often associated with some characteristics briefed as following:</a:t>
            </a:r>
          </a:p>
          <a:p>
            <a:pPr marL="914400" lvl="1" indent="-457200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 of an Esoteric Body of knowledge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acquired through higher education</a:t>
            </a:r>
          </a:p>
          <a:p>
            <a:pPr marL="1371600" lvl="2" indent="-457200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the profession needs this body of knowledge in order to practice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related characteristic of professions is that they often embrace a division between researchers and practitioners</a:t>
            </a:r>
            <a:endParaRPr lang="en-US" sz="1600" b="1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pPr marL="914400" lvl="1" indent="-457200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Autonomy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Professionals generally have a great deal of autonomy, justified by having an esoteric knowledge</a:t>
            </a:r>
          </a:p>
          <a:p>
            <a:pPr marL="1371600" lvl="2" indent="-457200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Professions typically have autonomy both at the collective level as well as in individual practice </a:t>
            </a:r>
          </a:p>
          <a:p>
            <a:pPr marL="1371600" lvl="2" indent="-457200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 sets its own standards rather than taking orders or suggestion from outsiders 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Formal Organization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Generally there exists a professional organization that: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Controls admission to the profession and sets standards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Involved in licensing &amp; expelling its individual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 smtClean="0"/>
              <a:t>Characteristics………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ethics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code of ethics &amp; members of professions must adhere to the code no matter what their employment context (take an oath)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 important characteristic mostly taken for granted:-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function: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Professions generally fulfill an important social function and for the welfare of the society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 (promoting health)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 not alone but play an important role in justice</a:t>
            </a:r>
          </a:p>
          <a:p>
            <a:pPr lvl="2">
              <a:lnSpc>
                <a:spcPct val="80000"/>
              </a:lnSpc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b="1" dirty="0"/>
              <a:t>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is typically organized into one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more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bodies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What is a professional body?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association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(also called a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organization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society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usually a nonprofit organization seeking to further a particular profession, the interests of individuals engaged in that profession and the public interest. OR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is a group of people in a learned occupation who are entrusted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maintaining control or oversight of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practice of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usually starts by a group of people coming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 because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shared interest in a particular type of activity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professional body matures, it is likely to develop a range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functions, of which the following are the most important: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 code of conduct to regulate the way members of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behave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their professional lives and a disciplinary procedure to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discipline members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breach(fail to follow or conduct)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code;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 for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disseminating(spreading)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of good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and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developments to its members, typically through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and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conferences but increasingly also through the use of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worldwide web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 of education and experience that must be met by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wishing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become members of the body;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advising government and regulatory bodies about matters within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area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expertise.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RESERVATION OF TITLE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 of the name of the profession may be restricted to those people who are appropriately qualified. A restriction of this sort is called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 of title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law may state that certain activities are restricted to people with appropriate qualifications. This is called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 of function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</TotalTime>
  <Words>1325</Words>
  <Application>Microsoft Office PowerPoint</Application>
  <PresentationFormat>On-screen Show (4:3)</PresentationFormat>
  <Paragraphs>147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Course:   Professional Practices in IT</vt:lpstr>
      <vt:lpstr>Continuing Profession</vt:lpstr>
      <vt:lpstr>Differences between Occupation and Profession</vt:lpstr>
      <vt:lpstr>Characteristics of Profession</vt:lpstr>
      <vt:lpstr>Characteristics………</vt:lpstr>
      <vt:lpstr>Characteristics………</vt:lpstr>
      <vt:lpstr>PROFESSIONAL BODIES</vt:lpstr>
      <vt:lpstr>Functions of Professional bodies</vt:lpstr>
      <vt:lpstr>RESERVATION OF TITLE AND FUNCTION</vt:lpstr>
      <vt:lpstr>Is Computing A Profession</vt:lpstr>
      <vt:lpstr>Is Computing A Profession</vt:lpstr>
      <vt:lpstr>SOFTWARE ENGINEERING</vt:lpstr>
      <vt:lpstr>SOFTWARE ENGINEERING</vt:lpstr>
      <vt:lpstr>SOFTWARE DEVELOPMENT AS ENGINEERING</vt:lpstr>
      <vt:lpstr>Characteristic of engineering:</vt:lpstr>
      <vt:lpstr>THE STATUS OF ENGINEERS</vt:lpstr>
      <vt:lpstr>Washington Accord </vt:lpstr>
      <vt:lpstr>Professional Bodies in Computing</vt:lpstr>
      <vt:lpstr>Professional Bodies in Computing…….</vt:lpstr>
      <vt:lpstr>Code of Conduct</vt:lpstr>
      <vt:lpstr>The Public Interest</vt:lpstr>
      <vt:lpstr>Duty to the Relevant Authority</vt:lpstr>
      <vt:lpstr>Duty to the Profession</vt:lpstr>
      <vt:lpstr>Professional Competence and Integrity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aksystems</dc:creator>
  <cp:lastModifiedBy>Mubashra.Fayyaz</cp:lastModifiedBy>
  <cp:revision>114</cp:revision>
  <dcterms:created xsi:type="dcterms:W3CDTF">2015-08-16T14:18:30Z</dcterms:created>
  <dcterms:modified xsi:type="dcterms:W3CDTF">2022-08-29T08:27:50Z</dcterms:modified>
</cp:coreProperties>
</file>