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4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1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34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9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91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0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16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0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0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7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4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5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9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 smtClean="0"/>
              <a:t>Course:   </a:t>
            </a:r>
            <a:r>
              <a:rPr lang="en-US" smtClean="0"/>
              <a:t>Professional Practices </a:t>
            </a:r>
            <a:r>
              <a:rPr lang="en-US" dirty="0" smtClean="0"/>
              <a:t>in 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89634" y="3813588"/>
            <a:ext cx="442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Lecture </a:t>
            </a:r>
            <a:r>
              <a:rPr lang="en-US" sz="3600" dirty="0">
                <a:solidFill>
                  <a:prstClr val="black"/>
                </a:solidFill>
              </a:rPr>
              <a:t># </a:t>
            </a:r>
            <a:r>
              <a:rPr lang="en-US" sz="3600" dirty="0" smtClean="0">
                <a:solidFill>
                  <a:prstClr val="black"/>
                </a:solidFill>
              </a:rPr>
              <a:t>3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BCS—MEMBERSHIP </a:t>
            </a:r>
            <a:r>
              <a:rPr lang="en-US" b="1" dirty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standard </a:t>
            </a:r>
            <a:r>
              <a:rPr lang="en-US" b="1" dirty="0" smtClean="0"/>
              <a:t>grades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Affiliate: open </a:t>
            </a:r>
            <a:r>
              <a:rPr lang="en-US" dirty="0"/>
              <a:t>to anyone with an </a:t>
            </a:r>
            <a:r>
              <a:rPr lang="en-US" dirty="0" smtClean="0"/>
              <a:t>interest</a:t>
            </a:r>
            <a:endParaRPr lang="en-US" dirty="0"/>
          </a:p>
          <a:p>
            <a:pPr lvl="1"/>
            <a:r>
              <a:rPr lang="en-US" dirty="0" smtClean="0"/>
              <a:t>Companion: members </a:t>
            </a:r>
            <a:r>
              <a:rPr lang="en-US" dirty="0"/>
              <a:t>of other professional bodies with </a:t>
            </a:r>
            <a:r>
              <a:rPr lang="en-US" dirty="0" smtClean="0"/>
              <a:t>at least </a:t>
            </a:r>
            <a:r>
              <a:rPr lang="en-US" dirty="0"/>
              <a:t>five years’ work experience related to information </a:t>
            </a:r>
            <a:r>
              <a:rPr lang="en-US" dirty="0" smtClean="0"/>
              <a:t>systems</a:t>
            </a:r>
            <a:endParaRPr lang="en-US" dirty="0"/>
          </a:p>
          <a:p>
            <a:pPr lvl="1"/>
            <a:r>
              <a:rPr lang="en-US" dirty="0" smtClean="0"/>
              <a:t>Student: </a:t>
            </a:r>
            <a:r>
              <a:rPr lang="en-US" dirty="0"/>
              <a:t>open to those following an approved course </a:t>
            </a:r>
            <a:r>
              <a:rPr lang="en-US" dirty="0" smtClean="0"/>
              <a:t>of study </a:t>
            </a:r>
            <a:r>
              <a:rPr lang="en-US" dirty="0"/>
              <a:t>leading to a qualification recognized for admission to Associate </a:t>
            </a:r>
            <a:r>
              <a:rPr lang="en-US" dirty="0" smtClean="0"/>
              <a:t>or Professional </a:t>
            </a:r>
            <a:r>
              <a:rPr lang="en-US" dirty="0"/>
              <a:t>membership of the Society.</a:t>
            </a:r>
            <a:endParaRPr lang="en-US" dirty="0" smtClean="0"/>
          </a:p>
          <a:p>
            <a:pPr lvl="1"/>
            <a:r>
              <a:rPr lang="en-US" dirty="0" smtClean="0"/>
              <a:t>Associate: </a:t>
            </a:r>
            <a:r>
              <a:rPr lang="en-US" dirty="0"/>
              <a:t>Associate membership is open to anyone who has any of the </a:t>
            </a:r>
            <a:r>
              <a:rPr lang="en-US" dirty="0" smtClean="0"/>
              <a:t>following:</a:t>
            </a:r>
          </a:p>
          <a:p>
            <a:pPr lvl="2"/>
            <a:r>
              <a:rPr lang="en-US" dirty="0" smtClean="0"/>
              <a:t>more </a:t>
            </a:r>
            <a:r>
              <a:rPr lang="en-US" dirty="0"/>
              <a:t>than one but less than five years of IT work </a:t>
            </a:r>
            <a:r>
              <a:rPr lang="en-US" dirty="0" smtClean="0"/>
              <a:t>experience;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Higher National Certificate in an IT-related field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non-accredited degree with a significant IT content.</a:t>
            </a:r>
          </a:p>
        </p:txBody>
      </p:sp>
    </p:spTree>
    <p:extLst>
      <p:ext uri="{BB962C8B-B14F-4D97-AF65-F5344CB8AC3E}">
        <p14:creationId xmlns:p14="http://schemas.microsoft.com/office/powerpoint/2010/main" val="5205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BCS—MEMBERSHIP </a:t>
            </a:r>
            <a:r>
              <a:rPr lang="en-US" b="1" dirty="0" smtClean="0"/>
              <a:t>GRADES….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professional </a:t>
            </a:r>
            <a:r>
              <a:rPr lang="en-US" b="1" dirty="0" smtClean="0"/>
              <a:t>grades</a:t>
            </a:r>
          </a:p>
          <a:p>
            <a:pPr lvl="1"/>
            <a:r>
              <a:rPr lang="en-US" b="1" dirty="0" smtClean="0"/>
              <a:t>Membership: </a:t>
            </a:r>
            <a:r>
              <a:rPr lang="en-US" dirty="0" smtClean="0"/>
              <a:t>In </a:t>
            </a:r>
            <a:r>
              <a:rPr lang="en-US" dirty="0"/>
              <a:t>order to qualify for membership in the professional grades, you </a:t>
            </a:r>
            <a:r>
              <a:rPr lang="en-US" dirty="0" smtClean="0"/>
              <a:t>must have </a:t>
            </a:r>
            <a:r>
              <a:rPr lang="en-US" dirty="0"/>
              <a:t>one of the following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BCS Professional Graduate Diploma including the </a:t>
            </a:r>
            <a:r>
              <a:rPr lang="en-US" dirty="0" smtClean="0"/>
              <a:t>project;</a:t>
            </a:r>
          </a:p>
          <a:p>
            <a:pPr lvl="2"/>
            <a:r>
              <a:rPr lang="en-US" dirty="0" smtClean="0"/>
              <a:t>an </a:t>
            </a:r>
            <a:r>
              <a:rPr lang="en-US" dirty="0" err="1"/>
              <a:t>honours</a:t>
            </a:r>
            <a:r>
              <a:rPr lang="en-US" dirty="0"/>
              <a:t> degree that gives you full exemption from the BCS </a:t>
            </a:r>
            <a:r>
              <a:rPr lang="en-US" dirty="0" smtClean="0"/>
              <a:t>examinations;</a:t>
            </a:r>
          </a:p>
          <a:p>
            <a:pPr lvl="2"/>
            <a:r>
              <a:rPr lang="en-US" dirty="0" smtClean="0"/>
              <a:t>five </a:t>
            </a:r>
            <a:r>
              <a:rPr lang="en-US" dirty="0"/>
              <a:t>years of relevant professional IT work </a:t>
            </a:r>
            <a:r>
              <a:rPr lang="en-US" dirty="0" smtClean="0"/>
              <a:t>experience;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combination of academic qualifications and professional IT </a:t>
            </a:r>
            <a:r>
              <a:rPr lang="en-US" dirty="0" smtClean="0"/>
              <a:t>work experience </a:t>
            </a:r>
            <a:r>
              <a:rPr lang="en-US" dirty="0"/>
              <a:t>that is judged to be equivalent to one of the above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Fellow: Fellow is the most senior professional grade. It is open to applicants who can demonstrate a minimum of five years IT practitioner </a:t>
            </a:r>
            <a:r>
              <a:rPr lang="en-US" dirty="0" smtClean="0"/>
              <a:t>experience, senior post and authority in that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BCS—MEMBERSHIP </a:t>
            </a:r>
            <a:r>
              <a:rPr lang="en-US" b="1" dirty="0" smtClean="0"/>
              <a:t>GRADES….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chartered professional </a:t>
            </a:r>
            <a:r>
              <a:rPr lang="en-US" b="1" dirty="0" smtClean="0"/>
              <a:t>grades</a:t>
            </a:r>
          </a:p>
          <a:p>
            <a:pPr lvl="1"/>
            <a:r>
              <a:rPr lang="en-US" dirty="0" smtClean="0"/>
              <a:t>Member </a:t>
            </a:r>
            <a:r>
              <a:rPr lang="en-US" dirty="0"/>
              <a:t>or Fellow holding the BCS Professional Graduate </a:t>
            </a:r>
            <a:r>
              <a:rPr lang="en-US" dirty="0" smtClean="0"/>
              <a:t>Diploma including </a:t>
            </a:r>
            <a:r>
              <a:rPr lang="en-US" dirty="0"/>
              <a:t>the project or an </a:t>
            </a:r>
            <a:r>
              <a:rPr lang="en-US" dirty="0" smtClean="0"/>
              <a:t>honors </a:t>
            </a:r>
            <a:r>
              <a:rPr lang="en-US" dirty="0"/>
              <a:t>degree that gives you full </a:t>
            </a:r>
            <a:r>
              <a:rPr lang="en-US" dirty="0" smtClean="0"/>
              <a:t>exemption from </a:t>
            </a:r>
            <a:r>
              <a:rPr lang="en-US" dirty="0"/>
              <a:t>the BCS examinations and you must have five years of relevant </a:t>
            </a:r>
            <a:r>
              <a:rPr lang="en-US" dirty="0" smtClean="0"/>
              <a:t>professional IT </a:t>
            </a:r>
            <a:r>
              <a:rPr lang="en-US" dirty="0"/>
              <a:t>work experience.</a:t>
            </a:r>
            <a:endParaRPr lang="en-US" b="1" dirty="0" smtClean="0"/>
          </a:p>
          <a:p>
            <a:r>
              <a:rPr lang="en-US" b="1" dirty="0"/>
              <a:t>The Professional Advice </a:t>
            </a:r>
            <a:r>
              <a:rPr lang="en-US" b="1" dirty="0" smtClean="0"/>
              <a:t>Register</a:t>
            </a:r>
          </a:p>
          <a:p>
            <a:pPr lvl="1"/>
            <a:r>
              <a:rPr lang="en-US" b="1" dirty="0" smtClean="0"/>
              <a:t>It maintains a register recording their members in relevant areas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0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Professional Bodies in Computing:</a:t>
            </a:r>
            <a:br>
              <a:rPr lang="en-US" dirty="0" smtClean="0"/>
            </a:br>
            <a:r>
              <a:rPr lang="en-US" dirty="0" smtClean="0"/>
              <a:t>BCS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EDUCATION:</a:t>
            </a:r>
          </a:p>
          <a:p>
            <a:pPr marL="0" indent="0">
              <a:buNone/>
            </a:pPr>
            <a:r>
              <a:rPr lang="en-US" sz="2800" dirty="0"/>
              <a:t>The BCS promotes education in a number of ways:</a:t>
            </a:r>
          </a:p>
          <a:p>
            <a:r>
              <a:rPr lang="en-US" sz="2800" dirty="0" smtClean="0"/>
              <a:t>Professional examinations, approval to </a:t>
            </a:r>
            <a:r>
              <a:rPr lang="en-US" sz="2800" dirty="0"/>
              <a:t>suitable organizations that provide courses to prepare students </a:t>
            </a:r>
            <a:r>
              <a:rPr lang="en-US" sz="2800" dirty="0" smtClean="0"/>
              <a:t>for them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accredits degree </a:t>
            </a:r>
            <a:r>
              <a:rPr lang="en-US" sz="2800" dirty="0" smtClean="0"/>
              <a:t>programs </a:t>
            </a:r>
            <a:r>
              <a:rPr lang="en-US" sz="2800" dirty="0"/>
              <a:t>offered by institutions of </a:t>
            </a:r>
            <a:r>
              <a:rPr lang="en-US" sz="2800" dirty="0" smtClean="0"/>
              <a:t>higher education</a:t>
            </a:r>
            <a:r>
              <a:rPr lang="en-US" sz="2800" dirty="0"/>
              <a:t>.</a:t>
            </a:r>
          </a:p>
          <a:p>
            <a:r>
              <a:rPr lang="en-US" sz="2800" dirty="0"/>
              <a:t> It sets the syllabus </a:t>
            </a:r>
            <a:r>
              <a:rPr lang="en-US" sz="2800" dirty="0" smtClean="0"/>
              <a:t>and accredits training </a:t>
            </a:r>
            <a:r>
              <a:rPr lang="en-US" sz="2800" dirty="0"/>
              <a:t>organizations to provide the associated short courses.</a:t>
            </a:r>
          </a:p>
        </p:txBody>
      </p:sp>
    </p:spTree>
    <p:extLst>
      <p:ext uri="{BB962C8B-B14F-4D97-AF65-F5344CB8AC3E}">
        <p14:creationId xmlns:p14="http://schemas.microsoft.com/office/powerpoint/2010/main" val="8993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BCS—Education—The </a:t>
            </a:r>
            <a:r>
              <a:rPr lang="en-US" dirty="0"/>
              <a:t>professional </a:t>
            </a:r>
            <a:r>
              <a:rPr lang="en-US" dirty="0" smtClean="0"/>
              <a:t>examinations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in 1973</a:t>
            </a:r>
          </a:p>
          <a:p>
            <a:r>
              <a:rPr lang="en-US" dirty="0" smtClean="0"/>
              <a:t>Purpose: to recognize skills and lead to qualify for membership </a:t>
            </a:r>
          </a:p>
          <a:p>
            <a:r>
              <a:rPr lang="en-US" dirty="0" smtClean="0"/>
              <a:t>Stages: the </a:t>
            </a:r>
            <a:r>
              <a:rPr lang="en-US" i="1" dirty="0" smtClean="0"/>
              <a:t>Certificate</a:t>
            </a:r>
            <a:r>
              <a:rPr lang="en-US" dirty="0" smtClean="0"/>
              <a:t>, the </a:t>
            </a:r>
            <a:r>
              <a:rPr lang="en-US" i="1" dirty="0"/>
              <a:t>Diploma</a:t>
            </a:r>
            <a:r>
              <a:rPr lang="en-US" dirty="0"/>
              <a:t>, and the </a:t>
            </a:r>
            <a:r>
              <a:rPr lang="en-US" i="1" dirty="0"/>
              <a:t>Professional Graduate Diploma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97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BCS—Education—Accreditation </a:t>
            </a:r>
            <a:r>
              <a:rPr lang="en-US" dirty="0"/>
              <a:t>and exemption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Accreditation means that a course has fulfilled the educational </a:t>
            </a:r>
            <a:r>
              <a:rPr lang="en-US" dirty="0" smtClean="0"/>
              <a:t>requirement</a:t>
            </a:r>
          </a:p>
          <a:p>
            <a:r>
              <a:rPr lang="en-US" dirty="0"/>
              <a:t>A course may qualify for full or partial exemption from the Higher Education Qualifications (HEQ), and students graduating from such courses can attain Professional Membership after a shortened period of relevant experience and training</a:t>
            </a:r>
          </a:p>
        </p:txBody>
      </p:sp>
    </p:spTree>
    <p:extLst>
      <p:ext uri="{BB962C8B-B14F-4D97-AF65-F5344CB8AC3E}">
        <p14:creationId xmlns:p14="http://schemas.microsoft.com/office/powerpoint/2010/main" val="48480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BCS—Education—</a:t>
            </a:r>
            <a:r>
              <a:rPr lang="en-US" dirty="0"/>
              <a:t>Short courses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BCS offers </a:t>
            </a:r>
            <a:r>
              <a:rPr lang="en-US" dirty="0"/>
              <a:t>a substantial range of qualifications achievable through short </a:t>
            </a:r>
            <a:r>
              <a:rPr lang="en-US" dirty="0" smtClean="0"/>
              <a:t>courses. The </a:t>
            </a:r>
            <a:r>
              <a:rPr lang="en-US" dirty="0"/>
              <a:t>courses are intended as training courses for staff working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9993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BCS—CONTINUING </a:t>
            </a:r>
            <a:r>
              <a:rPr lang="en-US" dirty="0"/>
              <a:t>PROFESSIONAL </a:t>
            </a:r>
            <a:r>
              <a:rPr lang="en-US" dirty="0" smtClean="0"/>
              <a:t>DEVELOPMENT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In October </a:t>
            </a:r>
            <a:r>
              <a:rPr lang="en-US" dirty="0"/>
              <a:t>1994, the Engineering Council defined continuing </a:t>
            </a:r>
            <a:r>
              <a:rPr lang="en-US" dirty="0" smtClean="0"/>
              <a:t>professional development </a:t>
            </a:r>
            <a:r>
              <a:rPr lang="en-US" dirty="0"/>
              <a:t>(CPD) as:</a:t>
            </a:r>
          </a:p>
          <a:p>
            <a:pPr marL="0" indent="0">
              <a:buNone/>
            </a:pPr>
            <a:r>
              <a:rPr lang="en-US" b="1" dirty="0" smtClean="0"/>
              <a:t>	“The </a:t>
            </a:r>
            <a:r>
              <a:rPr lang="en-US" b="1" dirty="0"/>
              <a:t>systematic maintenance, improvement and broadening of </a:t>
            </a:r>
            <a:r>
              <a:rPr lang="en-US" b="1" dirty="0" smtClean="0"/>
              <a:t>knowledge and </a:t>
            </a:r>
            <a:r>
              <a:rPr lang="en-US" b="1" dirty="0"/>
              <a:t>skill and the development of personal qualities necessary for the </a:t>
            </a:r>
            <a:r>
              <a:rPr lang="en-US" b="1" dirty="0" smtClean="0"/>
              <a:t>execution of </a:t>
            </a:r>
            <a:r>
              <a:rPr lang="en-US" b="1" dirty="0"/>
              <a:t>professional and technical duties throughout the individual’s </a:t>
            </a:r>
            <a:r>
              <a:rPr lang="en-US" b="1" dirty="0" smtClean="0"/>
              <a:t>working life.”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BCS—CONTINUING PROFESSIONAL </a:t>
            </a:r>
            <a:r>
              <a:rPr lang="en-US" dirty="0" smtClean="0"/>
              <a:t>DEVELOPMENT—activities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CPD services to individual </a:t>
            </a:r>
            <a:r>
              <a:rPr lang="en-US" b="1" dirty="0" smtClean="0"/>
              <a:t>members</a:t>
            </a:r>
          </a:p>
          <a:p>
            <a:pPr lvl="1"/>
            <a:r>
              <a:rPr lang="en-US" b="1" dirty="0" smtClean="0"/>
              <a:t>Computer Bulletin ,keeping up-to-date info of latest computer areas and development</a:t>
            </a:r>
          </a:p>
          <a:p>
            <a:r>
              <a:rPr lang="en-US" b="1" dirty="0"/>
              <a:t>Career development and CPD services to the </a:t>
            </a:r>
            <a:r>
              <a:rPr lang="en-US" b="1" dirty="0" smtClean="0"/>
              <a:t>industry</a:t>
            </a:r>
          </a:p>
          <a:p>
            <a:pPr lvl="1"/>
            <a:r>
              <a:rPr lang="en-US" dirty="0" smtClean="0"/>
              <a:t>Resolving IT staff issues of placement in the industry </a:t>
            </a:r>
            <a:r>
              <a:rPr lang="en-US" smtClean="0"/>
              <a:t>and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BCS—THE </a:t>
            </a:r>
            <a:r>
              <a:rPr lang="en-US" dirty="0"/>
              <a:t>ADVANCEMENT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first actions of the BCS when it was formed was to establish </a:t>
            </a:r>
            <a:r>
              <a:rPr lang="en-US" dirty="0" smtClean="0"/>
              <a:t>T</a:t>
            </a:r>
            <a:r>
              <a:rPr lang="en-US" i="1" dirty="0" smtClean="0"/>
              <a:t>he Computer </a:t>
            </a:r>
            <a:r>
              <a:rPr lang="en-US" i="1" dirty="0"/>
              <a:t>Journal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issue was published in 1958 and it has been </a:t>
            </a:r>
            <a:r>
              <a:rPr lang="en-US" dirty="0" smtClean="0"/>
              <a:t>published regularly </a:t>
            </a:r>
            <a:r>
              <a:rPr lang="en-US" dirty="0"/>
              <a:t>ever since. </a:t>
            </a:r>
            <a:endParaRPr lang="en-US" dirty="0" smtClean="0"/>
          </a:p>
          <a:p>
            <a:r>
              <a:rPr lang="en-US" dirty="0" smtClean="0"/>
              <a:t>Currently</a:t>
            </a:r>
            <a:r>
              <a:rPr lang="en-US" dirty="0"/>
              <a:t>, six issues a year are published.</a:t>
            </a:r>
          </a:p>
        </p:txBody>
      </p:sp>
    </p:spTree>
    <p:extLst>
      <p:ext uri="{BB962C8B-B14F-4D97-AF65-F5344CB8AC3E}">
        <p14:creationId xmlns:p14="http://schemas.microsoft.com/office/powerpoint/2010/main" val="38140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BCS—MEMBERSHIP GRADES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457" y="2236788"/>
            <a:ext cx="7682302" cy="42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388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566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Course:   Professional Practices in IT</vt:lpstr>
      <vt:lpstr>Professional Bodies in Computing: BCS</vt:lpstr>
      <vt:lpstr>BCS—Education—The professional examinations </vt:lpstr>
      <vt:lpstr>BCS—Education—Accreditation and exemption</vt:lpstr>
      <vt:lpstr>BCS—Education—Short courses </vt:lpstr>
      <vt:lpstr>BCS—CONTINUING PROFESSIONAL DEVELOPMENT </vt:lpstr>
      <vt:lpstr>BCS—CONTINUING PROFESSIONAL DEVELOPMENT—activities </vt:lpstr>
      <vt:lpstr>BCS—THE ADVANCEMENT OF KNOWLEDGE</vt:lpstr>
      <vt:lpstr>BCS—MEMBERSHIP GRADES</vt:lpstr>
      <vt:lpstr>BCS—MEMBERSHIP GRADES</vt:lpstr>
      <vt:lpstr>BCS—MEMBERSHIP GRADES….</vt:lpstr>
      <vt:lpstr>BCS—MEMBERSHIP GRADES….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BANO</dc:creator>
  <cp:lastModifiedBy>hp</cp:lastModifiedBy>
  <cp:revision>68</cp:revision>
  <dcterms:created xsi:type="dcterms:W3CDTF">2015-08-24T04:18:38Z</dcterms:created>
  <dcterms:modified xsi:type="dcterms:W3CDTF">2022-08-31T04:39:42Z</dcterms:modified>
</cp:coreProperties>
</file>