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Trebuchet MS"/>
      </a:defRPr>
    </a:lvl1pPr>
    <a:lvl2pPr indent="228600" latinLnBrk="0">
      <a:defRPr sz="1200">
        <a:latin typeface="+mj-lt"/>
        <a:ea typeface="+mj-ea"/>
        <a:cs typeface="+mj-cs"/>
        <a:sym typeface="Trebuchet MS"/>
      </a:defRPr>
    </a:lvl2pPr>
    <a:lvl3pPr indent="457200" latinLnBrk="0">
      <a:defRPr sz="1200">
        <a:latin typeface="+mj-lt"/>
        <a:ea typeface="+mj-ea"/>
        <a:cs typeface="+mj-cs"/>
        <a:sym typeface="Trebuchet MS"/>
      </a:defRPr>
    </a:lvl3pPr>
    <a:lvl4pPr indent="685800" latinLnBrk="0">
      <a:defRPr sz="1200">
        <a:latin typeface="+mj-lt"/>
        <a:ea typeface="+mj-ea"/>
        <a:cs typeface="+mj-cs"/>
        <a:sym typeface="Trebuchet MS"/>
      </a:defRPr>
    </a:lvl4pPr>
    <a:lvl5pPr indent="914400" latinLnBrk="0">
      <a:defRPr sz="1200">
        <a:latin typeface="+mj-lt"/>
        <a:ea typeface="+mj-ea"/>
        <a:cs typeface="+mj-cs"/>
        <a:sym typeface="Trebuchet MS"/>
      </a:defRPr>
    </a:lvl5pPr>
    <a:lvl6pPr indent="1143000" latinLnBrk="0">
      <a:defRPr sz="1200">
        <a:latin typeface="+mj-lt"/>
        <a:ea typeface="+mj-ea"/>
        <a:cs typeface="+mj-cs"/>
        <a:sym typeface="Trebuchet MS"/>
      </a:defRPr>
    </a:lvl6pPr>
    <a:lvl7pPr indent="1371600" latinLnBrk="0">
      <a:defRPr sz="1200">
        <a:latin typeface="+mj-lt"/>
        <a:ea typeface="+mj-ea"/>
        <a:cs typeface="+mj-cs"/>
        <a:sym typeface="Trebuchet MS"/>
      </a:defRPr>
    </a:lvl7pPr>
    <a:lvl8pPr indent="1600200" latinLnBrk="0">
      <a:defRPr sz="1200">
        <a:latin typeface="+mj-lt"/>
        <a:ea typeface="+mj-ea"/>
        <a:cs typeface="+mj-cs"/>
        <a:sym typeface="Trebuchet MS"/>
      </a:defRPr>
    </a:lvl8pPr>
    <a:lvl9pPr indent="1828800" latinLnBrk="0">
      <a:defRPr sz="1200">
        <a:latin typeface="+mj-lt"/>
        <a:ea typeface="+mj-ea"/>
        <a:cs typeface="+mj-cs"/>
        <a:sym typeface="Trebuchet M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32" name="Group 6"/>
          <p:cNvGrpSpPr/>
          <p:nvPr/>
        </p:nvGrpSpPr>
        <p:grpSpPr>
          <a:xfrm>
            <a:off x="-1" y="-8467"/>
            <a:ext cx="12192001" cy="6866468"/>
            <a:chOff x="0" y="0"/>
            <a:chExt cx="12192000" cy="6866467"/>
          </a:xfrm>
        </p:grpSpPr>
        <p:sp>
          <p:nvSpPr>
            <p:cNvPr id="22" name="Straight Connector 31"/>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2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2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2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26" name="Isosceles Triangle 26"/>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2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2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2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30" name="Isosceles Triangl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31" name="Isosceles Triangle 18"/>
            <p:cNvSpPr/>
            <p:nvPr/>
          </p:nvSpPr>
          <p:spPr>
            <a:xfrm rot="10800000">
              <a:off x="-1" y="8466"/>
              <a:ext cx="842597" cy="56661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33" name="Title Text"/>
          <p:cNvSpPr txBox="1"/>
          <p:nvPr>
            <p:ph type="title"/>
          </p:nvPr>
        </p:nvSpPr>
        <p:spPr>
          <a:xfrm>
            <a:off x="1507067" y="2404534"/>
            <a:ext cx="7766937" cy="1646303"/>
          </a:xfrm>
          <a:prstGeom prst="rect">
            <a:avLst/>
          </a:prstGeom>
        </p:spPr>
        <p:txBody>
          <a:bodyPr anchor="b"/>
          <a:lstStyle>
            <a:lvl1pPr algn="r">
              <a:defRPr sz="5400"/>
            </a:lvl1pPr>
          </a:lstStyle>
          <a:p>
            <a:pPr/>
            <a:r>
              <a:t>Title Text</a:t>
            </a:r>
          </a:p>
        </p:txBody>
      </p:sp>
      <p:sp>
        <p:nvSpPr>
          <p:cNvPr id="34" name="Body Level One…"/>
          <p:cNvSpPr txBox="1"/>
          <p:nvPr>
            <p:ph type="body" sz="quarter" idx="1"/>
          </p:nvPr>
        </p:nvSpPr>
        <p:spPr>
          <a:xfrm>
            <a:off x="1507067" y="4050832"/>
            <a:ext cx="7766937" cy="1096901"/>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4" name="Title Text"/>
          <p:cNvSpPr txBox="1"/>
          <p:nvPr>
            <p:ph type="title"/>
          </p:nvPr>
        </p:nvSpPr>
        <p:spPr>
          <a:xfrm>
            <a:off x="677335" y="609600"/>
            <a:ext cx="8596669" cy="3403600"/>
          </a:xfrm>
          <a:prstGeom prst="rect">
            <a:avLst/>
          </a:prstGeom>
        </p:spPr>
        <p:txBody>
          <a:bodyPr anchor="ctr"/>
          <a:lstStyle>
            <a:lvl1pPr>
              <a:defRPr sz="4400"/>
            </a:lvl1pPr>
          </a:lstStyle>
          <a:p>
            <a:pPr/>
            <a:r>
              <a:t>Title Text</a:t>
            </a:r>
          </a:p>
        </p:txBody>
      </p:sp>
      <p:sp>
        <p:nvSpPr>
          <p:cNvPr id="115" name="Body Level One…"/>
          <p:cNvSpPr txBox="1"/>
          <p:nvPr>
            <p:ph type="body" sz="quarter" idx="1"/>
          </p:nvPr>
        </p:nvSpPr>
        <p:spPr>
          <a:xfrm>
            <a:off x="677335" y="4470400"/>
            <a:ext cx="8596669"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3"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24" name="Body Level One…"/>
          <p:cNvSpPr txBox="1"/>
          <p:nvPr>
            <p:ph type="body" sz="quarter" idx="1"/>
          </p:nvPr>
        </p:nvSpPr>
        <p:spPr>
          <a:xfrm>
            <a:off x="1366138" y="3632200"/>
            <a:ext cx="722452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125" name="Text Placeholder 2"/>
          <p:cNvSpPr/>
          <p:nvPr>
            <p:ph type="body" sz="quarter" idx="21"/>
          </p:nvPr>
        </p:nvSpPr>
        <p:spPr>
          <a:xfrm>
            <a:off x="677334" y="4470400"/>
            <a:ext cx="8596670" cy="1570963"/>
          </a:xfrm>
          <a:prstGeom prst="rect">
            <a:avLst/>
          </a:prstGeom>
        </p:spPr>
        <p:txBody>
          <a:bodyPr anchor="ctr"/>
          <a:lstStyle/>
          <a:p>
            <a:pPr marL="0" indent="0">
              <a:buClrTx/>
              <a:buSzTx/>
              <a:buNone/>
            </a:pPr>
          </a:p>
        </p:txBody>
      </p:sp>
      <p:sp>
        <p:nvSpPr>
          <p:cNvPr id="126" name="TextBox 19"/>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5" name="Title Text"/>
          <p:cNvSpPr txBox="1"/>
          <p:nvPr>
            <p:ph type="title"/>
          </p:nvPr>
        </p:nvSpPr>
        <p:spPr>
          <a:xfrm>
            <a:off x="677335" y="1931988"/>
            <a:ext cx="8596669" cy="2595461"/>
          </a:xfrm>
          <a:prstGeom prst="rect">
            <a:avLst/>
          </a:prstGeom>
        </p:spPr>
        <p:txBody>
          <a:bodyPr anchor="b"/>
          <a:lstStyle>
            <a:lvl1pPr>
              <a:defRPr sz="4400"/>
            </a:lvl1pPr>
          </a:lstStyle>
          <a:p>
            <a:pPr/>
            <a:r>
              <a:t>Title Text</a:t>
            </a:r>
          </a:p>
        </p:txBody>
      </p:sp>
      <p:sp>
        <p:nvSpPr>
          <p:cNvPr id="136" name="Body Level One…"/>
          <p:cNvSpPr txBox="1"/>
          <p:nvPr>
            <p:ph type="body" sz="quarter" idx="1"/>
          </p:nvPr>
        </p:nvSpPr>
        <p:spPr>
          <a:xfrm>
            <a:off x="677335" y="4527448"/>
            <a:ext cx="8596669"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44"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45" name="Body Level One…"/>
          <p:cNvSpPr txBox="1"/>
          <p:nvPr>
            <p:ph type="body" sz="quarter" idx="1"/>
          </p:nvPr>
        </p:nvSpPr>
        <p:spPr>
          <a:xfrm>
            <a:off x="677332" y="4013200"/>
            <a:ext cx="8596670"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6" name="Text Placeholder 2"/>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p>
        </p:txBody>
      </p:sp>
      <p:sp>
        <p:nvSpPr>
          <p:cNvPr id="147" name="TextBox 23"/>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56" name="Title Text"/>
          <p:cNvSpPr txBox="1"/>
          <p:nvPr>
            <p:ph type="title"/>
          </p:nvPr>
        </p:nvSpPr>
        <p:spPr>
          <a:xfrm>
            <a:off x="685798" y="609600"/>
            <a:ext cx="8588204" cy="3022600"/>
          </a:xfrm>
          <a:prstGeom prst="rect">
            <a:avLst/>
          </a:prstGeom>
        </p:spPr>
        <p:txBody>
          <a:bodyPr anchor="ctr"/>
          <a:lstStyle>
            <a:lvl1pPr>
              <a:defRPr sz="4400"/>
            </a:lvl1pPr>
          </a:lstStyle>
          <a:p>
            <a:pPr/>
            <a:r>
              <a:t>Title Text</a:t>
            </a:r>
          </a:p>
        </p:txBody>
      </p:sp>
      <p:sp>
        <p:nvSpPr>
          <p:cNvPr id="157" name="Body Level One…"/>
          <p:cNvSpPr txBox="1"/>
          <p:nvPr>
            <p:ph type="body" sz="quarter" idx="1"/>
          </p:nvPr>
        </p:nvSpPr>
        <p:spPr>
          <a:xfrm>
            <a:off x="677332" y="4013200"/>
            <a:ext cx="8596670"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58" name="Text Placeholder 2"/>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2" name="Title Text"/>
          <p:cNvSpPr txBox="1"/>
          <p:nvPr>
            <p:ph type="title"/>
          </p:nvPr>
        </p:nvSpPr>
        <p:spPr>
          <a:xfrm>
            <a:off x="677333" y="609600"/>
            <a:ext cx="8596670" cy="1320800"/>
          </a:xfrm>
          <a:prstGeom prst="rect">
            <a:avLst/>
          </a:prstGeom>
        </p:spPr>
        <p:txBody>
          <a:bodyPr/>
          <a:lstStyle/>
          <a:p>
            <a:pPr/>
            <a:r>
              <a:t>Title Text</a:t>
            </a:r>
          </a:p>
        </p:txBody>
      </p:sp>
      <p:sp>
        <p:nvSpPr>
          <p:cNvPr id="43" name="Body Level One…"/>
          <p:cNvSpPr txBox="1"/>
          <p:nvPr>
            <p:ph type="body" sz="half" idx="1"/>
          </p:nvPr>
        </p:nvSpPr>
        <p:spPr>
          <a:xfrm>
            <a:off x="677333" y="2160589"/>
            <a:ext cx="8596670"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1" name="Title Text"/>
          <p:cNvSpPr txBox="1"/>
          <p:nvPr>
            <p:ph type="title"/>
          </p:nvPr>
        </p:nvSpPr>
        <p:spPr>
          <a:xfrm>
            <a:off x="677335" y="2700866"/>
            <a:ext cx="8596669" cy="1826582"/>
          </a:xfrm>
          <a:prstGeom prst="rect">
            <a:avLst/>
          </a:prstGeom>
        </p:spPr>
        <p:txBody>
          <a:bodyPr anchor="b"/>
          <a:lstStyle>
            <a:lvl1pPr>
              <a:defRPr sz="4000"/>
            </a:lvl1pPr>
          </a:lstStyle>
          <a:p>
            <a:pPr/>
            <a:r>
              <a:t>Title Text</a:t>
            </a:r>
          </a:p>
        </p:txBody>
      </p:sp>
      <p:sp>
        <p:nvSpPr>
          <p:cNvPr id="52" name="Body Level One…"/>
          <p:cNvSpPr txBox="1"/>
          <p:nvPr>
            <p:ph type="body" sz="quarter" idx="1"/>
          </p:nvPr>
        </p:nvSpPr>
        <p:spPr>
          <a:xfrm>
            <a:off x="677335" y="4527448"/>
            <a:ext cx="8596669"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0" name="Title Text"/>
          <p:cNvSpPr txBox="1"/>
          <p:nvPr>
            <p:ph type="title"/>
          </p:nvPr>
        </p:nvSpPr>
        <p:spPr>
          <a:xfrm>
            <a:off x="677333" y="609600"/>
            <a:ext cx="8596670" cy="1320800"/>
          </a:xfrm>
          <a:prstGeom prst="rect">
            <a:avLst/>
          </a:prstGeom>
        </p:spPr>
        <p:txBody>
          <a:bodyPr/>
          <a:lstStyle/>
          <a:p>
            <a:pPr/>
            <a:r>
              <a:t>Title Text</a:t>
            </a:r>
          </a:p>
        </p:txBody>
      </p:sp>
      <p:sp>
        <p:nvSpPr>
          <p:cNvPr id="61" name="Body Level One…"/>
          <p:cNvSpPr txBox="1"/>
          <p:nvPr>
            <p:ph type="body" sz="quarter" idx="1"/>
          </p:nvPr>
        </p:nvSpPr>
        <p:spPr>
          <a:xfrm>
            <a:off x="677333" y="2160589"/>
            <a:ext cx="4184036"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9" name="Title Text"/>
          <p:cNvSpPr txBox="1"/>
          <p:nvPr>
            <p:ph type="title"/>
          </p:nvPr>
        </p:nvSpPr>
        <p:spPr>
          <a:xfrm>
            <a:off x="677333" y="609600"/>
            <a:ext cx="8596670" cy="1320800"/>
          </a:xfrm>
          <a:prstGeom prst="rect">
            <a:avLst/>
          </a:prstGeom>
        </p:spPr>
        <p:txBody>
          <a:bodyPr/>
          <a:lstStyle/>
          <a:p>
            <a:pPr/>
            <a:r>
              <a:t>Title Text</a:t>
            </a:r>
          </a:p>
        </p:txBody>
      </p:sp>
      <p:sp>
        <p:nvSpPr>
          <p:cNvPr id="70" name="Body Level One…"/>
          <p:cNvSpPr txBox="1"/>
          <p:nvPr>
            <p:ph type="body" sz="quarter" idx="1"/>
          </p:nvPr>
        </p:nvSpPr>
        <p:spPr>
          <a:xfrm>
            <a:off x="675744" y="2160983"/>
            <a:ext cx="4185624"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71" name="Text Placeholder 4"/>
          <p:cNvSpPr/>
          <p:nvPr>
            <p:ph type="body" sz="quarter" idx="21"/>
          </p:nvPr>
        </p:nvSpPr>
        <p:spPr>
          <a:xfrm>
            <a:off x="5088382" y="2160983"/>
            <a:ext cx="4185619" cy="576263"/>
          </a:xfrm>
          <a:prstGeom prst="rect">
            <a:avLst/>
          </a:prstGeom>
        </p:spPr>
        <p:txBody>
          <a:bodyPr anchor="b"/>
          <a:lstStyle/>
          <a:p>
            <a:pPr marL="0" indent="0">
              <a:buClrTx/>
              <a:buSzTx/>
              <a:buNone/>
              <a:defRPr sz="2400"/>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Title Text"/>
          <p:cNvSpPr txBox="1"/>
          <p:nvPr>
            <p:ph type="title"/>
          </p:nvPr>
        </p:nvSpPr>
        <p:spPr>
          <a:xfrm>
            <a:off x="677333" y="609600"/>
            <a:ext cx="8596670" cy="1320800"/>
          </a:xfrm>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4" name="Title Text"/>
          <p:cNvSpPr txBox="1"/>
          <p:nvPr>
            <p:ph type="title"/>
          </p:nvPr>
        </p:nvSpPr>
        <p:spPr>
          <a:xfrm>
            <a:off x="677333" y="1498603"/>
            <a:ext cx="3854529" cy="1278467"/>
          </a:xfrm>
          <a:prstGeom prst="rect">
            <a:avLst/>
          </a:prstGeom>
        </p:spPr>
        <p:txBody>
          <a:bodyPr anchor="b"/>
          <a:lstStyle>
            <a:lvl1pPr>
              <a:defRPr sz="2000"/>
            </a:lvl1pPr>
          </a:lstStyle>
          <a:p>
            <a:pPr/>
            <a:r>
              <a:t>Title Text</a:t>
            </a:r>
          </a:p>
        </p:txBody>
      </p:sp>
      <p:sp>
        <p:nvSpPr>
          <p:cNvPr id="95" name="Body Level One…"/>
          <p:cNvSpPr txBox="1"/>
          <p:nvPr>
            <p:ph type="body" sz="half" idx="1"/>
          </p:nvPr>
        </p:nvSpPr>
        <p:spPr>
          <a:xfrm>
            <a:off x="4760460" y="514923"/>
            <a:ext cx="4513543" cy="552643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Text Placeholder 3"/>
          <p:cNvSpPr/>
          <p:nvPr>
            <p:ph type="body" sz="quarter" idx="21"/>
          </p:nvPr>
        </p:nvSpPr>
        <p:spPr>
          <a:xfrm>
            <a:off x="677334" y="2777069"/>
            <a:ext cx="3854528" cy="2584450"/>
          </a:xfrm>
          <a:prstGeom prst="rect">
            <a:avLst/>
          </a:prstGeom>
        </p:spPr>
        <p:txBody>
          <a:bodyPr/>
          <a:lstStyle/>
          <a:p>
            <a:pPr marL="0" indent="0">
              <a:buClrTx/>
              <a:buSzTx/>
              <a:buNone/>
              <a:defRPr sz="1400"/>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4" name="Title Text"/>
          <p:cNvSpPr txBox="1"/>
          <p:nvPr>
            <p:ph type="title"/>
          </p:nvPr>
        </p:nvSpPr>
        <p:spPr>
          <a:xfrm>
            <a:off x="677333" y="4800600"/>
            <a:ext cx="8596668" cy="566738"/>
          </a:xfrm>
          <a:prstGeom prst="rect">
            <a:avLst/>
          </a:prstGeom>
        </p:spPr>
        <p:txBody>
          <a:bodyPr anchor="b"/>
          <a:lstStyle>
            <a:lvl1pPr>
              <a:defRPr sz="2400"/>
            </a:lvl1pPr>
          </a:lstStyle>
          <a:p>
            <a:pPr/>
            <a:r>
              <a:t>Title Text</a:t>
            </a:r>
          </a:p>
        </p:txBody>
      </p:sp>
      <p:sp>
        <p:nvSpPr>
          <p:cNvPr id="105" name="Picture Placeholder 2"/>
          <p:cNvSpPr/>
          <p:nvPr>
            <p:ph type="pic" sz="half" idx="21"/>
          </p:nvPr>
        </p:nvSpPr>
        <p:spPr>
          <a:xfrm>
            <a:off x="677333" y="609600"/>
            <a:ext cx="8596670" cy="3845718"/>
          </a:xfrm>
          <a:prstGeom prst="rect">
            <a:avLst/>
          </a:prstGeom>
        </p:spPr>
        <p:txBody>
          <a:bodyPr lIns="91439" rIns="91439">
            <a:noAutofit/>
          </a:bodyPr>
          <a:lstStyle/>
          <a:p>
            <a:pPr/>
          </a:p>
        </p:txBody>
      </p:sp>
      <p:sp>
        <p:nvSpPr>
          <p:cNvPr id="106" name="Body Level One…"/>
          <p:cNvSpPr txBox="1"/>
          <p:nvPr>
            <p:ph type="body" sz="quarter" idx="1"/>
          </p:nvPr>
        </p:nvSpPr>
        <p:spPr>
          <a:xfrm>
            <a:off x="677333" y="5367337"/>
            <a:ext cx="8596668"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1" y="-8467"/>
            <a:ext cx="12192001" cy="6866468"/>
            <a:chOff x="0" y="0"/>
            <a:chExt cx="12192000" cy="6866467"/>
          </a:xfrm>
        </p:grpSpPr>
        <p:sp>
          <p:nvSpPr>
            <p:cNvPr id="2" name="Straight Connector 19"/>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6" name="Isosceles Triangle 23"/>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10" name="Isosceles Triangle 2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11" name="Isosceles Triangle 28"/>
            <p:cNvSpPr/>
            <p:nvPr/>
          </p:nvSpPr>
          <p:spPr>
            <a:xfrm>
              <a:off x="-1" y="4021666"/>
              <a:ext cx="448734" cy="284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13" name="Title Text"/>
          <p:cNvSpPr txBox="1"/>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1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ctrTitle"/>
          </p:nvPr>
        </p:nvSpPr>
        <p:spPr>
          <a:xfrm>
            <a:off x="2209800" y="1524000"/>
            <a:ext cx="7772400" cy="1470026"/>
          </a:xfrm>
          <a:prstGeom prst="rect">
            <a:avLst/>
          </a:prstGeom>
        </p:spPr>
        <p:txBody>
          <a:bodyPr/>
          <a:lstStyle>
            <a:lvl1pPr defTabSz="397763">
              <a:defRPr sz="4698"/>
            </a:lvl1pPr>
          </a:lstStyle>
          <a:p>
            <a:pPr/>
            <a:r>
              <a:t>Course:   Professional Practices</a:t>
            </a:r>
          </a:p>
        </p:txBody>
      </p:sp>
      <p:sp>
        <p:nvSpPr>
          <p:cNvPr id="169" name="TextBox 3"/>
          <p:cNvSpPr txBox="1"/>
          <p:nvPr/>
        </p:nvSpPr>
        <p:spPr>
          <a:xfrm>
            <a:off x="4514123" y="5134854"/>
            <a:ext cx="3517357"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vl1pPr>
          </a:lstStyle>
          <a:p>
            <a:pPr/>
            <a:r>
              <a:t>Lecture # 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itle 1"/>
          <p:cNvSpPr txBox="1"/>
          <p:nvPr>
            <p:ph type="title"/>
          </p:nvPr>
        </p:nvSpPr>
        <p:spPr>
          <a:xfrm>
            <a:off x="677333" y="609600"/>
            <a:ext cx="8596670" cy="1320800"/>
          </a:xfrm>
          <a:prstGeom prst="rect">
            <a:avLst/>
          </a:prstGeom>
        </p:spPr>
        <p:txBody>
          <a:bodyPr/>
          <a:lstStyle/>
          <a:p>
            <a:pPr/>
            <a:r>
              <a:t>Legal Rights</a:t>
            </a:r>
          </a:p>
        </p:txBody>
      </p:sp>
      <p:sp>
        <p:nvSpPr>
          <p:cNvPr id="197" name="Content Placeholder 2"/>
          <p:cNvSpPr txBox="1"/>
          <p:nvPr>
            <p:ph type="body" sz="half" idx="1"/>
          </p:nvPr>
        </p:nvSpPr>
        <p:spPr>
          <a:xfrm>
            <a:off x="677333" y="2160589"/>
            <a:ext cx="8596670" cy="3880773"/>
          </a:xfrm>
          <a:prstGeom prst="rect">
            <a:avLst/>
          </a:prstGeom>
        </p:spPr>
        <p:txBody>
          <a:bodyPr/>
          <a:lstStyle/>
          <a:p>
            <a:pPr/>
            <a:r>
              <a:t>Legal rights are rights created and applied by the law. The law enforces a statement or code of conduct, a deed to be done or rule to follow and fixes a punishment against violating the law.</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xfrm>
            <a:off x="677333" y="609600"/>
            <a:ext cx="8596670" cy="1320800"/>
          </a:xfrm>
          <a:prstGeom prst="rect">
            <a:avLst/>
          </a:prstGeom>
        </p:spPr>
        <p:txBody>
          <a:bodyPr/>
          <a:lstStyle/>
          <a:p>
            <a:pPr/>
            <a:r>
              <a:t>Moral Rights</a:t>
            </a:r>
          </a:p>
        </p:txBody>
      </p:sp>
      <p:sp>
        <p:nvSpPr>
          <p:cNvPr id="200" name="Content Placeholder 2"/>
          <p:cNvSpPr txBox="1"/>
          <p:nvPr>
            <p:ph type="body" sz="half" idx="1"/>
          </p:nvPr>
        </p:nvSpPr>
        <p:spPr>
          <a:xfrm>
            <a:off x="677333" y="2160589"/>
            <a:ext cx="8596670" cy="3880773"/>
          </a:xfrm>
          <a:prstGeom prst="rect">
            <a:avLst/>
          </a:prstGeom>
        </p:spPr>
        <p:txBody>
          <a:bodyPr/>
          <a:lstStyle/>
          <a:p>
            <a:pPr/>
            <a:r>
              <a:t>Moral , natural or human rights are independent from the law.</a:t>
            </a:r>
          </a:p>
          <a:p>
            <a:pPr/>
            <a:r>
              <a:t>A civilized society’s first line of defense is not the law, police and courts but customs, traditions and moral values. Behavioral norms, mostly transmitted by example, word of mouth and religious teachings, represent a body of wisdom distilled over the ages through experience and trial and error.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itle 1"/>
          <p:cNvSpPr txBox="1"/>
          <p:nvPr>
            <p:ph type="title"/>
          </p:nvPr>
        </p:nvSpPr>
        <p:spPr>
          <a:xfrm>
            <a:off x="677333" y="609600"/>
            <a:ext cx="8596670" cy="1320800"/>
          </a:xfrm>
          <a:prstGeom prst="rect">
            <a:avLst/>
          </a:prstGeom>
        </p:spPr>
        <p:txBody>
          <a:bodyPr/>
          <a:lstStyle/>
          <a:p>
            <a:pPr/>
            <a:r>
              <a:t>Moral vs Legal</a:t>
            </a:r>
          </a:p>
        </p:txBody>
      </p:sp>
      <p:sp>
        <p:nvSpPr>
          <p:cNvPr id="203" name="Content Placeholder 2"/>
          <p:cNvSpPr txBox="1"/>
          <p:nvPr>
            <p:ph type="body" sz="half" idx="1"/>
          </p:nvPr>
        </p:nvSpPr>
        <p:spPr>
          <a:xfrm>
            <a:off x="677333" y="2160589"/>
            <a:ext cx="8596670" cy="3880773"/>
          </a:xfrm>
          <a:prstGeom prst="rect">
            <a:avLst/>
          </a:prstGeom>
        </p:spPr>
        <p:txBody>
          <a:bodyPr/>
          <a:lstStyle/>
          <a:p>
            <a:pPr>
              <a:defRPr b="1"/>
            </a:pPr>
            <a:r>
              <a:t>Moral status</a:t>
            </a:r>
            <a:r>
              <a:rPr b="0"/>
              <a:t> leads to let you decide on the base of good or bad consciousness, religious training, manners etc. Although it does not involve penalty in violating such rights but a feeling of guilt is always there too follow.</a:t>
            </a:r>
            <a:endParaRPr b="0"/>
          </a:p>
          <a:p>
            <a:pPr>
              <a:defRPr b="1"/>
            </a:pPr>
            <a:r>
              <a:t>Legal status </a:t>
            </a:r>
            <a:r>
              <a:rPr b="0"/>
              <a:t>enforces your deeds on the grounds of defined law and has a penalty or punishment for those violating such rights or laws.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itle 1"/>
          <p:cNvSpPr txBox="1"/>
          <p:nvPr>
            <p:ph type="title"/>
          </p:nvPr>
        </p:nvSpPr>
        <p:spPr>
          <a:xfrm>
            <a:off x="677333" y="609600"/>
            <a:ext cx="8596670" cy="1320800"/>
          </a:xfrm>
          <a:prstGeom prst="rect">
            <a:avLst/>
          </a:prstGeom>
        </p:spPr>
        <p:txBody>
          <a:bodyPr/>
          <a:lstStyle/>
          <a:p>
            <a:pPr/>
            <a:r>
              <a:t>Case 1  (Polluting the environment)</a:t>
            </a:r>
            <a:br/>
          </a:p>
        </p:txBody>
      </p:sp>
      <p:sp>
        <p:nvSpPr>
          <p:cNvPr id="206" name="Content Placeholder 2"/>
          <p:cNvSpPr txBox="1"/>
          <p:nvPr>
            <p:ph type="body" sz="half" idx="1"/>
          </p:nvPr>
        </p:nvSpPr>
        <p:spPr>
          <a:xfrm>
            <a:off x="677333" y="2160589"/>
            <a:ext cx="8596670" cy="3880773"/>
          </a:xfrm>
          <a:prstGeom prst="rect">
            <a:avLst/>
          </a:prstGeom>
        </p:spPr>
        <p:txBody>
          <a:bodyPr/>
          <a:lstStyle/>
          <a:p>
            <a:pPr>
              <a:defRPr sz="2400"/>
            </a:pPr>
            <a:r>
              <a:t>Moral status</a:t>
            </a:r>
          </a:p>
          <a:p>
            <a:pPr lvl="1" marL="742950" indent="-285750">
              <a:defRPr sz="2000"/>
            </a:pPr>
            <a:r>
              <a:t>Don’t throw waste papers on the ground it will pollute the environment</a:t>
            </a:r>
            <a:endParaRPr sz="1600"/>
          </a:p>
          <a:p>
            <a:pPr>
              <a:defRPr sz="2400"/>
            </a:pPr>
            <a:r>
              <a:t>Legal status</a:t>
            </a:r>
          </a:p>
          <a:p>
            <a:pPr lvl="1" marL="742950" indent="-285750">
              <a:defRPr sz="2000"/>
            </a:pPr>
            <a:r>
              <a:t>Making the case legal how????</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itle 1"/>
          <p:cNvSpPr txBox="1"/>
          <p:nvPr>
            <p:ph type="title"/>
          </p:nvPr>
        </p:nvSpPr>
        <p:spPr>
          <a:xfrm>
            <a:off x="677333" y="609600"/>
            <a:ext cx="8596670" cy="1320800"/>
          </a:xfrm>
          <a:prstGeom prst="rect">
            <a:avLst/>
          </a:prstGeom>
        </p:spPr>
        <p:txBody>
          <a:bodyPr/>
          <a:lstStyle/>
          <a:p>
            <a:pPr/>
            <a:r>
              <a:t>Case 2 (Oldies get a seat in a loaded bus)</a:t>
            </a:r>
          </a:p>
        </p:txBody>
      </p:sp>
      <p:sp>
        <p:nvSpPr>
          <p:cNvPr id="209" name="Content Placeholder 2"/>
          <p:cNvSpPr txBox="1"/>
          <p:nvPr>
            <p:ph type="body" sz="half" idx="1"/>
          </p:nvPr>
        </p:nvSpPr>
        <p:spPr>
          <a:xfrm>
            <a:off x="677333" y="2160589"/>
            <a:ext cx="8596670" cy="3880773"/>
          </a:xfrm>
          <a:prstGeom prst="rect">
            <a:avLst/>
          </a:prstGeom>
        </p:spPr>
        <p:txBody>
          <a:bodyPr/>
          <a:lstStyle/>
          <a:p>
            <a:pPr>
              <a:defRPr sz="2800"/>
            </a:pPr>
            <a:r>
              <a:t>Moral Status</a:t>
            </a:r>
          </a:p>
          <a:p>
            <a:pPr lvl="1" marL="742950" indent="-285750">
              <a:defRPr sz="2400"/>
            </a:pPr>
            <a:r>
              <a:t>Youngers should give the oldies a seat ; good manners</a:t>
            </a:r>
            <a:endParaRPr sz="1600"/>
          </a:p>
          <a:p>
            <a:pPr>
              <a:defRPr sz="2800"/>
            </a:pPr>
            <a:r>
              <a:t>Legal Status</a:t>
            </a:r>
          </a:p>
          <a:p>
            <a:pPr lvl="1" marL="742950" indent="-285750">
              <a:defRPr sz="2400"/>
            </a:pPr>
            <a:r>
              <a:t>Label some seats for the oldies and fine those youngsters who don’t give away the seats for the oldies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itle 1"/>
          <p:cNvSpPr txBox="1"/>
          <p:nvPr>
            <p:ph type="title"/>
          </p:nvPr>
        </p:nvSpPr>
        <p:spPr>
          <a:xfrm>
            <a:off x="677333" y="609600"/>
            <a:ext cx="8596670" cy="1320800"/>
          </a:xfrm>
          <a:prstGeom prst="rect">
            <a:avLst/>
          </a:prstGeom>
        </p:spPr>
        <p:txBody>
          <a:bodyPr/>
          <a:lstStyle/>
          <a:p>
            <a:pPr/>
            <a:r>
              <a:t>Case 3 (Password privacy in an organization)</a:t>
            </a:r>
          </a:p>
        </p:txBody>
      </p:sp>
      <p:sp>
        <p:nvSpPr>
          <p:cNvPr id="212" name="Content Placeholder 2"/>
          <p:cNvSpPr txBox="1"/>
          <p:nvPr>
            <p:ph type="body" sz="half" idx="1"/>
          </p:nvPr>
        </p:nvSpPr>
        <p:spPr>
          <a:xfrm>
            <a:off x="677333" y="2160589"/>
            <a:ext cx="8596670" cy="3880773"/>
          </a:xfrm>
          <a:prstGeom prst="rect">
            <a:avLst/>
          </a:prstGeom>
        </p:spPr>
        <p:txBody>
          <a:bodyPr/>
          <a:lstStyle/>
          <a:p>
            <a:pPr>
              <a:defRPr sz="2800"/>
            </a:pPr>
            <a:r>
              <a:t>Moral status</a:t>
            </a:r>
          </a:p>
          <a:p>
            <a:pPr lvl="1" marL="742950" indent="-285750">
              <a:defRPr sz="2400"/>
            </a:pPr>
            <a:r>
              <a:t>No one is supposed to share their password else their data can be tampered, stolen etc..</a:t>
            </a:r>
            <a:endParaRPr sz="1600"/>
          </a:p>
          <a:p>
            <a:pPr>
              <a:defRPr sz="2800"/>
            </a:pPr>
            <a:r>
              <a:t>Legal status</a:t>
            </a:r>
          </a:p>
          <a:p>
            <a:pPr lvl="1" marL="742950" indent="-285750">
              <a:defRPr sz="2400"/>
            </a:pPr>
            <a:r>
              <a:t>If any one leaks his/her password he/she should pay a fine and suspended for a day.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itle 1"/>
          <p:cNvSpPr txBox="1"/>
          <p:nvPr>
            <p:ph type="title"/>
          </p:nvPr>
        </p:nvSpPr>
        <p:spPr>
          <a:xfrm>
            <a:off x="677333" y="609600"/>
            <a:ext cx="8596670" cy="1698701"/>
          </a:xfrm>
          <a:prstGeom prst="rect">
            <a:avLst/>
          </a:prstGeom>
        </p:spPr>
        <p:txBody>
          <a:bodyPr/>
          <a:lstStyle>
            <a:lvl1pPr>
              <a:defRPr sz="3200"/>
            </a:lvl1pPr>
          </a:lstStyle>
          <a:p>
            <a:pPr/>
            <a:r>
              <a:t>Case 4 (An institute giving degrees to those who are not eligible vs giving degrees which are not recognized)</a:t>
            </a:r>
          </a:p>
        </p:txBody>
      </p:sp>
      <p:sp>
        <p:nvSpPr>
          <p:cNvPr id="215" name="Content Placeholder 2"/>
          <p:cNvSpPr txBox="1"/>
          <p:nvPr>
            <p:ph type="body" sz="half" idx="1"/>
          </p:nvPr>
        </p:nvSpPr>
        <p:spPr>
          <a:xfrm>
            <a:off x="677333" y="2439364"/>
            <a:ext cx="8596670" cy="3880773"/>
          </a:xfrm>
          <a:prstGeom prst="rect">
            <a:avLst/>
          </a:prstGeom>
        </p:spPr>
        <p:txBody>
          <a:bodyPr/>
          <a:lstStyle/>
          <a:p>
            <a:pPr>
              <a:defRPr sz="2800"/>
            </a:pPr>
            <a:r>
              <a:t>Moral status</a:t>
            </a:r>
          </a:p>
          <a:p>
            <a:pPr lvl="1" marL="742950" indent="-285750">
              <a:defRPr sz="2400"/>
            </a:pPr>
            <a:r>
              <a:t>No one is supposed to give degrees unless the requirements are fulfilled. Low standards of required skill are against moral values.</a:t>
            </a:r>
            <a:endParaRPr sz="1600"/>
          </a:p>
          <a:p>
            <a:pPr>
              <a:defRPr sz="2800"/>
            </a:pPr>
            <a:r>
              <a:t>Legal status</a:t>
            </a:r>
          </a:p>
          <a:p>
            <a:pPr lvl="1" marL="742950" indent="-285750">
              <a:defRPr sz="2400"/>
            </a:pPr>
            <a:r>
              <a:t>If some one provides degrees which are not recognized by any higher commission or whose charter is not valid.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genda"/>
          <p:cNvSpPr txBox="1"/>
          <p:nvPr>
            <p:ph type="title"/>
          </p:nvPr>
        </p:nvSpPr>
        <p:spPr>
          <a:prstGeom prst="rect">
            <a:avLst/>
          </a:prstGeom>
        </p:spPr>
        <p:txBody>
          <a:bodyPr/>
          <a:lstStyle/>
          <a:p>
            <a:pPr/>
            <a:r>
              <a:t>Agenda</a:t>
            </a:r>
          </a:p>
        </p:txBody>
      </p:sp>
      <p:sp>
        <p:nvSpPr>
          <p:cNvPr id="172" name="Introduction of Professional practices.…"/>
          <p:cNvSpPr txBox="1"/>
          <p:nvPr>
            <p:ph type="body" sz="half" idx="1"/>
          </p:nvPr>
        </p:nvSpPr>
        <p:spPr>
          <a:xfrm>
            <a:off x="535716" y="1349505"/>
            <a:ext cx="8596669" cy="3880774"/>
          </a:xfrm>
          <a:prstGeom prst="rect">
            <a:avLst/>
          </a:prstGeom>
        </p:spPr>
        <p:txBody>
          <a:bodyPr/>
          <a:lstStyle/>
          <a:p>
            <a:pPr marL="513644" indent="-513644" defTabSz="355600">
              <a:spcBef>
                <a:spcPts val="0"/>
              </a:spcBef>
              <a:buClrTx/>
              <a:buSzPct val="100000"/>
              <a:buFont typeface="Menlo Regular"/>
              <a:buChar char="•"/>
              <a:defRPr sz="2300">
                <a:solidFill>
                  <a:srgbClr val="000000"/>
                </a:solidFill>
                <a:latin typeface="Helvetica Neue"/>
                <a:ea typeface="Helvetica Neue"/>
                <a:cs typeface="Helvetica Neue"/>
                <a:sym typeface="Helvetica Neue"/>
              </a:defRPr>
            </a:pPr>
            <a:r>
              <a:t>Introduction of Professional practices.</a:t>
            </a:r>
          </a:p>
          <a:p>
            <a:pPr marL="513644" indent="-513644" defTabSz="355600">
              <a:spcBef>
                <a:spcPts val="0"/>
              </a:spcBef>
              <a:buClrTx/>
              <a:buSzPct val="100000"/>
              <a:buFont typeface="Menlo Regular"/>
              <a:buChar char="•"/>
              <a:defRPr sz="2300">
                <a:solidFill>
                  <a:srgbClr val="000000"/>
                </a:solidFill>
                <a:latin typeface="Helvetica Neue"/>
                <a:ea typeface="Helvetica Neue"/>
                <a:cs typeface="Helvetica Neue"/>
                <a:sym typeface="Helvetica Neue"/>
              </a:defRPr>
            </a:pPr>
            <a:r>
              <a:t>Rights. Negative vs positive rights.</a:t>
            </a:r>
          </a:p>
          <a:p>
            <a:pPr marL="513644" indent="-513644" defTabSz="355600">
              <a:spcBef>
                <a:spcPts val="0"/>
              </a:spcBef>
              <a:buClrTx/>
              <a:buSzPct val="100000"/>
              <a:buFont typeface="Menlo Regular"/>
              <a:buChar char="•"/>
              <a:defRPr sz="2300">
                <a:solidFill>
                  <a:srgbClr val="000000"/>
                </a:solidFill>
                <a:latin typeface="Helvetica Neue"/>
                <a:ea typeface="Helvetica Neue"/>
                <a:cs typeface="Helvetica Neue"/>
                <a:sym typeface="Helvetica Neue"/>
              </a:defRPr>
            </a:pPr>
            <a:r>
              <a:t>Legal Rights vs Moral rights</a:t>
            </a:r>
          </a:p>
          <a:p>
            <a:pPr marL="513644" indent="-513644" defTabSz="355600">
              <a:spcBef>
                <a:spcPts val="0"/>
              </a:spcBef>
              <a:buClrTx/>
              <a:buSzPct val="100000"/>
              <a:buFont typeface="Menlo Regular"/>
              <a:buChar char="•"/>
              <a:defRPr sz="2300">
                <a:solidFill>
                  <a:srgbClr val="000000"/>
                </a:solidFill>
                <a:latin typeface="Helvetica Neue"/>
                <a:ea typeface="Helvetica Neue"/>
                <a:cs typeface="Helvetica Neue"/>
                <a:sym typeface="Helvetica Neue"/>
              </a:defRPr>
            </a:pPr>
            <a:r>
              <a:t>Character, morals, personality, culture, self identity,</a:t>
            </a:r>
          </a:p>
          <a:p>
            <a:pPr marL="513644" indent="-513644" defTabSz="355600">
              <a:spcBef>
                <a:spcPts val="0"/>
              </a:spcBef>
              <a:buClrTx/>
              <a:buSzPct val="100000"/>
              <a:buFont typeface="Menlo Regular"/>
              <a:buChar char="•"/>
              <a:defRPr sz="2300">
                <a:solidFill>
                  <a:srgbClr val="000000"/>
                </a:solidFill>
                <a:latin typeface="Helvetica Neue"/>
                <a:ea typeface="Helvetica Neue"/>
                <a:cs typeface="Helvetica Neue"/>
                <a:sym typeface="Helvetica Neue"/>
              </a:defRPr>
            </a:pPr>
            <a:r>
              <a:t>Case Study: Managing Oneself</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xfrm>
            <a:off x="677333" y="609600"/>
            <a:ext cx="8596670" cy="1320800"/>
          </a:xfrm>
          <a:prstGeom prst="rect">
            <a:avLst/>
          </a:prstGeom>
        </p:spPr>
        <p:txBody>
          <a:bodyPr/>
          <a:lstStyle/>
          <a:p>
            <a:pPr/>
          </a:p>
        </p:txBody>
      </p:sp>
      <p:sp>
        <p:nvSpPr>
          <p:cNvPr id="175" name="Content Placeholder 2"/>
          <p:cNvSpPr txBox="1"/>
          <p:nvPr>
            <p:ph type="body" sz="half" idx="1"/>
          </p:nvPr>
        </p:nvSpPr>
        <p:spPr>
          <a:xfrm>
            <a:off x="677333" y="2160589"/>
            <a:ext cx="8596670" cy="3880773"/>
          </a:xfrm>
          <a:prstGeom prst="rect">
            <a:avLst/>
          </a:prstGeom>
        </p:spPr>
        <p:txBody>
          <a:bodyPr/>
          <a:lstStyle/>
          <a:p>
            <a:pPr>
              <a:defRPr sz="4800"/>
            </a:pPr>
            <a:r>
              <a:t>Legal/Illegal</a:t>
            </a:r>
          </a:p>
          <a:p>
            <a:pPr>
              <a:defRPr sz="4800"/>
            </a:pPr>
            <a:r>
              <a:t>Moral/Immoral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xfrm>
            <a:off x="677333" y="609600"/>
            <a:ext cx="8596670" cy="1320800"/>
          </a:xfrm>
          <a:prstGeom prst="rect">
            <a:avLst/>
          </a:prstGeom>
        </p:spPr>
        <p:txBody>
          <a:bodyPr/>
          <a:lstStyle/>
          <a:p>
            <a:pPr/>
            <a:r>
              <a:t>Rights</a:t>
            </a:r>
          </a:p>
        </p:txBody>
      </p:sp>
      <p:sp>
        <p:nvSpPr>
          <p:cNvPr id="178" name="Content Placeholder 2"/>
          <p:cNvSpPr txBox="1"/>
          <p:nvPr>
            <p:ph type="body" sz="half" idx="1"/>
          </p:nvPr>
        </p:nvSpPr>
        <p:spPr>
          <a:xfrm>
            <a:off x="677333" y="2160589"/>
            <a:ext cx="8596670" cy="3880773"/>
          </a:xfrm>
          <a:prstGeom prst="rect">
            <a:avLst/>
          </a:prstGeom>
        </p:spPr>
        <p:txBody>
          <a:bodyPr/>
          <a:lstStyle/>
          <a:p>
            <a:pPr>
              <a:defRPr sz="2800"/>
            </a:pPr>
            <a:r>
              <a:t>What are rights?</a:t>
            </a:r>
          </a:p>
          <a:p>
            <a:pPr>
              <a:defRPr sz="2800"/>
            </a:pPr>
          </a:p>
          <a:p>
            <a:pPr marL="0" indent="0">
              <a:buSzTx/>
              <a:buFont typeface="Wingdings 3"/>
              <a:buNone/>
              <a:defRPr sz="2800"/>
            </a:pPr>
            <a:r>
              <a:t>Examples:</a:t>
            </a:r>
          </a:p>
          <a:p>
            <a:pPr marL="0" indent="0">
              <a:buSzTx/>
              <a:buFont typeface="Wingdings 3"/>
              <a:buNone/>
              <a:defRPr sz="2800"/>
            </a:pPr>
            <a:r>
              <a:t>“You have no right to tell me what to do”</a:t>
            </a:r>
          </a:p>
          <a:p>
            <a:pPr marL="0" indent="0">
              <a:buSzTx/>
              <a:buFont typeface="Wingdings 3"/>
              <a:buNone/>
              <a:defRPr sz="2800"/>
            </a:pPr>
            <a:r>
              <a:t>“ I have the right to do that”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xfrm>
            <a:off x="677333" y="609600"/>
            <a:ext cx="8596670" cy="1320800"/>
          </a:xfrm>
          <a:prstGeom prst="rect">
            <a:avLst/>
          </a:prstGeom>
        </p:spPr>
        <p:txBody>
          <a:bodyPr/>
          <a:lstStyle/>
          <a:p>
            <a:pPr/>
            <a:r>
              <a:t>Categorizing Rights</a:t>
            </a:r>
          </a:p>
        </p:txBody>
      </p:sp>
      <p:sp>
        <p:nvSpPr>
          <p:cNvPr id="181" name="Content Placeholder 2"/>
          <p:cNvSpPr txBox="1"/>
          <p:nvPr>
            <p:ph type="body" sz="half" idx="1"/>
          </p:nvPr>
        </p:nvSpPr>
        <p:spPr>
          <a:xfrm>
            <a:off x="677333" y="2160589"/>
            <a:ext cx="8596670" cy="3880773"/>
          </a:xfrm>
          <a:prstGeom prst="rect">
            <a:avLst/>
          </a:prstGeom>
        </p:spPr>
        <p:txBody>
          <a:bodyPr/>
          <a:lstStyle/>
          <a:p>
            <a:pPr marL="0" indent="0">
              <a:buSzTx/>
              <a:buFont typeface="Wingdings 3"/>
              <a:buNone/>
              <a:defRPr sz="2800"/>
            </a:pPr>
            <a:r>
              <a:t>Philosophers often make an important distinction in the nature and type of (how to consider) rights as:</a:t>
            </a:r>
          </a:p>
          <a:p>
            <a:pPr>
              <a:defRPr sz="2800"/>
            </a:pPr>
          </a:p>
          <a:p>
            <a:pPr>
              <a:defRPr sz="2800"/>
            </a:pPr>
            <a:r>
              <a:t>Negative Rights</a:t>
            </a:r>
          </a:p>
          <a:p>
            <a:pPr>
              <a:defRPr sz="2800"/>
            </a:pPr>
            <a:r>
              <a:t>Positive Rights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itle 1"/>
          <p:cNvSpPr txBox="1"/>
          <p:nvPr>
            <p:ph type="title"/>
          </p:nvPr>
        </p:nvSpPr>
        <p:spPr>
          <a:xfrm>
            <a:off x="677333" y="609600"/>
            <a:ext cx="8596670" cy="1320800"/>
          </a:xfrm>
          <a:prstGeom prst="rect">
            <a:avLst/>
          </a:prstGeom>
        </p:spPr>
        <p:txBody>
          <a:bodyPr/>
          <a:lstStyle/>
          <a:p>
            <a:pPr/>
            <a:r>
              <a:t>Negative Rights</a:t>
            </a:r>
          </a:p>
        </p:txBody>
      </p:sp>
      <p:sp>
        <p:nvSpPr>
          <p:cNvPr id="184" name="Content Placeholder 2"/>
          <p:cNvSpPr txBox="1"/>
          <p:nvPr>
            <p:ph type="body" sz="half" idx="1"/>
          </p:nvPr>
        </p:nvSpPr>
        <p:spPr>
          <a:xfrm>
            <a:off x="677333" y="2160589"/>
            <a:ext cx="8596670" cy="3880773"/>
          </a:xfrm>
          <a:prstGeom prst="rect">
            <a:avLst/>
          </a:prstGeom>
        </p:spPr>
        <p:txBody>
          <a:bodyPr/>
          <a:lstStyle/>
          <a:p>
            <a:pPr>
              <a:defRPr sz="2800"/>
            </a:pPr>
            <a:r>
              <a:t>Negative rights are those rights which require restraint by others.</a:t>
            </a:r>
          </a:p>
          <a:p>
            <a:pPr lvl="1" marL="0" indent="400050">
              <a:buSzTx/>
              <a:buFont typeface="Wingdings 3"/>
              <a:buNone/>
              <a:defRPr sz="1400"/>
            </a:pPr>
            <a:r>
              <a:t>Examples:</a:t>
            </a:r>
            <a:endParaRPr sz="1600"/>
          </a:p>
          <a:p>
            <a:pPr lvl="1" marL="0" indent="400050">
              <a:buSzTx/>
              <a:buFont typeface="Wingdings 3"/>
              <a:buNone/>
              <a:defRPr sz="1400"/>
            </a:pPr>
            <a:r>
              <a:t>My right of not to be killed, robbed, poisoned, harmed and so on. It requires others refrain from killing, robbing, poisoning me…….</a:t>
            </a:r>
            <a:endParaRPr sz="1600"/>
          </a:p>
          <a:p>
            <a:pPr>
              <a:defRPr sz="2400"/>
            </a:pPr>
            <a:r>
              <a:t>However negative rights does not require that others take action to keep me alive, putting locks and guards to save me from being robbed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title"/>
          </p:nvPr>
        </p:nvSpPr>
        <p:spPr>
          <a:xfrm>
            <a:off x="677333" y="609600"/>
            <a:ext cx="8596670" cy="1320800"/>
          </a:xfrm>
          <a:prstGeom prst="rect">
            <a:avLst/>
          </a:prstGeom>
        </p:spPr>
        <p:txBody>
          <a:bodyPr/>
          <a:lstStyle/>
          <a:p>
            <a:pPr/>
            <a:r>
              <a:t>Positive Rights </a:t>
            </a:r>
          </a:p>
        </p:txBody>
      </p:sp>
      <p:sp>
        <p:nvSpPr>
          <p:cNvPr id="187" name="Content Placeholder 2"/>
          <p:cNvSpPr txBox="1"/>
          <p:nvPr>
            <p:ph type="body" sz="half" idx="1"/>
          </p:nvPr>
        </p:nvSpPr>
        <p:spPr>
          <a:xfrm>
            <a:off x="677333" y="2160589"/>
            <a:ext cx="8596670" cy="3880773"/>
          </a:xfrm>
          <a:prstGeom prst="rect">
            <a:avLst/>
          </a:prstGeom>
        </p:spPr>
        <p:txBody>
          <a:bodyPr/>
          <a:lstStyle/>
          <a:p>
            <a:pPr>
              <a:defRPr sz="3600"/>
            </a:pPr>
            <a:r>
              <a:t>Positive rights are those which implies others have a duty towards the right holder.</a:t>
            </a:r>
          </a:p>
          <a:p>
            <a:pPr lvl="1" marL="0" indent="457200">
              <a:buSzTx/>
              <a:buFont typeface="Wingdings 3"/>
              <a:buNone/>
              <a:defRPr sz="2000"/>
            </a:pPr>
            <a:r>
              <a:t>Example:</a:t>
            </a:r>
            <a:endParaRPr sz="1600"/>
          </a:p>
          <a:p>
            <a:pPr marL="0" indent="0">
              <a:buSzTx/>
              <a:buFont typeface="Wingdings 3"/>
              <a:buNone/>
              <a:defRPr sz="2000"/>
            </a:pPr>
            <a:r>
              <a:t>	If I have a right to live then not only others have to refrain from killing me but 	also they need to feed me, keep me safe etc.</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Double-click to edit"/>
          <p:cNvSpPr txBox="1"/>
          <p:nvPr>
            <p:ph type="title"/>
          </p:nvPr>
        </p:nvSpPr>
        <p:spPr>
          <a:prstGeom prst="rect">
            <a:avLst/>
          </a:prstGeom>
        </p:spPr>
        <p:txBody>
          <a:bodyPr/>
          <a:lstStyle/>
          <a:p>
            <a:pPr/>
          </a:p>
        </p:txBody>
      </p:sp>
      <p:sp>
        <p:nvSpPr>
          <p:cNvPr id="190" name="Double-click to edit"/>
          <p:cNvSpPr txBox="1"/>
          <p:nvPr>
            <p:ph type="body" sz="quarter" idx="1"/>
          </p:nvPr>
        </p:nvSpPr>
        <p:spPr>
          <a:xfrm>
            <a:off x="677333" y="2160589"/>
            <a:ext cx="2781727" cy="3880773"/>
          </a:xfrm>
          <a:prstGeom prst="rect">
            <a:avLst/>
          </a:prstGeom>
        </p:spPr>
        <p:txBody>
          <a:bodyPr/>
          <a:lstStyle/>
          <a:p>
            <a:pPr/>
          </a:p>
        </p:txBody>
      </p:sp>
      <p:pic>
        <p:nvPicPr>
          <p:cNvPr id="191" name="WhatsApp Image 2022-08-26 at 12.11.32 AM.jpeg" descr="WhatsApp Image 2022-08-26 at 12.11.32 AM.jpeg"/>
          <p:cNvPicPr>
            <a:picLocks noChangeAspect="1"/>
          </p:cNvPicPr>
          <p:nvPr/>
        </p:nvPicPr>
        <p:blipFill>
          <a:blip r:embed="rId2">
            <a:extLst/>
          </a:blip>
          <a:stretch>
            <a:fillRect/>
          </a:stretch>
        </p:blipFill>
        <p:spPr>
          <a:xfrm>
            <a:off x="-322578" y="544682"/>
            <a:ext cx="12192001" cy="555928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677333" y="609600"/>
            <a:ext cx="8596670" cy="1320800"/>
          </a:xfrm>
          <a:prstGeom prst="rect">
            <a:avLst/>
          </a:prstGeom>
        </p:spPr>
        <p:txBody>
          <a:bodyPr/>
          <a:lstStyle/>
          <a:p>
            <a:pPr/>
            <a:r>
              <a:t>Further classes of Rights</a:t>
            </a:r>
          </a:p>
        </p:txBody>
      </p:sp>
      <p:sp>
        <p:nvSpPr>
          <p:cNvPr id="194" name="Content Placeholder 2"/>
          <p:cNvSpPr txBox="1"/>
          <p:nvPr>
            <p:ph type="body" sz="half" idx="1"/>
          </p:nvPr>
        </p:nvSpPr>
        <p:spPr>
          <a:xfrm>
            <a:off x="677333" y="2160589"/>
            <a:ext cx="8596670" cy="3880773"/>
          </a:xfrm>
          <a:prstGeom prst="rect">
            <a:avLst/>
          </a:prstGeom>
        </p:spPr>
        <p:txBody>
          <a:bodyPr/>
          <a:lstStyle/>
          <a:p>
            <a:pPr/>
            <a:r>
              <a:t>Legal Rights</a:t>
            </a:r>
          </a:p>
          <a:p>
            <a:pPr/>
            <a:r>
              <a:t>Moral Rights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