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7" r:id="rId24"/>
    <p:sldId id="278" r:id="rId25"/>
    <p:sldId id="279" r:id="rId26"/>
    <p:sldId id="283" r:id="rId27"/>
    <p:sldId id="280" r:id="rId28"/>
    <p:sldId id="282" r:id="rId29"/>
  </p:sldIdLst>
  <p:sldSz cx="9144000" cy="5143500" type="screen16x9"/>
  <p:notesSz cx="6858000" cy="9144000"/>
  <p:embeddedFontLst>
    <p:embeddedFont>
      <p:font typeface="Lato"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895764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86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9862d7e36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9862d7e3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795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9862d7e3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9862d7e3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868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9862d7e36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9862d7e3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422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862d7e36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9862d7e36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078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9862d7e3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9862d7e3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736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9862d7e36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9862d7e3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884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9862d7e36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9862d7e36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977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9862d7e3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9862d7e3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363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9862d7e36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9862d7e36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542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9862d7e36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09862d7e36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45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9862d7e3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9862d7e3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57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9862d7e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9862d7e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688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9862d7e36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9862d7e36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172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9862d7e36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9862d7e3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19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9862d7e36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9862d7e3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116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9862d7e36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09862d7e36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234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9862d7e36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9862d7e3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35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09862d7e36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09862d7e36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23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9862d7e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9862d7e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35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9862d7e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9862d7e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68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9862d7e3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9862d7e3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497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9862d7e3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9862d7e3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662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9862d7e36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9862d7e36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37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9862d7e3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9862d7e3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451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9862d7e36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9862d7e3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43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Professional Practices in Pakistani Tech Industry</a:t>
            </a:r>
            <a:endParaRPr/>
          </a:p>
        </p:txBody>
      </p:sp>
      <p:sp>
        <p:nvSpPr>
          <p:cNvPr id="87" name="Google Shape;87;p13"/>
          <p:cNvSpPr txBox="1">
            <a:spLocks noGrp="1"/>
          </p:cNvSpPr>
          <p:nvPr>
            <p:ph type="subTitle" idx="1"/>
          </p:nvPr>
        </p:nvSpPr>
        <p:spPr>
          <a:xfrm>
            <a:off x="729625" y="3172900"/>
            <a:ext cx="7688100" cy="6258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 sz="1420" dirty="0"/>
              <a:t>K19 0305	Ashmal Vayani</a:t>
            </a:r>
            <a:endParaRPr sz="1420" dirty="0"/>
          </a:p>
          <a:p>
            <a:pPr marL="0" lvl="0" indent="0" algn="l" rtl="0">
              <a:lnSpc>
                <a:spcPct val="80000"/>
              </a:lnSpc>
              <a:spcBef>
                <a:spcPts val="0"/>
              </a:spcBef>
              <a:spcAft>
                <a:spcPts val="0"/>
              </a:spcAft>
              <a:buSzPts val="770"/>
              <a:buNone/>
            </a:pPr>
            <a:r>
              <a:rPr lang="en" sz="1420" dirty="0"/>
              <a:t>K19 0204	Hasnain Somani</a:t>
            </a:r>
            <a:endParaRPr sz="1420" dirty="0"/>
          </a:p>
          <a:p>
            <a:pPr marL="0" lvl="0" indent="0" algn="l" rtl="0">
              <a:lnSpc>
                <a:spcPct val="80000"/>
              </a:lnSpc>
              <a:spcBef>
                <a:spcPts val="0"/>
              </a:spcBef>
              <a:spcAft>
                <a:spcPts val="0"/>
              </a:spcAft>
              <a:buSzPts val="770"/>
              <a:buNone/>
            </a:pPr>
            <a:r>
              <a:rPr lang="en" sz="1420" dirty="0"/>
              <a:t>K19 1396	Abdul Samad</a:t>
            </a:r>
            <a:endParaRPr sz="142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you require for all employees to sign an NDA?</a:t>
            </a:r>
            <a:endParaRPr/>
          </a:p>
        </p:txBody>
      </p:sp>
      <p:pic>
        <p:nvPicPr>
          <p:cNvPr id="143" name="Google Shape;143;p22"/>
          <p:cNvPicPr preferRelativeResize="0"/>
          <p:nvPr/>
        </p:nvPicPr>
        <p:blipFill>
          <a:blip r:embed="rId3">
            <a:alphaModFix/>
          </a:blip>
          <a:stretch>
            <a:fillRect/>
          </a:stretch>
        </p:blipFill>
        <p:spPr>
          <a:xfrm>
            <a:off x="6161625" y="3311375"/>
            <a:ext cx="2256525" cy="1576850"/>
          </a:xfrm>
          <a:prstGeom prst="rect">
            <a:avLst/>
          </a:prstGeom>
          <a:noFill/>
          <a:ln>
            <a:noFill/>
          </a:ln>
        </p:spPr>
      </p:pic>
      <p:sp>
        <p:nvSpPr>
          <p:cNvPr id="144" name="Google Shape;144;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 Yes, every employee </a:t>
            </a:r>
            <a:r>
              <a:rPr lang="en" sz="1700" b="1"/>
              <a:t>who has the ability to access confidential information</a:t>
            </a:r>
            <a:r>
              <a:rPr lang="en" sz="1700"/>
              <a:t> or trade secrets is required to sign a reasonable NDA at the time of joining.</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70050" y="2021775"/>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t>Discrimination Policies</a:t>
            </a:r>
            <a:endParaRPr sz="3500"/>
          </a:p>
        </p:txBody>
      </p:sp>
      <p:pic>
        <p:nvPicPr>
          <p:cNvPr id="150" name="Google Shape;150;p23"/>
          <p:cNvPicPr preferRelativeResize="0"/>
          <p:nvPr/>
        </p:nvPicPr>
        <p:blipFill>
          <a:blip r:embed="rId3">
            <a:alphaModFix/>
          </a:blip>
          <a:stretch>
            <a:fillRect/>
          </a:stretch>
        </p:blipFill>
        <p:spPr>
          <a:xfrm>
            <a:off x="5430375" y="1218621"/>
            <a:ext cx="3080675" cy="298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9450" y="1318650"/>
            <a:ext cx="7688700" cy="155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1856"/>
              <a:t>In the Islamic Republic of Pakistan, do you have policies to protect religious minorities from discrimination in the workplace? </a:t>
            </a:r>
            <a:endParaRPr sz="1856"/>
          </a:p>
          <a:p>
            <a:pPr marL="0" lvl="0" indent="0" algn="l" rtl="0">
              <a:spcBef>
                <a:spcPts val="0"/>
              </a:spcBef>
              <a:spcAft>
                <a:spcPts val="0"/>
              </a:spcAft>
              <a:buSzPts val="891"/>
              <a:buNone/>
            </a:pPr>
            <a:endParaRPr sz="1856"/>
          </a:p>
          <a:p>
            <a:pPr marL="0" lvl="0" indent="0" algn="l" rtl="0">
              <a:spcBef>
                <a:spcPts val="0"/>
              </a:spcBef>
              <a:spcAft>
                <a:spcPts val="0"/>
              </a:spcAft>
              <a:buSzPts val="891"/>
              <a:buNone/>
            </a:pPr>
            <a:r>
              <a:rPr lang="en" sz="1856"/>
              <a:t>Do you have policies in place against workplace harassment / gender discrimination?</a:t>
            </a:r>
            <a:endParaRPr sz="1856"/>
          </a:p>
        </p:txBody>
      </p:sp>
      <p:sp>
        <p:nvSpPr>
          <p:cNvPr id="156" name="Google Shape;156;p24"/>
          <p:cNvSpPr txBox="1">
            <a:spLocks noGrp="1"/>
          </p:cNvSpPr>
          <p:nvPr>
            <p:ph type="body" idx="1"/>
          </p:nvPr>
        </p:nvSpPr>
        <p:spPr>
          <a:xfrm>
            <a:off x="729450" y="3071075"/>
            <a:ext cx="7688700" cy="1269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Yes, we have strict HR policies regarding these issues.</a:t>
            </a:r>
            <a:r>
              <a:rPr lang="en" sz="1600" b="1"/>
              <a:t> We encourage a diverse environment within the company.</a:t>
            </a:r>
            <a:r>
              <a:rPr lang="en" sz="1600"/>
              <a:t> Any person who violates these policies is at </a:t>
            </a:r>
            <a:r>
              <a:rPr lang="en" sz="1600" b="1"/>
              <a:t>least fined</a:t>
            </a:r>
            <a:r>
              <a:rPr lang="en" sz="1600"/>
              <a:t> but he/she can also be terminated from the company.</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9450" y="1318650"/>
            <a:ext cx="7688700" cy="91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Does the company enforce a gender-biased wage gap?</a:t>
            </a:r>
            <a:endParaRPr/>
          </a:p>
        </p:txBody>
      </p:sp>
      <p:sp>
        <p:nvSpPr>
          <p:cNvPr id="162" name="Google Shape;162;p25"/>
          <p:cNvSpPr txBox="1">
            <a:spLocks noGrp="1"/>
          </p:cNvSpPr>
          <p:nvPr>
            <p:ph type="body" idx="1"/>
          </p:nvPr>
        </p:nvSpPr>
        <p:spPr>
          <a:xfrm>
            <a:off x="729450" y="2571750"/>
            <a:ext cx="7688700" cy="176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We live in a society where there are fewer female workers compared to male workers which make it look like men are preferred over women but that's not the case we offer the same pay to both genders without any discrimination. </a:t>
            </a:r>
            <a:r>
              <a:rPr lang="en" sz="1600" b="1"/>
              <a:t>Employees of the same experience and level get equal pay.</a:t>
            </a:r>
            <a:endParaRPr sz="16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729450" y="1318650"/>
            <a:ext cx="7688700" cy="115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Does relation with any influential personality and/or a friend/colleague reference affect the hiring process?</a:t>
            </a:r>
            <a:endParaRPr/>
          </a:p>
        </p:txBody>
      </p:sp>
      <p:sp>
        <p:nvSpPr>
          <p:cNvPr id="168" name="Google Shape;168;p26"/>
          <p:cNvSpPr txBox="1">
            <a:spLocks noGrp="1"/>
          </p:cNvSpPr>
          <p:nvPr>
            <p:ph type="body" idx="1"/>
          </p:nvPr>
        </p:nvSpPr>
        <p:spPr>
          <a:xfrm>
            <a:off x="729450" y="2657275"/>
            <a:ext cx="7688700" cy="168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 Like most of the companies, we also </a:t>
            </a:r>
            <a:r>
              <a:rPr lang="en" sz="1700" b="1"/>
              <a:t>have reference based hiring system</a:t>
            </a:r>
            <a:r>
              <a:rPr lang="en" sz="1700"/>
              <a:t> but it only gets the candidate to the interview desk after that the </a:t>
            </a:r>
            <a:r>
              <a:rPr lang="en" sz="1700" b="1"/>
              <a:t>hiring is made completely on the basis of merit.</a:t>
            </a:r>
            <a:endParaRPr sz="17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6650" y="1999450"/>
            <a:ext cx="3300900" cy="62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00"/>
              <a:t>Registration</a:t>
            </a:r>
            <a:endParaRPr sz="3500"/>
          </a:p>
        </p:txBody>
      </p:sp>
      <p:pic>
        <p:nvPicPr>
          <p:cNvPr id="174" name="Google Shape;174;p27"/>
          <p:cNvPicPr preferRelativeResize="0"/>
          <p:nvPr/>
        </p:nvPicPr>
        <p:blipFill>
          <a:blip r:embed="rId3">
            <a:alphaModFix/>
          </a:blip>
          <a:stretch>
            <a:fillRect/>
          </a:stretch>
        </p:blipFill>
        <p:spPr>
          <a:xfrm>
            <a:off x="5067300" y="1238325"/>
            <a:ext cx="3472475" cy="266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729450" y="1318650"/>
            <a:ext cx="7688700" cy="89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your company registered as? (Pvt. Ltd, Pvt. company, sole property)</a:t>
            </a:r>
            <a:endParaRPr/>
          </a:p>
        </p:txBody>
      </p:sp>
      <p:sp>
        <p:nvSpPr>
          <p:cNvPr id="180" name="Google Shape;180;p28"/>
          <p:cNvSpPr txBox="1">
            <a:spLocks noGrp="1"/>
          </p:cNvSpPr>
          <p:nvPr>
            <p:ph type="body" idx="1"/>
          </p:nvPr>
        </p:nvSpPr>
        <p:spPr>
          <a:xfrm>
            <a:off x="729450" y="2430325"/>
            <a:ext cx="7688700" cy="654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900"/>
              <a:t>FOLIO3 is registered as a Pvt. Ltd company.</a:t>
            </a:r>
            <a:endParaRPr sz="1900"/>
          </a:p>
        </p:txBody>
      </p:sp>
      <p:pic>
        <p:nvPicPr>
          <p:cNvPr id="181" name="Google Shape;181;p28"/>
          <p:cNvPicPr preferRelativeResize="0"/>
          <p:nvPr/>
        </p:nvPicPr>
        <p:blipFill>
          <a:blip r:embed="rId3">
            <a:alphaModFix/>
          </a:blip>
          <a:stretch>
            <a:fillRect/>
          </a:stretch>
        </p:blipFill>
        <p:spPr>
          <a:xfrm>
            <a:off x="6159400" y="2662725"/>
            <a:ext cx="1704044" cy="1754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 folio3 an SME or a private enterprise?</a:t>
            </a:r>
            <a:endParaRPr/>
          </a:p>
        </p:txBody>
      </p:sp>
      <p:sp>
        <p:nvSpPr>
          <p:cNvPr id="187" name="Google Shape;187;p29"/>
          <p:cNvSpPr txBox="1">
            <a:spLocks noGrp="1"/>
          </p:cNvSpPr>
          <p:nvPr>
            <p:ph type="body" idx="1"/>
          </p:nvPr>
        </p:nvSpPr>
        <p:spPr>
          <a:xfrm>
            <a:off x="729450" y="2078875"/>
            <a:ext cx="7688700" cy="885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1900"/>
              <a:t>With offices in 8 countries and around 600+ employees, FOLIO3 is a private enterprise</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716650" y="2163525"/>
            <a:ext cx="3300900" cy="77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Company</a:t>
            </a:r>
            <a:endParaRPr sz="3600"/>
          </a:p>
        </p:txBody>
      </p:sp>
      <p:pic>
        <p:nvPicPr>
          <p:cNvPr id="193" name="Google Shape;193;p30"/>
          <p:cNvPicPr preferRelativeResize="0"/>
          <p:nvPr/>
        </p:nvPicPr>
        <p:blipFill>
          <a:blip r:embed="rId3">
            <a:alphaModFix/>
          </a:blip>
          <a:stretch>
            <a:fillRect/>
          </a:stretch>
        </p:blipFill>
        <p:spPr>
          <a:xfrm>
            <a:off x="5196775" y="1219005"/>
            <a:ext cx="3300900" cy="31590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729450" y="1318650"/>
            <a:ext cx="7688700" cy="76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company structure do you follow? (Flat or hierarchical)</a:t>
            </a:r>
            <a:endParaRPr dirty="0"/>
          </a:p>
        </p:txBody>
      </p:sp>
      <p:sp>
        <p:nvSpPr>
          <p:cNvPr id="199" name="Google Shape;199;p31"/>
          <p:cNvSpPr txBox="1">
            <a:spLocks noGrp="1"/>
          </p:cNvSpPr>
          <p:nvPr>
            <p:ph type="body" idx="1"/>
          </p:nvPr>
        </p:nvSpPr>
        <p:spPr>
          <a:xfrm>
            <a:off x="729450" y="2571750"/>
            <a:ext cx="7688700" cy="176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dirty="0"/>
              <a:t>We follow a </a:t>
            </a:r>
            <a:r>
              <a:rPr lang="en" sz="1800" b="1" dirty="0"/>
              <a:t>hybrid structure</a:t>
            </a:r>
            <a:r>
              <a:rPr lang="en" sz="1800" dirty="0"/>
              <a:t>. We have an </a:t>
            </a:r>
            <a:r>
              <a:rPr lang="en" sz="1800" b="1" dirty="0"/>
              <a:t>open door policy but there is a limit to it</a:t>
            </a:r>
            <a:r>
              <a:rPr lang="en" sz="1800" dirty="0"/>
              <a:t>, any employee can approach his manager or director but not the person above that in the hierarchy.</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3045750" y="3401040"/>
            <a:ext cx="320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Contact: hirajawwad@folio3.com</a:t>
            </a:r>
            <a:endParaRPr>
              <a:latin typeface="Lato"/>
              <a:ea typeface="Lato"/>
              <a:cs typeface="Lato"/>
              <a:sym typeface="Lato"/>
            </a:endParaRPr>
          </a:p>
        </p:txBody>
      </p:sp>
      <p:sp>
        <p:nvSpPr>
          <p:cNvPr id="93" name="Google Shape;93;p14"/>
          <p:cNvSpPr txBox="1">
            <a:spLocks noGrp="1"/>
          </p:cNvSpPr>
          <p:nvPr>
            <p:ph type="title"/>
          </p:nvPr>
        </p:nvSpPr>
        <p:spPr>
          <a:xfrm>
            <a:off x="2362800" y="1951860"/>
            <a:ext cx="4570800" cy="134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1933"/>
              <a:t>Interviewee:</a:t>
            </a:r>
            <a:endParaRPr sz="1933"/>
          </a:p>
          <a:p>
            <a:pPr marL="0" lvl="0" indent="0" algn="ctr" rtl="0">
              <a:spcBef>
                <a:spcPts val="0"/>
              </a:spcBef>
              <a:spcAft>
                <a:spcPts val="0"/>
              </a:spcAft>
              <a:buNone/>
            </a:pPr>
            <a:r>
              <a:rPr lang="en" sz="3600"/>
              <a:t>Hira Jawwad</a:t>
            </a:r>
            <a:endParaRPr sz="3600"/>
          </a:p>
          <a:p>
            <a:pPr marL="0" lvl="0" indent="0" algn="ctr" rtl="0">
              <a:spcBef>
                <a:spcPts val="0"/>
              </a:spcBef>
              <a:spcAft>
                <a:spcPts val="0"/>
              </a:spcAft>
              <a:buNone/>
            </a:pPr>
            <a:r>
              <a:rPr lang="en" sz="2488"/>
              <a:t>HR Representative at Folio3</a:t>
            </a:r>
            <a:endParaRPr sz="2488"/>
          </a:p>
          <a:p>
            <a:pPr marL="0" lvl="0" indent="0" algn="ct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729450" y="1318650"/>
            <a:ext cx="7688700" cy="76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Why do you think this structure is feasible for the type of company that you are?</a:t>
            </a:r>
            <a:endParaRPr dirty="0"/>
          </a:p>
        </p:txBody>
      </p:sp>
      <p:sp>
        <p:nvSpPr>
          <p:cNvPr id="205" name="Google Shape;205;p32"/>
          <p:cNvSpPr txBox="1">
            <a:spLocks noGrp="1"/>
          </p:cNvSpPr>
          <p:nvPr>
            <p:ph type="body" idx="1"/>
          </p:nvPr>
        </p:nvSpPr>
        <p:spPr>
          <a:xfrm>
            <a:off x="729450" y="2363600"/>
            <a:ext cx="7688700" cy="197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dirty="0"/>
              <a:t>It gives members </a:t>
            </a:r>
            <a:r>
              <a:rPr lang="en" sz="1700" b="1" dirty="0"/>
              <a:t>clear guidelines</a:t>
            </a:r>
            <a:r>
              <a:rPr lang="en" sz="1700" dirty="0"/>
              <a:t> for how to proceed and also </a:t>
            </a:r>
            <a:r>
              <a:rPr lang="en" sz="1700" b="1" dirty="0"/>
              <a:t>maintains order</a:t>
            </a:r>
            <a:r>
              <a:rPr lang="en" sz="1700" dirty="0"/>
              <a:t> and </a:t>
            </a:r>
            <a:r>
              <a:rPr lang="en" sz="1700" b="1" dirty="0"/>
              <a:t>resolves disagreements</a:t>
            </a:r>
            <a:r>
              <a:rPr lang="en" sz="1700" dirty="0"/>
              <a:t>. </a:t>
            </a:r>
            <a:endParaRPr sz="1700" dirty="0"/>
          </a:p>
          <a:p>
            <a:pPr marL="0" lvl="0" indent="0" algn="l" rtl="0">
              <a:spcBef>
                <a:spcPts val="1200"/>
              </a:spcBef>
              <a:spcAft>
                <a:spcPts val="1200"/>
              </a:spcAft>
              <a:buNone/>
            </a:pPr>
            <a:r>
              <a:rPr lang="en" sz="1700" dirty="0"/>
              <a:t>We are a software company and while coding people fall into </a:t>
            </a:r>
            <a:r>
              <a:rPr lang="en" sz="1700" b="1" dirty="0"/>
              <a:t>hurdles that are solved mostly by discussing with one and another so we encourage collaboration</a:t>
            </a:r>
            <a:r>
              <a:rPr lang="en" sz="1700" dirty="0"/>
              <a:t> among the employees of the company.</a:t>
            </a:r>
            <a:endParaRPr sz="17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D4421-8F64-9A77-2FF1-42CB98029F9D}"/>
              </a:ext>
            </a:extLst>
          </p:cNvPr>
          <p:cNvSpPr>
            <a:spLocks noGrp="1"/>
          </p:cNvSpPr>
          <p:nvPr>
            <p:ph type="title"/>
          </p:nvPr>
        </p:nvSpPr>
        <p:spPr/>
        <p:txBody>
          <a:bodyPr>
            <a:normAutofit fontScale="90000"/>
          </a:bodyPr>
          <a:lstStyle/>
          <a:p>
            <a:r>
              <a:rPr lang="en-US" dirty="0"/>
              <a:t>What are the values of your company?</a:t>
            </a:r>
            <a:endParaRPr lang="x-none" dirty="0"/>
          </a:p>
        </p:txBody>
      </p:sp>
      <p:sp>
        <p:nvSpPr>
          <p:cNvPr id="3" name="Text Placeholder 2">
            <a:extLst>
              <a:ext uri="{FF2B5EF4-FFF2-40B4-BE49-F238E27FC236}">
                <a16:creationId xmlns:a16="http://schemas.microsoft.com/office/drawing/2014/main" xmlns="" id="{4561899E-EE30-9661-9BEE-0E88218E050C}"/>
              </a:ext>
            </a:extLst>
          </p:cNvPr>
          <p:cNvSpPr>
            <a:spLocks noGrp="1"/>
          </p:cNvSpPr>
          <p:nvPr>
            <p:ph type="body" idx="1"/>
          </p:nvPr>
        </p:nvSpPr>
        <p:spPr/>
        <p:txBody>
          <a:bodyPr>
            <a:normAutofit/>
          </a:bodyPr>
          <a:lstStyle/>
          <a:p>
            <a:r>
              <a:rPr lang="en-US" sz="1800" dirty="0"/>
              <a:t>Innovation, teamwork, and open communication are important to us. Our goal is to create technology that makes people's lives better and has a significant impact.</a:t>
            </a:r>
            <a:endParaRPr lang="x-none" sz="1800" dirty="0"/>
          </a:p>
        </p:txBody>
      </p:sp>
    </p:spTree>
    <p:extLst>
      <p:ext uri="{BB962C8B-B14F-4D97-AF65-F5344CB8AC3E}">
        <p14:creationId xmlns:p14="http://schemas.microsoft.com/office/powerpoint/2010/main" val="257589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the workplace culture like at folio3?</a:t>
            </a:r>
            <a:endParaRPr dirty="0"/>
          </a:p>
        </p:txBody>
      </p:sp>
      <p:sp>
        <p:nvSpPr>
          <p:cNvPr id="211" name="Google Shape;211;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dirty="0"/>
              <a:t> As mentioned earlier we consider ourselves a big family which helps each other and back each other. We have a very </a:t>
            </a:r>
            <a:r>
              <a:rPr lang="en" sz="1800" b="1" dirty="0"/>
              <a:t>friendly culture</a:t>
            </a:r>
            <a:r>
              <a:rPr lang="en" sz="1800" dirty="0"/>
              <a:t> within the company. We implement a </a:t>
            </a:r>
            <a:r>
              <a:rPr lang="en" sz="1800" b="1" dirty="0"/>
              <a:t>balanced combination of leniency and strictness</a:t>
            </a:r>
            <a:r>
              <a:rPr lang="en" sz="1800" dirty="0"/>
              <a:t> which is the reason behind our loyal employee base.</a:t>
            </a:r>
            <a:endParaRPr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689950" y="2021775"/>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Individual</a:t>
            </a:r>
            <a:endParaRPr sz="3600"/>
          </a:p>
        </p:txBody>
      </p:sp>
      <p:pic>
        <p:nvPicPr>
          <p:cNvPr id="217" name="Google Shape;217;p34"/>
          <p:cNvPicPr preferRelativeResize="0"/>
          <p:nvPr/>
        </p:nvPicPr>
        <p:blipFill>
          <a:blip r:embed="rId3">
            <a:alphaModFix/>
          </a:blip>
          <a:stretch>
            <a:fillRect/>
          </a:stretch>
        </p:blipFill>
        <p:spPr>
          <a:xfrm>
            <a:off x="5130800" y="1265172"/>
            <a:ext cx="3481475" cy="304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729450" y="1318650"/>
            <a:ext cx="7688700" cy="844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do you assess/motivate individual employees based on their strengths &amp; weaknesses?</a:t>
            </a:r>
            <a:endParaRPr dirty="0"/>
          </a:p>
        </p:txBody>
      </p:sp>
      <p:sp>
        <p:nvSpPr>
          <p:cNvPr id="223" name="Google Shape;223;p35"/>
          <p:cNvSpPr txBox="1">
            <a:spLocks noGrp="1"/>
          </p:cNvSpPr>
          <p:nvPr>
            <p:ph type="body" idx="1"/>
          </p:nvPr>
        </p:nvSpPr>
        <p:spPr>
          <a:xfrm>
            <a:off x="729450" y="2497075"/>
            <a:ext cx="7688700" cy="1842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t>On a regular basis, we organize </a:t>
            </a:r>
            <a:r>
              <a:rPr lang="en" sz="1600" b="1" dirty="0"/>
              <a:t>sessions regarding productivity and employee development</a:t>
            </a:r>
            <a:r>
              <a:rPr lang="en" sz="1600" dirty="0"/>
              <a:t>. These kinds of events help us to identify the strengths and weaknesses of individual employees. If we observe there is a need for a session on a particular topic then we organize the session for a specific group of people.</a:t>
            </a:r>
            <a:endParaRPr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729450" y="1318650"/>
            <a:ext cx="7688700" cy="871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you align individual goals with project goals?</a:t>
            </a:r>
            <a:endParaRPr/>
          </a:p>
        </p:txBody>
      </p:sp>
      <p:sp>
        <p:nvSpPr>
          <p:cNvPr id="229" name="Google Shape;229;p36"/>
          <p:cNvSpPr txBox="1">
            <a:spLocks noGrp="1"/>
          </p:cNvSpPr>
          <p:nvPr>
            <p:ph type="body" idx="1"/>
          </p:nvPr>
        </p:nvSpPr>
        <p:spPr>
          <a:xfrm>
            <a:off x="729450" y="2483725"/>
            <a:ext cx="7688700" cy="185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We </a:t>
            </a:r>
            <a:r>
              <a:rPr lang="en" sz="1700" b="1"/>
              <a:t>allow employees to set their own goals</a:t>
            </a:r>
            <a:r>
              <a:rPr lang="en" sz="1700"/>
              <a:t> we just provide the manager with the final goal of the project but each individual goal is set by the employee for himself. We have also trained our </a:t>
            </a:r>
            <a:r>
              <a:rPr lang="en" sz="1700" b="1"/>
              <a:t>managers to be mentors</a:t>
            </a:r>
            <a:r>
              <a:rPr lang="en" sz="1700"/>
              <a:t>. After the individual goal is set by the employees, our team creates an actionable plan according to that.</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689950" y="2021775"/>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dirty="0" smtClean="0"/>
              <a:t>Values</a:t>
            </a:r>
            <a:endParaRPr sz="3600" dirty="0"/>
          </a:p>
        </p:txBody>
      </p:sp>
      <p:pic>
        <p:nvPicPr>
          <p:cNvPr id="2" name="Picture 1"/>
          <p:cNvPicPr>
            <a:picLocks noChangeAspect="1"/>
          </p:cNvPicPr>
          <p:nvPr/>
        </p:nvPicPr>
        <p:blipFill rotWithShape="1">
          <a:blip r:embed="rId3"/>
          <a:srcRect l="1591" t="5662" r="977" b="3297"/>
          <a:stretch/>
        </p:blipFill>
        <p:spPr>
          <a:xfrm>
            <a:off x="4875325" y="1859622"/>
            <a:ext cx="3744693" cy="1530850"/>
          </a:xfrm>
          <a:prstGeom prst="rect">
            <a:avLst/>
          </a:prstGeom>
        </p:spPr>
      </p:pic>
    </p:spTree>
    <p:extLst>
      <p:ext uri="{BB962C8B-B14F-4D97-AF65-F5344CB8AC3E}">
        <p14:creationId xmlns:p14="http://schemas.microsoft.com/office/powerpoint/2010/main" val="2360305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729450" y="1318650"/>
            <a:ext cx="7688700" cy="81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Are your employees allowed to work on personal projects on the side?</a:t>
            </a:r>
            <a:endParaRPr dirty="0"/>
          </a:p>
        </p:txBody>
      </p:sp>
      <p:sp>
        <p:nvSpPr>
          <p:cNvPr id="235" name="Google Shape;235;p37"/>
          <p:cNvSpPr txBox="1">
            <a:spLocks noGrp="1"/>
          </p:cNvSpPr>
          <p:nvPr>
            <p:ph type="body" idx="1"/>
          </p:nvPr>
        </p:nvSpPr>
        <p:spPr>
          <a:xfrm>
            <a:off x="729450" y="2571750"/>
            <a:ext cx="7688700" cy="818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sz="1800" dirty="0"/>
              <a:t>Yes, employees are </a:t>
            </a:r>
            <a:r>
              <a:rPr lang="en" sz="1800" b="1" dirty="0"/>
              <a:t>allowed to work on personal projects</a:t>
            </a:r>
            <a:r>
              <a:rPr lang="en" sz="1800" dirty="0"/>
              <a:t> but it should not affect the productivity of the projects assigned by the company</a:t>
            </a:r>
            <a:endParaRPr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7C87F-3C53-F88A-5EE9-B9D5EF113FA2}"/>
              </a:ext>
            </a:extLst>
          </p:cNvPr>
          <p:cNvSpPr>
            <a:spLocks noGrp="1"/>
          </p:cNvSpPr>
          <p:nvPr>
            <p:ph type="title"/>
          </p:nvPr>
        </p:nvSpPr>
        <p:spPr/>
        <p:txBody>
          <a:bodyPr>
            <a:normAutofit fontScale="90000"/>
          </a:bodyPr>
          <a:lstStyle/>
          <a:p>
            <a:r>
              <a:rPr lang="en-US" i="0" dirty="0">
                <a:effectLst/>
                <a:latin typeface="Raleway" panose="020B0604020202020204" pitchFamily="2" charset="0"/>
              </a:rPr>
              <a:t>Do the employees always finish their work on time?</a:t>
            </a:r>
          </a:p>
        </p:txBody>
      </p:sp>
      <p:sp>
        <p:nvSpPr>
          <p:cNvPr id="3" name="Text Placeholder 2">
            <a:extLst>
              <a:ext uri="{FF2B5EF4-FFF2-40B4-BE49-F238E27FC236}">
                <a16:creationId xmlns:a16="http://schemas.microsoft.com/office/drawing/2014/main" xmlns="" id="{DF6E396F-41CA-9734-46F6-013C70D9639B}"/>
              </a:ext>
            </a:extLst>
          </p:cNvPr>
          <p:cNvSpPr>
            <a:spLocks noGrp="1"/>
          </p:cNvSpPr>
          <p:nvPr>
            <p:ph type="body" idx="1"/>
          </p:nvPr>
        </p:nvSpPr>
        <p:spPr/>
        <p:txBody>
          <a:bodyPr>
            <a:normAutofit/>
          </a:bodyPr>
          <a:lstStyle/>
          <a:p>
            <a:r>
              <a:rPr lang="en" sz="2300" dirty="0"/>
              <a:t>Yes, our employees always finish their work on time, because we provide our employees a long deadline.</a:t>
            </a:r>
            <a:endParaRPr lang="x-none" sz="2300" dirty="0"/>
          </a:p>
        </p:txBody>
      </p:sp>
    </p:spTree>
    <p:extLst>
      <p:ext uri="{BB962C8B-B14F-4D97-AF65-F5344CB8AC3E}">
        <p14:creationId xmlns:p14="http://schemas.microsoft.com/office/powerpoint/2010/main" val="198439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07600" y="1934975"/>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HR &amp; Administrative Policies</a:t>
            </a:r>
            <a:endParaRPr sz="3500"/>
          </a:p>
        </p:txBody>
      </p:sp>
      <p:pic>
        <p:nvPicPr>
          <p:cNvPr id="99" name="Google Shape;99;p15"/>
          <p:cNvPicPr preferRelativeResize="0"/>
          <p:nvPr/>
        </p:nvPicPr>
        <p:blipFill>
          <a:blip r:embed="rId3">
            <a:alphaModFix/>
          </a:blip>
          <a:stretch>
            <a:fillRect/>
          </a:stretch>
        </p:blipFill>
        <p:spPr>
          <a:xfrm>
            <a:off x="5381745" y="1352625"/>
            <a:ext cx="2959368" cy="3025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you ensure your employees stay motivated?</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We provide incentives to the </a:t>
            </a:r>
            <a:r>
              <a:rPr lang="en" sz="1500" b="1"/>
              <a:t>best performing</a:t>
            </a:r>
            <a:r>
              <a:rPr lang="en" sz="1500"/>
              <a:t> employees. </a:t>
            </a:r>
            <a:r>
              <a:rPr lang="en" sz="1500" b="1"/>
              <a:t>These incentives are usually based on the time they have spent in our company. </a:t>
            </a:r>
            <a:endParaRPr sz="1500" b="1"/>
          </a:p>
          <a:p>
            <a:pPr marL="457200" lvl="0" indent="-323850" algn="l" rtl="0">
              <a:spcBef>
                <a:spcPts val="1200"/>
              </a:spcBef>
              <a:spcAft>
                <a:spcPts val="0"/>
              </a:spcAft>
              <a:buSzPts val="1500"/>
              <a:buChar char="●"/>
            </a:pPr>
            <a:r>
              <a:rPr lang="en" sz="1500"/>
              <a:t>Employees with less than 3 years - 20-30% of salary</a:t>
            </a:r>
            <a:endParaRPr sz="1500"/>
          </a:p>
          <a:p>
            <a:pPr marL="457200" lvl="0" indent="-323850" algn="l" rtl="0">
              <a:spcBef>
                <a:spcPts val="0"/>
              </a:spcBef>
              <a:spcAft>
                <a:spcPts val="0"/>
              </a:spcAft>
              <a:buSzPts val="1500"/>
              <a:buChar char="●"/>
            </a:pPr>
            <a:r>
              <a:rPr lang="en" sz="1500"/>
              <a:t>Employees with more than 3 years - international trips</a:t>
            </a:r>
            <a:endParaRPr sz="1500"/>
          </a:p>
          <a:p>
            <a:pPr marL="457200" lvl="0" indent="-323850" algn="l" rtl="0">
              <a:spcBef>
                <a:spcPts val="0"/>
              </a:spcBef>
              <a:spcAft>
                <a:spcPts val="0"/>
              </a:spcAft>
              <a:buSzPts val="1500"/>
              <a:buChar char="●"/>
            </a:pPr>
            <a:r>
              <a:rPr lang="en" sz="1500"/>
              <a:t>Project completion -  core team gets 10% bonus</a:t>
            </a:r>
            <a:endParaRPr sz="1500"/>
          </a:p>
        </p:txBody>
      </p:sp>
      <p:pic>
        <p:nvPicPr>
          <p:cNvPr id="106" name="Google Shape;106;p16"/>
          <p:cNvPicPr preferRelativeResize="0"/>
          <p:nvPr/>
        </p:nvPicPr>
        <p:blipFill>
          <a:blip r:embed="rId3">
            <a:alphaModFix/>
          </a:blip>
          <a:stretch>
            <a:fillRect/>
          </a:stretch>
        </p:blipFill>
        <p:spPr>
          <a:xfrm>
            <a:off x="6859777" y="2571750"/>
            <a:ext cx="1558376" cy="198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you deal with slackers?</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We believe that the employees of FOLIO3 are a family. We have a very well structured hiring process, so if we have hired an employee we know that he/she is capable enough to work. There may be some other reasons if someone is underperforming for example there might be a personal problem they’re going through at the moment. </a:t>
            </a:r>
            <a:endParaRPr sz="1600"/>
          </a:p>
          <a:p>
            <a:pPr marL="0" lvl="0" indent="0" algn="l" rtl="0">
              <a:spcBef>
                <a:spcPts val="1200"/>
              </a:spcBef>
              <a:spcAft>
                <a:spcPts val="1200"/>
              </a:spcAft>
              <a:buNone/>
            </a:pPr>
            <a:r>
              <a:rPr lang="en" sz="1600" b="1"/>
              <a:t>We have an open office policy so the employees can directly communicate with their managers and colleagues about any hurdles they are facing.</a:t>
            </a:r>
            <a:endParaRPr sz="16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76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key issues affecting team success? (both hindering and boosting)</a:t>
            </a:r>
            <a:endParaRPr/>
          </a:p>
        </p:txBody>
      </p:sp>
      <p:sp>
        <p:nvSpPr>
          <p:cNvPr id="118" name="Google Shape;118;p18"/>
          <p:cNvSpPr txBox="1">
            <a:spLocks noGrp="1"/>
          </p:cNvSpPr>
          <p:nvPr>
            <p:ph type="body" idx="1"/>
          </p:nvPr>
        </p:nvSpPr>
        <p:spPr>
          <a:xfrm>
            <a:off x="729450" y="2398050"/>
            <a:ext cx="7688700" cy="1941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We feel that when an employee or team lacks motivation they underperform that is the reason we have </a:t>
            </a:r>
            <a:r>
              <a:rPr lang="en" sz="1600" b="1"/>
              <a:t>incentives based policy</a:t>
            </a:r>
            <a:r>
              <a:rPr lang="en" sz="1600"/>
              <a:t>. The same policy helps the team productivity to boost as they get a bonus for completing the project within a given deadline.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conflict resolution techniques do you employ?</a:t>
            </a:r>
            <a:endParaRPr/>
          </a:p>
        </p:txBody>
      </p:sp>
      <p:pic>
        <p:nvPicPr>
          <p:cNvPr id="124" name="Google Shape;124;p19"/>
          <p:cNvPicPr preferRelativeResize="0"/>
          <p:nvPr/>
        </p:nvPicPr>
        <p:blipFill>
          <a:blip r:embed="rId3">
            <a:alphaModFix/>
          </a:blip>
          <a:stretch>
            <a:fillRect/>
          </a:stretch>
        </p:blipFill>
        <p:spPr>
          <a:xfrm>
            <a:off x="5495650" y="2426075"/>
            <a:ext cx="3303501" cy="2563900"/>
          </a:xfrm>
          <a:prstGeom prst="rect">
            <a:avLst/>
          </a:prstGeom>
          <a:noFill/>
          <a:ln>
            <a:noFill/>
          </a:ln>
        </p:spPr>
      </p:pic>
      <p:sp>
        <p:nvSpPr>
          <p:cNvPr id="125" name="Google Shape;12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We have penned down very extensive HR policies regarding all types of conflict and we still append to them as soon as we feel there is a need for a new policy.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30000" y="2138550"/>
            <a:ext cx="3300900" cy="86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Contracts </a:t>
            </a:r>
            <a:endParaRPr sz="3600"/>
          </a:p>
        </p:txBody>
      </p:sp>
      <p:pic>
        <p:nvPicPr>
          <p:cNvPr id="131" name="Google Shape;131;p20"/>
          <p:cNvPicPr preferRelativeResize="0"/>
          <p:nvPr/>
        </p:nvPicPr>
        <p:blipFill>
          <a:blip r:embed="rId3">
            <a:alphaModFix/>
          </a:blip>
          <a:stretch>
            <a:fillRect/>
          </a:stretch>
        </p:blipFill>
        <p:spPr>
          <a:xfrm>
            <a:off x="5497575" y="1318650"/>
            <a:ext cx="2895600" cy="3024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76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you penalize breach of contract? Are there levels to it?</a:t>
            </a:r>
            <a:endParaRPr/>
          </a:p>
        </p:txBody>
      </p:sp>
      <p:sp>
        <p:nvSpPr>
          <p:cNvPr id="137" name="Google Shape;137;p21"/>
          <p:cNvSpPr txBox="1">
            <a:spLocks noGrp="1"/>
          </p:cNvSpPr>
          <p:nvPr>
            <p:ph type="body" idx="1"/>
          </p:nvPr>
        </p:nvSpPr>
        <p:spPr>
          <a:xfrm>
            <a:off x="729450" y="2442875"/>
            <a:ext cx="7688700" cy="18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Breach of contract is </a:t>
            </a:r>
            <a:r>
              <a:rPr lang="en" sz="1600" b="1"/>
              <a:t>penalized after measuring the damage</a:t>
            </a:r>
            <a:r>
              <a:rPr lang="en" sz="1600"/>
              <a:t> it may have caused to the company many of the small breaches are ignored but if it affects the company negatively we penalize by deducting salary and the </a:t>
            </a:r>
            <a:r>
              <a:rPr lang="en" sz="1600" b="1"/>
              <a:t>highest level is that we may take the employee to court.</a:t>
            </a:r>
            <a:endParaRPr sz="1600" b="1"/>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1050</Words>
  <Application>Microsoft Office PowerPoint</Application>
  <PresentationFormat>On-screen Show (16:9)</PresentationFormat>
  <Paragraphs>60</Paragraphs>
  <Slides>28</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Lato</vt:lpstr>
      <vt:lpstr>Arial</vt:lpstr>
      <vt:lpstr>Raleway</vt:lpstr>
      <vt:lpstr>Streamline</vt:lpstr>
      <vt:lpstr>Professional Practices in Pakistani Tech Industry</vt:lpstr>
      <vt:lpstr>Interviewee: Hira Jawwad HR Representative at Folio3 </vt:lpstr>
      <vt:lpstr>HR &amp; Administrative Policies</vt:lpstr>
      <vt:lpstr>How do you ensure your employees stay motivated?</vt:lpstr>
      <vt:lpstr>How do you deal with slackers?</vt:lpstr>
      <vt:lpstr>What are the key issues affecting team success? (both hindering and boosting)</vt:lpstr>
      <vt:lpstr>What conflict resolution techniques do you employ?</vt:lpstr>
      <vt:lpstr>Contracts </vt:lpstr>
      <vt:lpstr>How do you penalize breach of contract? Are there levels to it?</vt:lpstr>
      <vt:lpstr>Do you require for all employees to sign an NDA?</vt:lpstr>
      <vt:lpstr>Discrimination Policies</vt:lpstr>
      <vt:lpstr>In the Islamic Republic of Pakistan, do you have policies to protect religious minorities from discrimination in the workplace?   Do you have policies in place against workplace harassment / gender discrimination?</vt:lpstr>
      <vt:lpstr>Does the company enforce a gender-biased wage gap?</vt:lpstr>
      <vt:lpstr>Does relation with any influential personality and/or a friend/colleague reference affect the hiring process?</vt:lpstr>
      <vt:lpstr>Registration</vt:lpstr>
      <vt:lpstr>What is your company registered as? (Pvt. Ltd, Pvt. company, sole property)</vt:lpstr>
      <vt:lpstr>Is folio3 an SME or a private enterprise?</vt:lpstr>
      <vt:lpstr>Company</vt:lpstr>
      <vt:lpstr>What company structure do you follow? (Flat or hierarchical)</vt:lpstr>
      <vt:lpstr>Why do you think this structure is feasible for the type of company that you are?</vt:lpstr>
      <vt:lpstr>What are the values of your company?</vt:lpstr>
      <vt:lpstr>What is the workplace culture like at folio3?</vt:lpstr>
      <vt:lpstr>Individual</vt:lpstr>
      <vt:lpstr>How do you assess/motivate individual employees based on their strengths &amp; weaknesses?</vt:lpstr>
      <vt:lpstr>How do you align individual goals with project goals?</vt:lpstr>
      <vt:lpstr>Values</vt:lpstr>
      <vt:lpstr>Are your employees allowed to work on personal projects on the side?</vt:lpstr>
      <vt:lpstr>Do the employees always finish their work on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 in Pakistani Tech Industry</dc:title>
  <dc:creator>Abdul Samad</dc:creator>
  <cp:lastModifiedBy>Microsoft account</cp:lastModifiedBy>
  <cp:revision>4</cp:revision>
  <dcterms:modified xsi:type="dcterms:W3CDTF">2022-12-05T18:27:04Z</dcterms:modified>
</cp:coreProperties>
</file>