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71" r:id="rId3"/>
    <p:sldId id="272" r:id="rId4"/>
    <p:sldId id="273" r:id="rId5"/>
    <p:sldId id="274" r:id="rId6"/>
    <p:sldId id="275" r:id="rId7"/>
    <p:sldId id="279" r:id="rId8"/>
    <p:sldId id="276" r:id="rId9"/>
    <p:sldId id="277" r:id="rId10"/>
    <p:sldId id="278" r:id="rId11"/>
    <p:sldId id="280" r:id="rId12"/>
    <p:sldId id="281" r:id="rId13"/>
    <p:sldId id="282" r:id="rId14"/>
    <p:sldId id="270" r:id="rId15"/>
  </p:sldIdLst>
  <p:sldSz cx="9144000" cy="5143500" type="screen16x9"/>
  <p:notesSz cx="6858000" cy="9144000"/>
  <p:embeddedFontLst>
    <p:embeddedFont>
      <p:font typeface="Yu Mincho" panose="02020400000000000000" pitchFamily="18" charset="-128"/>
      <p:regular r:id="rId17"/>
    </p:embeddedFont>
    <p:embeddedFont>
      <p:font typeface="Georgia" panose="02040502050405020303" pitchFamily="18"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6af372a1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6af372a1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Employer-Employee Relationship</a:t>
            </a:r>
            <a:endParaRPr dirty="0"/>
          </a:p>
        </p:txBody>
      </p:sp>
      <p:sp>
        <p:nvSpPr>
          <p:cNvPr id="136" name="Google Shape;136;p13"/>
          <p:cNvSpPr txBox="1">
            <a:spLocks noGrp="1"/>
          </p:cNvSpPr>
          <p:nvPr>
            <p:ph type="body" idx="4294967295"/>
          </p:nvPr>
        </p:nvSpPr>
        <p:spPr>
          <a:xfrm>
            <a:off x="3537150" y="2846974"/>
            <a:ext cx="3329700" cy="1458172"/>
          </a:xfrm>
          <a:prstGeom prst="rect">
            <a:avLst/>
          </a:prstGeom>
        </p:spPr>
        <p:txBody>
          <a:bodyPr spcFirstLastPara="1" wrap="square" lIns="91425" tIns="91425" rIns="91425" bIns="91425" anchor="t" anchorCtr="0">
            <a:noAutofit/>
          </a:bodyPr>
          <a:lstStyle/>
          <a:p>
            <a:pPr marL="7620" marR="0" indent="-6350">
              <a:lnSpc>
                <a:spcPct val="200000"/>
              </a:lnSpc>
              <a:spcBef>
                <a:spcPts val="0"/>
              </a:spcBef>
              <a:spcAft>
                <a:spcPts val="15"/>
              </a:spcAft>
            </a:pPr>
            <a:r>
              <a:rPr lang="en-US" sz="1400" dirty="0">
                <a:solidFill>
                  <a:schemeClr val="bg1"/>
                </a:solidFill>
                <a:effectLst/>
                <a:latin typeface="Yu Mincho" panose="02020400000000000000" pitchFamily="18" charset="-128"/>
                <a:ea typeface="Times New Roman" panose="02020603050405020304" pitchFamily="18" charset="0"/>
              </a:rPr>
              <a:t>Syed Umer Hasnain Zaidi (19K0304)</a:t>
            </a:r>
            <a:endParaRPr lang="en-US" sz="1400" dirty="0">
              <a:solidFill>
                <a:schemeClr val="bg1"/>
              </a:solidFill>
              <a:effectLst/>
              <a:latin typeface="Times New Roman" panose="02020603050405020304" pitchFamily="18" charset="0"/>
              <a:ea typeface="Times New Roman" panose="02020603050405020304" pitchFamily="18" charset="0"/>
            </a:endParaRPr>
          </a:p>
          <a:p>
            <a:pPr marL="7620" marR="0" indent="-6350">
              <a:lnSpc>
                <a:spcPct val="200000"/>
              </a:lnSpc>
              <a:spcBef>
                <a:spcPts val="0"/>
              </a:spcBef>
              <a:spcAft>
                <a:spcPts val="15"/>
              </a:spcAft>
            </a:pPr>
            <a:r>
              <a:rPr lang="en-US" sz="1400" dirty="0">
                <a:solidFill>
                  <a:schemeClr val="bg1"/>
                </a:solidFill>
                <a:effectLst/>
                <a:latin typeface="Yu Mincho" panose="02020400000000000000" pitchFamily="18" charset="-128"/>
                <a:ea typeface="Times New Roman" panose="02020603050405020304" pitchFamily="18" charset="0"/>
              </a:rPr>
              <a:t>Hassan Mustafa(19K0344)</a:t>
            </a:r>
            <a:endParaRPr lang="en-US" sz="1400" dirty="0">
              <a:solidFill>
                <a:schemeClr val="bg1"/>
              </a:solidFill>
              <a:effectLst/>
              <a:latin typeface="Times New Roman" panose="02020603050405020304" pitchFamily="18" charset="0"/>
              <a:ea typeface="Times New Roman" panose="02020603050405020304" pitchFamily="18" charset="0"/>
            </a:endParaRPr>
          </a:p>
          <a:p>
            <a:pPr marL="7620" marR="0" indent="-6350">
              <a:lnSpc>
                <a:spcPct val="200000"/>
              </a:lnSpc>
              <a:spcBef>
                <a:spcPts val="0"/>
              </a:spcBef>
              <a:spcAft>
                <a:spcPts val="15"/>
              </a:spcAft>
            </a:pPr>
            <a:r>
              <a:rPr lang="en-US" sz="1400" dirty="0">
                <a:solidFill>
                  <a:schemeClr val="bg1"/>
                </a:solidFill>
                <a:effectLst/>
                <a:latin typeface="Yu Mincho" panose="02020400000000000000" pitchFamily="18" charset="-128"/>
                <a:ea typeface="Times New Roman" panose="02020603050405020304" pitchFamily="18" charset="0"/>
              </a:rPr>
              <a:t>Muhammad Usama Khan (19K1458)</a:t>
            </a:r>
            <a:endParaRPr lang="en-US" sz="1400" dirty="0">
              <a:solidFill>
                <a:schemeClr val="bg1"/>
              </a:solidFill>
              <a:effectLst/>
              <a:latin typeface="Times New Roman" panose="02020603050405020304" pitchFamily="18" charset="0"/>
              <a:ea typeface="Times New Roman" panose="02020603050405020304" pitchFamily="18" charset="0"/>
            </a:endParaRPr>
          </a:p>
          <a:p>
            <a:pPr marL="7620" marR="0" indent="-6350">
              <a:lnSpc>
                <a:spcPct val="200000"/>
              </a:lnSpc>
              <a:spcBef>
                <a:spcPts val="0"/>
              </a:spcBef>
              <a:spcAft>
                <a:spcPts val="15"/>
              </a:spcAft>
            </a:pPr>
            <a:r>
              <a:rPr lang="en-US" sz="1400" dirty="0">
                <a:solidFill>
                  <a:schemeClr val="bg1"/>
                </a:solidFill>
                <a:effectLst/>
                <a:latin typeface="Yu Mincho" panose="02020400000000000000" pitchFamily="18" charset="-128"/>
                <a:ea typeface="Times New Roman" panose="02020603050405020304" pitchFamily="18" charset="0"/>
              </a:rPr>
              <a:t>Mudassir Ahmed (19K0327)</a:t>
            </a:r>
            <a:endParaRPr lang="en-US" sz="1400"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7D6C-3F40-D9CE-92BB-006CA981FF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0C4F853-1190-DF92-5AD6-B87034607827}"/>
              </a:ext>
            </a:extLst>
          </p:cNvPr>
          <p:cNvSpPr>
            <a:spLocks noGrp="1"/>
          </p:cNvSpPr>
          <p:nvPr>
            <p:ph type="body" idx="1"/>
          </p:nvPr>
        </p:nvSpPr>
        <p:spPr/>
        <p:txBody>
          <a:bodyPr>
            <a:normAutofit/>
          </a:bodyPr>
          <a:lstStyle/>
          <a:p>
            <a:pPr marL="146050" indent="0">
              <a:buNone/>
            </a:pPr>
            <a:r>
              <a:rPr lang="en-US" sz="2000" dirty="0">
                <a:solidFill>
                  <a:schemeClr val="bg1"/>
                </a:solidFill>
                <a:effectLst/>
                <a:latin typeface="Yu Mincho" panose="02020400000000000000" pitchFamily="18" charset="-128"/>
                <a:cs typeface="Times New Roman" panose="02020603050405020304" pitchFamily="18" charset="0"/>
              </a:rPr>
              <a:t>To counteract this, Emaar has a robust process for yearly appraisals. They are given yearly goals which are evaluated quarterly with project completion. This is easy to understand for employees who can understand how the company projects are faring and which projects require further inspection. </a:t>
            </a:r>
            <a:endParaRPr lang="en-US" sz="1800" dirty="0">
              <a:solidFill>
                <a:schemeClr val="bg1"/>
              </a:solidFill>
            </a:endParaRPr>
          </a:p>
        </p:txBody>
      </p:sp>
    </p:spTree>
    <p:extLst>
      <p:ext uri="{BB962C8B-B14F-4D97-AF65-F5344CB8AC3E}">
        <p14:creationId xmlns:p14="http://schemas.microsoft.com/office/powerpoint/2010/main" val="110083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5076-2FB6-3365-2A59-642C35E57A81}"/>
              </a:ext>
            </a:extLst>
          </p:cNvPr>
          <p:cNvSpPr>
            <a:spLocks noGrp="1"/>
          </p:cNvSpPr>
          <p:nvPr>
            <p:ph type="title"/>
          </p:nvPr>
        </p:nvSpPr>
        <p:spPr/>
        <p:txBody>
          <a:bodyPr>
            <a:normAutofit fontScale="90000"/>
          </a:bodyPr>
          <a:lstStyle/>
          <a:p>
            <a:r>
              <a:rPr lang="en-US" dirty="0"/>
              <a:t>How important is Skill Development to the company</a:t>
            </a:r>
          </a:p>
        </p:txBody>
      </p:sp>
      <p:sp>
        <p:nvSpPr>
          <p:cNvPr id="3" name="Text Placeholder 2">
            <a:extLst>
              <a:ext uri="{FF2B5EF4-FFF2-40B4-BE49-F238E27FC236}">
                <a16:creationId xmlns:a16="http://schemas.microsoft.com/office/drawing/2014/main" id="{333A8E85-4BEC-B893-B97E-B6364F60BD42}"/>
              </a:ext>
            </a:extLst>
          </p:cNvPr>
          <p:cNvSpPr>
            <a:spLocks noGrp="1"/>
          </p:cNvSpPr>
          <p:nvPr>
            <p:ph type="body" idx="1"/>
          </p:nvPr>
        </p:nvSpPr>
        <p:spPr/>
        <p:txBody>
          <a:bodyPr>
            <a:normAutofit fontScale="92500" lnSpcReduction="10000"/>
          </a:bodyPr>
          <a:lstStyle/>
          <a:p>
            <a:pPr marL="146050" indent="0">
              <a:buNone/>
            </a:pPr>
            <a:r>
              <a:rPr lang="en-US" sz="1800" dirty="0">
                <a:solidFill>
                  <a:schemeClr val="bg1"/>
                </a:solidFill>
                <a:effectLst/>
                <a:latin typeface="Yu Mincho" panose="02020400000000000000" pitchFamily="18" charset="-128"/>
                <a:cs typeface="Times New Roman" panose="02020603050405020304" pitchFamily="18" charset="0"/>
              </a:rPr>
              <a:t>The most prevalent type of development activity is the training of employees in skills required in their current job or the next higher job. This is generally true for management and nonmanagement employees alike. The fact that most businesses don't do more probably reflects the view that development is an intrinsic part of being human and accounts for our progression from infant to adult. The adage about old dogs and new tricks, however, suggests that many people do not learn easily and may find it difficult to acquire the information and skills on which professional development depends in the absence of programs specifically designed for that purpose </a:t>
            </a:r>
            <a:endParaRPr lang="en-US" sz="1600" dirty="0">
              <a:solidFill>
                <a:schemeClr val="bg1"/>
              </a:solidFill>
            </a:endParaRPr>
          </a:p>
        </p:txBody>
      </p:sp>
    </p:spTree>
    <p:extLst>
      <p:ext uri="{BB962C8B-B14F-4D97-AF65-F5344CB8AC3E}">
        <p14:creationId xmlns:p14="http://schemas.microsoft.com/office/powerpoint/2010/main" val="313478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9861-A216-7B54-908C-2A43F466658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556176C-8EC7-3E7D-DB28-0A5E877EA335}"/>
              </a:ext>
            </a:extLst>
          </p:cNvPr>
          <p:cNvSpPr>
            <a:spLocks noGrp="1"/>
          </p:cNvSpPr>
          <p:nvPr>
            <p:ph type="body" idx="1"/>
          </p:nvPr>
        </p:nvSpPr>
        <p:spPr/>
        <p:txBody>
          <a:bodyPr>
            <a:normAutofit/>
          </a:bodyPr>
          <a:lstStyle/>
          <a:p>
            <a:pPr marL="1270" marR="0" indent="0">
              <a:lnSpc>
                <a:spcPct val="200000"/>
              </a:lnSpc>
              <a:spcBef>
                <a:spcPts val="0"/>
              </a:spcBef>
              <a:spcAft>
                <a:spcPts val="0"/>
              </a:spcAft>
              <a:buNone/>
            </a:pPr>
            <a:r>
              <a:rPr lang="en-US" sz="1800" dirty="0">
                <a:solidFill>
                  <a:schemeClr val="bg1"/>
                </a:solidFill>
                <a:effectLst/>
                <a:latin typeface="Yu Mincho" panose="02020400000000000000" pitchFamily="18" charset="-128"/>
                <a:ea typeface="Yu Mincho" panose="02020400000000000000" pitchFamily="18" charset="-128"/>
              </a:rPr>
              <a:t>Emaar, on the other hand, arranges training sessions for skill development from renowned trainers/motivational speakers and experts.</a:t>
            </a:r>
          </a:p>
          <a:p>
            <a:pPr marL="146050" indent="0">
              <a:buNone/>
            </a:pPr>
            <a:endParaRPr lang="en-US" sz="1600" dirty="0">
              <a:solidFill>
                <a:schemeClr val="bg1"/>
              </a:solidFill>
              <a:latin typeface="Yu Mincho" panose="02020400000000000000" pitchFamily="18" charset="-128"/>
              <a:ea typeface="Yu Mincho" panose="02020400000000000000" pitchFamily="18" charset="-128"/>
            </a:endParaRPr>
          </a:p>
        </p:txBody>
      </p:sp>
    </p:spTree>
    <p:extLst>
      <p:ext uri="{BB962C8B-B14F-4D97-AF65-F5344CB8AC3E}">
        <p14:creationId xmlns:p14="http://schemas.microsoft.com/office/powerpoint/2010/main" val="196043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C8C6-1A74-2410-F127-4E7CC8D97701}"/>
              </a:ext>
            </a:extLst>
          </p:cNvPr>
          <p:cNvSpPr>
            <a:spLocks noGrp="1"/>
          </p:cNvSpPr>
          <p:nvPr>
            <p:ph type="title"/>
          </p:nvPr>
        </p:nvSpPr>
        <p:spPr/>
        <p:txBody>
          <a:bodyPr/>
          <a:lstStyle/>
          <a:p>
            <a:r>
              <a:rPr lang="en-US" dirty="0"/>
              <a:t>Our team suggestions to possible issues:</a:t>
            </a:r>
          </a:p>
        </p:txBody>
      </p:sp>
      <p:sp>
        <p:nvSpPr>
          <p:cNvPr id="3" name="Text Placeholder 2">
            <a:extLst>
              <a:ext uri="{FF2B5EF4-FFF2-40B4-BE49-F238E27FC236}">
                <a16:creationId xmlns:a16="http://schemas.microsoft.com/office/drawing/2014/main" id="{79A9DC06-D28C-5E47-585E-25269064F489}"/>
              </a:ext>
            </a:extLst>
          </p:cNvPr>
          <p:cNvSpPr>
            <a:spLocks noGrp="1"/>
          </p:cNvSpPr>
          <p:nvPr>
            <p:ph type="body" idx="1"/>
          </p:nvPr>
        </p:nvSpPr>
        <p:spPr/>
        <p:txBody>
          <a:bodyPr>
            <a:normAutofit/>
          </a:bodyPr>
          <a:lstStyle/>
          <a:p>
            <a:pPr marL="1270" marR="0" indent="0">
              <a:lnSpc>
                <a:spcPct val="200000"/>
              </a:lnSpc>
              <a:spcBef>
                <a:spcPts val="0"/>
              </a:spcBef>
              <a:spcAft>
                <a:spcPts val="0"/>
              </a:spcAft>
              <a:buNone/>
            </a:pPr>
            <a:r>
              <a:rPr lang="en-US" sz="2000" dirty="0">
                <a:solidFill>
                  <a:schemeClr val="bg1"/>
                </a:solidFill>
                <a:effectLst/>
                <a:latin typeface="Yu Mincho" panose="02020400000000000000" pitchFamily="18" charset="-128"/>
                <a:ea typeface="Times New Roman" panose="02020603050405020304" pitchFamily="18" charset="0"/>
              </a:rPr>
              <a:t>Emaar can ensure better risk mitigation techniques by having a very basic NDA in the employee contract to ensure their business secrets are not leaked and implemented by rival groups. </a:t>
            </a:r>
            <a:endParaRPr lang="en-US" sz="2000" dirty="0">
              <a:solidFill>
                <a:schemeClr val="bg1"/>
              </a:solidFill>
              <a:effectLst/>
              <a:latin typeface="Times New Roman" panose="02020603050405020304" pitchFamily="18" charset="0"/>
              <a:ea typeface="Times New Roman" panose="02020603050405020304" pitchFamily="18" charset="0"/>
            </a:endParaRPr>
          </a:p>
          <a:p>
            <a:pPr marL="146050" indent="0">
              <a:buNone/>
            </a:pPr>
            <a:endParaRPr lang="en-US" sz="1800" dirty="0">
              <a:solidFill>
                <a:schemeClr val="bg1"/>
              </a:solidFill>
            </a:endParaRPr>
          </a:p>
        </p:txBody>
      </p:sp>
    </p:spTree>
    <p:extLst>
      <p:ext uri="{BB962C8B-B14F-4D97-AF65-F5344CB8AC3E}">
        <p14:creationId xmlns:p14="http://schemas.microsoft.com/office/powerpoint/2010/main" val="32333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600">
                <a:latin typeface="Georgia"/>
                <a:ea typeface="Georgia"/>
                <a:cs typeface="Georgia"/>
                <a:sym typeface="Georgia"/>
              </a:rPr>
              <a:t>Thank-you</a:t>
            </a:r>
            <a:endParaRPr sz="96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8652-4D8E-45E6-640A-1A27E5B3AA66}"/>
              </a:ext>
            </a:extLst>
          </p:cNvPr>
          <p:cNvSpPr>
            <a:spLocks noGrp="1"/>
          </p:cNvSpPr>
          <p:nvPr>
            <p:ph type="title"/>
          </p:nvPr>
        </p:nvSpPr>
        <p:spPr/>
        <p:txBody>
          <a:bodyPr/>
          <a:lstStyle/>
          <a:p>
            <a:r>
              <a:rPr lang="en-US" dirty="0"/>
              <a:t>Company-Employee Relationships</a:t>
            </a:r>
          </a:p>
        </p:txBody>
      </p:sp>
      <p:sp>
        <p:nvSpPr>
          <p:cNvPr id="3" name="Text Placeholder 2">
            <a:extLst>
              <a:ext uri="{FF2B5EF4-FFF2-40B4-BE49-F238E27FC236}">
                <a16:creationId xmlns:a16="http://schemas.microsoft.com/office/drawing/2014/main" id="{D51B6BDD-8218-303A-CC61-A957848B2A58}"/>
              </a:ext>
            </a:extLst>
          </p:cNvPr>
          <p:cNvSpPr>
            <a:spLocks noGrp="1"/>
          </p:cNvSpPr>
          <p:nvPr>
            <p:ph type="body" idx="1"/>
          </p:nvPr>
        </p:nvSpPr>
        <p:spPr>
          <a:xfrm>
            <a:off x="1297500" y="1307850"/>
            <a:ext cx="7038900" cy="3325110"/>
          </a:xfrm>
        </p:spPr>
        <p:txBody>
          <a:bodyPr>
            <a:normAutofit lnSpcReduction="10000"/>
          </a:bodyPr>
          <a:lstStyle/>
          <a:p>
            <a:pPr marL="0" marR="0" indent="0">
              <a:lnSpc>
                <a:spcPct val="200000"/>
              </a:lnSpc>
              <a:spcBef>
                <a:spcPts val="0"/>
              </a:spcBef>
              <a:spcAft>
                <a:spcPts val="0"/>
              </a:spcAft>
              <a:buNone/>
            </a:pPr>
            <a:r>
              <a:rPr lang="en-US" sz="1800" dirty="0">
                <a:solidFill>
                  <a:schemeClr val="bg1"/>
                </a:solidFill>
                <a:effectLst/>
                <a:latin typeface="Yu Mincho" panose="02020400000000000000" pitchFamily="18" charset="-128"/>
                <a:ea typeface="Yu Mincho" panose="02020400000000000000" pitchFamily="18" charset="-128"/>
              </a:rPr>
              <a:t>When an employer recruits a new employee, he is beginning a new relationship as well as adding a new worker to the team. Because they frequently share space at work, bosses and employees inevitably form bonds. Since healthy relationships can result in greater employee happiness and even higher productivity, managing these relationships is essential to corporate success. </a:t>
            </a:r>
          </a:p>
          <a:p>
            <a:endParaRPr lang="en-US" sz="1600" dirty="0">
              <a:solidFill>
                <a:schemeClr val="bg1"/>
              </a:solidFill>
              <a:latin typeface="Yu Mincho" panose="02020400000000000000" pitchFamily="18" charset="-128"/>
              <a:ea typeface="Yu Mincho" panose="02020400000000000000" pitchFamily="18" charset="-128"/>
            </a:endParaRPr>
          </a:p>
        </p:txBody>
      </p:sp>
    </p:spTree>
    <p:extLst>
      <p:ext uri="{BB962C8B-B14F-4D97-AF65-F5344CB8AC3E}">
        <p14:creationId xmlns:p14="http://schemas.microsoft.com/office/powerpoint/2010/main" val="297875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8151-7A8A-1BCA-E01F-6841CB2C416D}"/>
              </a:ext>
            </a:extLst>
          </p:cNvPr>
          <p:cNvSpPr>
            <a:spLocks noGrp="1"/>
          </p:cNvSpPr>
          <p:nvPr>
            <p:ph type="title"/>
          </p:nvPr>
        </p:nvSpPr>
        <p:spPr/>
        <p:txBody>
          <a:bodyPr/>
          <a:lstStyle/>
          <a:p>
            <a:r>
              <a:rPr lang="en-US" dirty="0"/>
              <a:t>How to achieve a good relationship?</a:t>
            </a:r>
          </a:p>
        </p:txBody>
      </p:sp>
      <p:sp>
        <p:nvSpPr>
          <p:cNvPr id="3" name="Text Placeholder 2">
            <a:extLst>
              <a:ext uri="{FF2B5EF4-FFF2-40B4-BE49-F238E27FC236}">
                <a16:creationId xmlns:a16="http://schemas.microsoft.com/office/drawing/2014/main" id="{78F10EDC-E727-C680-30D3-1D8F950C2B20}"/>
              </a:ext>
            </a:extLst>
          </p:cNvPr>
          <p:cNvSpPr>
            <a:spLocks noGrp="1"/>
          </p:cNvSpPr>
          <p:nvPr>
            <p:ph type="body" idx="1"/>
          </p:nvPr>
        </p:nvSpPr>
        <p:spPr/>
        <p:txBody>
          <a:bodyPr/>
          <a:lstStyle/>
          <a:p>
            <a:pPr marL="146050" indent="0">
              <a:buNone/>
            </a:pPr>
            <a:r>
              <a:rPr lang="en-US" sz="1800" dirty="0">
                <a:solidFill>
                  <a:schemeClr val="bg1"/>
                </a:solidFill>
                <a:effectLst/>
                <a:latin typeface="Yu Mincho" panose="02020400000000000000" pitchFamily="18" charset="-128"/>
                <a:cs typeface="Times New Roman" panose="02020603050405020304" pitchFamily="18" charset="0"/>
              </a:rPr>
              <a:t>Employer-employee relationships should be mutually respectful in general. The level of intimacy in these relationships will be determined by both the employer and the employee. </a:t>
            </a:r>
            <a:endParaRPr lang="en-US" dirty="0">
              <a:solidFill>
                <a:schemeClr val="bg1"/>
              </a:solidFill>
            </a:endParaRPr>
          </a:p>
        </p:txBody>
      </p:sp>
    </p:spTree>
    <p:extLst>
      <p:ext uri="{BB962C8B-B14F-4D97-AF65-F5344CB8AC3E}">
        <p14:creationId xmlns:p14="http://schemas.microsoft.com/office/powerpoint/2010/main" val="220760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C7D4-5518-8AB8-CB66-F6E3F1EDD93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16C5022-E24B-D58C-8E30-A916F8066DED}"/>
              </a:ext>
            </a:extLst>
          </p:cNvPr>
          <p:cNvSpPr>
            <a:spLocks noGrp="1"/>
          </p:cNvSpPr>
          <p:nvPr>
            <p:ph type="body" idx="1"/>
          </p:nvPr>
        </p:nvSpPr>
        <p:spPr/>
        <p:txBody>
          <a:bodyPr>
            <a:normAutofit/>
          </a:bodyPr>
          <a:lstStyle/>
          <a:p>
            <a:pPr marL="146050" indent="0">
              <a:buNone/>
            </a:pPr>
            <a:r>
              <a:rPr lang="en-US" sz="2000" dirty="0">
                <a:solidFill>
                  <a:schemeClr val="bg1"/>
                </a:solidFill>
                <a:effectLst/>
                <a:latin typeface="Yu Mincho" panose="02020400000000000000" pitchFamily="18" charset="-128"/>
                <a:cs typeface="Times New Roman" panose="02020603050405020304" pitchFamily="18" charset="0"/>
              </a:rPr>
              <a:t>The employer-employee relationship has many facets. It is particularly evident in the benefits area. On the one hand, employers want to control mushrooming benefit costs. On the other hand, they face a clamor for new benefits such as child care, elder care, and long-term care that are geared to the needs of today’s more diverse workforce </a:t>
            </a:r>
            <a:endParaRPr lang="en-US" sz="1400" dirty="0">
              <a:solidFill>
                <a:schemeClr val="bg1"/>
              </a:solidFill>
            </a:endParaRPr>
          </a:p>
        </p:txBody>
      </p:sp>
    </p:spTree>
    <p:extLst>
      <p:ext uri="{BB962C8B-B14F-4D97-AF65-F5344CB8AC3E}">
        <p14:creationId xmlns:p14="http://schemas.microsoft.com/office/powerpoint/2010/main" val="88855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459D-E2DF-B41B-5097-60001E0CB806}"/>
              </a:ext>
            </a:extLst>
          </p:cNvPr>
          <p:cNvSpPr>
            <a:spLocks noGrp="1"/>
          </p:cNvSpPr>
          <p:nvPr>
            <p:ph type="title"/>
          </p:nvPr>
        </p:nvSpPr>
        <p:spPr/>
        <p:txBody>
          <a:bodyPr/>
          <a:lstStyle/>
          <a:p>
            <a:r>
              <a:rPr lang="en-US" dirty="0"/>
              <a:t>So how does Emaar try to achieve this</a:t>
            </a:r>
          </a:p>
        </p:txBody>
      </p:sp>
      <p:sp>
        <p:nvSpPr>
          <p:cNvPr id="3" name="Text Placeholder 2">
            <a:extLst>
              <a:ext uri="{FF2B5EF4-FFF2-40B4-BE49-F238E27FC236}">
                <a16:creationId xmlns:a16="http://schemas.microsoft.com/office/drawing/2014/main" id="{47A04F4E-8A9C-7BEC-81F7-E4F27B9D71A3}"/>
              </a:ext>
            </a:extLst>
          </p:cNvPr>
          <p:cNvSpPr>
            <a:spLocks noGrp="1"/>
          </p:cNvSpPr>
          <p:nvPr>
            <p:ph type="body" idx="1"/>
          </p:nvPr>
        </p:nvSpPr>
        <p:spPr/>
        <p:txBody>
          <a:bodyPr>
            <a:normAutofit/>
          </a:bodyPr>
          <a:lstStyle/>
          <a:p>
            <a:pPr marL="146050" indent="0">
              <a:buNone/>
            </a:pPr>
            <a:r>
              <a:rPr lang="en-US" sz="1800" dirty="0">
                <a:solidFill>
                  <a:schemeClr val="bg1"/>
                </a:solidFill>
                <a:effectLst/>
                <a:latin typeface="Yu Mincho" panose="02020400000000000000" pitchFamily="18" charset="-128"/>
                <a:cs typeface="Times New Roman" panose="02020603050405020304" pitchFamily="18" charset="0"/>
              </a:rPr>
              <a:t>Emaar has learned this and has implemented insurance for the family and many other reforms to ensure an employee leaning bias to ensure employee happiness. </a:t>
            </a:r>
            <a:endParaRPr lang="en-US" sz="1600" dirty="0">
              <a:solidFill>
                <a:schemeClr val="bg1"/>
              </a:solidFill>
            </a:endParaRPr>
          </a:p>
        </p:txBody>
      </p:sp>
    </p:spTree>
    <p:extLst>
      <p:ext uri="{BB962C8B-B14F-4D97-AF65-F5344CB8AC3E}">
        <p14:creationId xmlns:p14="http://schemas.microsoft.com/office/powerpoint/2010/main" val="420741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0C4D-D3D0-677D-38EF-4C7680DD1D89}"/>
              </a:ext>
            </a:extLst>
          </p:cNvPr>
          <p:cNvSpPr>
            <a:spLocks noGrp="1"/>
          </p:cNvSpPr>
          <p:nvPr>
            <p:ph type="title"/>
          </p:nvPr>
        </p:nvSpPr>
        <p:spPr/>
        <p:txBody>
          <a:bodyPr/>
          <a:lstStyle/>
          <a:p>
            <a:r>
              <a:rPr lang="en-US" dirty="0"/>
              <a:t>Is employee trust necessary?</a:t>
            </a:r>
          </a:p>
        </p:txBody>
      </p:sp>
      <p:sp>
        <p:nvSpPr>
          <p:cNvPr id="3" name="Text Placeholder 2">
            <a:extLst>
              <a:ext uri="{FF2B5EF4-FFF2-40B4-BE49-F238E27FC236}">
                <a16:creationId xmlns:a16="http://schemas.microsoft.com/office/drawing/2014/main" id="{678D1786-BEFB-623E-CF50-FE01B08FF9A2}"/>
              </a:ext>
            </a:extLst>
          </p:cNvPr>
          <p:cNvSpPr>
            <a:spLocks noGrp="1"/>
          </p:cNvSpPr>
          <p:nvPr>
            <p:ph type="body" idx="1"/>
          </p:nvPr>
        </p:nvSpPr>
        <p:spPr/>
        <p:txBody>
          <a:bodyPr>
            <a:normAutofit/>
          </a:bodyPr>
          <a:lstStyle/>
          <a:p>
            <a:pPr marL="146050" indent="0">
              <a:buNone/>
            </a:pPr>
            <a:r>
              <a:rPr lang="en-US" sz="1800" dirty="0">
                <a:solidFill>
                  <a:schemeClr val="bg1"/>
                </a:solidFill>
                <a:effectLst/>
                <a:latin typeface="Yu Mincho" panose="02020400000000000000" pitchFamily="18" charset="-128"/>
                <a:cs typeface="Times New Roman" panose="02020603050405020304" pitchFamily="18" charset="0"/>
              </a:rPr>
              <a:t>Results strongly support that more respondents view trust as a belief in the integrity, character, and ability of others followed by the perception that trust is a feeling of confidence and support shown to me by my employees/employers </a:t>
            </a:r>
            <a:endParaRPr lang="en-US" sz="1600" dirty="0">
              <a:solidFill>
                <a:schemeClr val="bg1"/>
              </a:solidFill>
            </a:endParaRPr>
          </a:p>
        </p:txBody>
      </p:sp>
    </p:spTree>
    <p:extLst>
      <p:ext uri="{BB962C8B-B14F-4D97-AF65-F5344CB8AC3E}">
        <p14:creationId xmlns:p14="http://schemas.microsoft.com/office/powerpoint/2010/main" val="112235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F3B5-8482-5298-9A7B-3A0D8B569566}"/>
              </a:ext>
            </a:extLst>
          </p:cNvPr>
          <p:cNvSpPr>
            <a:spLocks noGrp="1"/>
          </p:cNvSpPr>
          <p:nvPr>
            <p:ph type="title"/>
          </p:nvPr>
        </p:nvSpPr>
        <p:spPr/>
        <p:txBody>
          <a:bodyPr>
            <a:normAutofit/>
          </a:bodyPr>
          <a:lstStyle/>
          <a:p>
            <a:r>
              <a:rPr lang="en-US" dirty="0"/>
              <a:t>Where does trust start from?</a:t>
            </a:r>
          </a:p>
        </p:txBody>
      </p:sp>
      <p:sp>
        <p:nvSpPr>
          <p:cNvPr id="3" name="Text Placeholder 2">
            <a:extLst>
              <a:ext uri="{FF2B5EF4-FFF2-40B4-BE49-F238E27FC236}">
                <a16:creationId xmlns:a16="http://schemas.microsoft.com/office/drawing/2014/main" id="{2677C887-8A0B-AFC4-EDAC-66EDA531B31E}"/>
              </a:ext>
            </a:extLst>
          </p:cNvPr>
          <p:cNvSpPr>
            <a:spLocks noGrp="1"/>
          </p:cNvSpPr>
          <p:nvPr>
            <p:ph type="body" idx="1"/>
          </p:nvPr>
        </p:nvSpPr>
        <p:spPr/>
        <p:txBody>
          <a:bodyPr>
            <a:normAutofit/>
          </a:bodyPr>
          <a:lstStyle/>
          <a:p>
            <a:pPr marL="146050" indent="0">
              <a:buNone/>
            </a:pPr>
            <a:r>
              <a:rPr lang="en-US" sz="1800" dirty="0">
                <a:solidFill>
                  <a:schemeClr val="bg1"/>
                </a:solidFill>
                <a:effectLst/>
                <a:latin typeface="Yu Mincho" panose="02020400000000000000" pitchFamily="18" charset="-128"/>
                <a:cs typeface="Times New Roman" panose="02020603050405020304" pitchFamily="18" charset="0"/>
              </a:rPr>
              <a:t>Trust, like most elements of corporate culture, must have a strong and visible commitment from top management. Primary responsibility for creating a climate of trust falls on the manager who enjoys hierarchical advantage and greater access to key information. Management must trust employees with information. Whether good news or bad news, this should be shared openly and frequently with employees. An improvement in communication improves credibility and trust </a:t>
            </a:r>
            <a:endParaRPr lang="en-US" sz="1600" dirty="0">
              <a:solidFill>
                <a:schemeClr val="bg1"/>
              </a:solidFill>
            </a:endParaRPr>
          </a:p>
        </p:txBody>
      </p:sp>
    </p:spTree>
    <p:extLst>
      <p:ext uri="{BB962C8B-B14F-4D97-AF65-F5344CB8AC3E}">
        <p14:creationId xmlns:p14="http://schemas.microsoft.com/office/powerpoint/2010/main" val="379748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413-B4B3-10A7-A7CF-62BA2CF8E749}"/>
              </a:ext>
            </a:extLst>
          </p:cNvPr>
          <p:cNvSpPr>
            <a:spLocks noGrp="1"/>
          </p:cNvSpPr>
          <p:nvPr>
            <p:ph type="title"/>
          </p:nvPr>
        </p:nvSpPr>
        <p:spPr>
          <a:xfrm>
            <a:off x="1297500" y="454710"/>
            <a:ext cx="7038900" cy="914100"/>
          </a:xfrm>
        </p:spPr>
        <p:txBody>
          <a:bodyPr/>
          <a:lstStyle/>
          <a:p>
            <a:endParaRPr lang="en-US"/>
          </a:p>
        </p:txBody>
      </p:sp>
      <p:sp>
        <p:nvSpPr>
          <p:cNvPr id="3" name="Text Placeholder 2">
            <a:extLst>
              <a:ext uri="{FF2B5EF4-FFF2-40B4-BE49-F238E27FC236}">
                <a16:creationId xmlns:a16="http://schemas.microsoft.com/office/drawing/2014/main" id="{E003F02B-F82F-F555-6F7E-0C62DBD9329A}"/>
              </a:ext>
            </a:extLst>
          </p:cNvPr>
          <p:cNvSpPr>
            <a:spLocks noGrp="1"/>
          </p:cNvSpPr>
          <p:nvPr>
            <p:ph type="body" idx="1"/>
          </p:nvPr>
        </p:nvSpPr>
        <p:spPr/>
        <p:txBody>
          <a:bodyPr>
            <a:normAutofit/>
          </a:bodyPr>
          <a:lstStyle/>
          <a:p>
            <a:pPr marL="146050" indent="0">
              <a:buNone/>
            </a:pPr>
            <a:r>
              <a:rPr lang="en-US" sz="1800" dirty="0">
                <a:solidFill>
                  <a:schemeClr val="bg1"/>
                </a:solidFill>
                <a:effectLst/>
                <a:latin typeface="Yu Mincho" panose="02020400000000000000" pitchFamily="18" charset="-128"/>
                <a:cs typeface="Times New Roman" panose="02020603050405020304" pitchFamily="18" charset="0"/>
              </a:rPr>
              <a:t>Hence, Emaar organizes many different employee engagement activities in which the corporates are very involved in to reduce workplace toxicity such as Cricket and Football matches between departments which also help ensure employee trust in the company and brand image and make them feel they are a part of it. It also celebrates its employee’s achievements and reward them to ensure a positive relationship such as Certificates, Cash Rewards, etc. </a:t>
            </a:r>
            <a:endParaRPr lang="en-US" sz="1600" dirty="0">
              <a:solidFill>
                <a:schemeClr val="bg1"/>
              </a:solidFill>
            </a:endParaRPr>
          </a:p>
        </p:txBody>
      </p:sp>
    </p:spTree>
    <p:extLst>
      <p:ext uri="{BB962C8B-B14F-4D97-AF65-F5344CB8AC3E}">
        <p14:creationId xmlns:p14="http://schemas.microsoft.com/office/powerpoint/2010/main" val="107413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73E3-17A2-BDBE-42C6-6085644ABC4B}"/>
              </a:ext>
            </a:extLst>
          </p:cNvPr>
          <p:cNvSpPr>
            <a:spLocks noGrp="1"/>
          </p:cNvSpPr>
          <p:nvPr>
            <p:ph type="title"/>
          </p:nvPr>
        </p:nvSpPr>
        <p:spPr/>
        <p:txBody>
          <a:bodyPr>
            <a:normAutofit fontScale="90000"/>
          </a:bodyPr>
          <a:lstStyle/>
          <a:p>
            <a:r>
              <a:rPr lang="en-US" dirty="0"/>
              <a:t>Employee’s understanding of company situation</a:t>
            </a:r>
          </a:p>
        </p:txBody>
      </p:sp>
      <p:sp>
        <p:nvSpPr>
          <p:cNvPr id="3" name="Text Placeholder 2">
            <a:extLst>
              <a:ext uri="{FF2B5EF4-FFF2-40B4-BE49-F238E27FC236}">
                <a16:creationId xmlns:a16="http://schemas.microsoft.com/office/drawing/2014/main" id="{7834CACE-E6FF-9B29-C2C0-A2A5B71EE4DB}"/>
              </a:ext>
            </a:extLst>
          </p:cNvPr>
          <p:cNvSpPr>
            <a:spLocks noGrp="1"/>
          </p:cNvSpPr>
          <p:nvPr>
            <p:ph type="body" idx="1"/>
          </p:nvPr>
        </p:nvSpPr>
        <p:spPr/>
        <p:txBody>
          <a:bodyPr>
            <a:normAutofit/>
          </a:bodyPr>
          <a:lstStyle/>
          <a:p>
            <a:pPr marL="146050" indent="0">
              <a:buNone/>
            </a:pPr>
            <a:r>
              <a:rPr lang="en-US" sz="2000" dirty="0">
                <a:solidFill>
                  <a:schemeClr val="bg1"/>
                </a:solidFill>
                <a:effectLst/>
                <a:latin typeface="Yu Mincho" panose="02020400000000000000" pitchFamily="18" charset="-128"/>
                <a:cs typeface="Times New Roman" panose="02020603050405020304" pitchFamily="18" charset="0"/>
              </a:rPr>
              <a:t>A lack of understanding by employees about their company’s economic health is almost certain to produce resistance that will impede the implementation of much needed change </a:t>
            </a:r>
            <a:endParaRPr lang="en-US" sz="1800" dirty="0">
              <a:solidFill>
                <a:schemeClr val="bg1"/>
              </a:solidFill>
            </a:endParaRPr>
          </a:p>
        </p:txBody>
      </p:sp>
    </p:spTree>
    <p:extLst>
      <p:ext uri="{BB962C8B-B14F-4D97-AF65-F5344CB8AC3E}">
        <p14:creationId xmlns:p14="http://schemas.microsoft.com/office/powerpoint/2010/main" val="120439511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685</Words>
  <Application>Microsoft Office PowerPoint</Application>
  <PresentationFormat>On-screen Show (16:9)</PresentationFormat>
  <Paragraphs>26</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Montserrat</vt:lpstr>
      <vt:lpstr>Georgia</vt:lpstr>
      <vt:lpstr>Lato</vt:lpstr>
      <vt:lpstr>Arial</vt:lpstr>
      <vt:lpstr>Yu Mincho</vt:lpstr>
      <vt:lpstr>Times New Roman</vt:lpstr>
      <vt:lpstr>Focus</vt:lpstr>
      <vt:lpstr>Employer-Employee Relationship</vt:lpstr>
      <vt:lpstr>Company-Employee Relationships</vt:lpstr>
      <vt:lpstr>How to achieve a good relationship?</vt:lpstr>
      <vt:lpstr>PowerPoint Presentation</vt:lpstr>
      <vt:lpstr>So how does Emaar try to achieve this</vt:lpstr>
      <vt:lpstr>Is employee trust necessary?</vt:lpstr>
      <vt:lpstr>Where does trust start from?</vt:lpstr>
      <vt:lpstr>PowerPoint Presentation</vt:lpstr>
      <vt:lpstr>Employee’s understanding of company situation</vt:lpstr>
      <vt:lpstr>PowerPoint Presentation</vt:lpstr>
      <vt:lpstr>How important is Skill Development to the company</vt:lpstr>
      <vt:lpstr>PowerPoint Presentation</vt:lpstr>
      <vt:lpstr>Our team suggestions to possible 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MANAGEMENT</dc:title>
  <cp:lastModifiedBy>syed umer hasnain zaidi</cp:lastModifiedBy>
  <cp:revision>30</cp:revision>
  <dcterms:modified xsi:type="dcterms:W3CDTF">2022-12-05T16:36:36Z</dcterms:modified>
</cp:coreProperties>
</file>