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76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1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6D5B-EFB2-4ADD-899C-F17EA525919C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EF38-8BF5-4E32-8FF8-C23673709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1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3296-9592-4A18-A683-5F7B3014D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ECDA2-97ED-4ABA-AB52-3F0210CC4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Native English Accent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6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91CF-80C9-410C-827D-EA01283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ON LAST SYLLABLE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21A8C9-CBD5-415D-835B-3FCE34EDA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337407"/>
              </p:ext>
            </p:extLst>
          </p:nvPr>
        </p:nvGraphicFramePr>
        <p:xfrm>
          <a:off x="914400" y="2095499"/>
          <a:ext cx="10353674" cy="3131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233124555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189953704"/>
                    </a:ext>
                  </a:extLst>
                </a:gridCol>
              </a:tblGrid>
              <a:tr h="10588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64988"/>
                  </a:ext>
                </a:extLst>
              </a:tr>
              <a:tr h="10588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Most 2-syllable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preSENT</a:t>
                      </a:r>
                      <a:endParaRPr lang="en-US" sz="2800" dirty="0"/>
                    </a:p>
                    <a:p>
                      <a:r>
                        <a:rPr lang="en-US" sz="2800" dirty="0" err="1"/>
                        <a:t>exPORT</a:t>
                      </a:r>
                      <a:endParaRPr lang="en-US" sz="2800" dirty="0"/>
                    </a:p>
                    <a:p>
                      <a:r>
                        <a:rPr lang="en-US" sz="2800" dirty="0" err="1"/>
                        <a:t>deCIDE</a:t>
                      </a:r>
                      <a:endParaRPr lang="en-US" sz="2800" dirty="0"/>
                    </a:p>
                    <a:p>
                      <a:r>
                        <a:rPr lang="en-US" sz="2800" dirty="0" err="1"/>
                        <a:t>beGIN</a:t>
                      </a:r>
                      <a:endParaRPr lang="en-US" sz="2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81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33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7A-EACA-4A45-B88D-5BB48A97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tress-b">
            <a:hlinkClick r:id="" action="ppaction://media"/>
            <a:extLst>
              <a:ext uri="{FF2B5EF4-FFF2-40B4-BE49-F238E27FC236}">
                <a16:creationId xmlns:a16="http://schemas.microsoft.com/office/drawing/2014/main" id="{F7405B30-B662-48A7-80EE-95AE5897517E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966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E01F-CF4C-4F13-9D87-29714E13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Stress on penultimate syllable (penultimate = second from end)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B936A4-3933-436A-81EB-F1474658B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91269"/>
              </p:ext>
            </p:extLst>
          </p:nvPr>
        </p:nvGraphicFramePr>
        <p:xfrm>
          <a:off x="914400" y="2095499"/>
          <a:ext cx="10353674" cy="3684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374644831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23784208"/>
                    </a:ext>
                  </a:extLst>
                </a:gridCol>
              </a:tblGrid>
              <a:tr h="552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031039"/>
                  </a:ext>
                </a:extLst>
              </a:tr>
              <a:tr h="1770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Words ending in -</a:t>
                      </a:r>
                      <a:r>
                        <a:rPr lang="en-US" dirty="0" err="1"/>
                        <a:t>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GRAPHic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geoGRAPHic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geoLOGic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8947"/>
                  </a:ext>
                </a:extLst>
              </a:tr>
              <a:tr h="13617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Words ending in -</a:t>
                      </a:r>
                      <a:r>
                        <a:rPr lang="en-US" dirty="0" err="1"/>
                        <a:t>sion</a:t>
                      </a:r>
                      <a:r>
                        <a:rPr lang="en-US" dirty="0"/>
                        <a:t> and -</a:t>
                      </a:r>
                      <a:r>
                        <a:rPr lang="en-US" dirty="0" err="1"/>
                        <a:t>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teleVIsion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reveLAtion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6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4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D5B3-4256-414A-84FC-C7D8C4A5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tress-c">
            <a:hlinkClick r:id="" action="ppaction://media"/>
            <a:extLst>
              <a:ext uri="{FF2B5EF4-FFF2-40B4-BE49-F238E27FC236}">
                <a16:creationId xmlns:a16="http://schemas.microsoft.com/office/drawing/2014/main" id="{18BEA97E-6D91-4FDD-8C20-192A849901FB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09600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B5AF-7FB1-4F97-A058-A6625069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on ante-penultimate syllable (ante-penultimate = third from end)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2DA29F-9790-4BF6-8D45-8EC8B738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273478"/>
              </p:ext>
            </p:extLst>
          </p:nvPr>
        </p:nvGraphicFramePr>
        <p:xfrm>
          <a:off x="914400" y="2095500"/>
          <a:ext cx="10353674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756815058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63282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 ending in -cy, -ty, -</a:t>
                      </a:r>
                      <a:r>
                        <a:rPr lang="en-US" dirty="0" err="1"/>
                        <a:t>phy</a:t>
                      </a:r>
                      <a:r>
                        <a:rPr lang="en-US" dirty="0"/>
                        <a:t> and -</a:t>
                      </a:r>
                      <a:r>
                        <a:rPr lang="en-US" dirty="0" err="1"/>
                        <a:t>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deMOcracy</a:t>
                      </a:r>
                      <a:endParaRPr lang="en-US" dirty="0"/>
                    </a:p>
                    <a:p>
                      <a:r>
                        <a:rPr lang="en-US" dirty="0" err="1"/>
                        <a:t>dependaBIlity</a:t>
                      </a:r>
                      <a:endParaRPr lang="en-US" dirty="0"/>
                    </a:p>
                    <a:p>
                      <a:r>
                        <a:rPr lang="en-US" dirty="0" err="1"/>
                        <a:t>phoTOgraphy</a:t>
                      </a:r>
                      <a:endParaRPr lang="en-US" dirty="0"/>
                    </a:p>
                    <a:p>
                      <a:r>
                        <a:rPr lang="en-US" dirty="0" err="1"/>
                        <a:t>geOLogy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9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 ending in -al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CRItical</a:t>
                      </a:r>
                      <a:endParaRPr lang="en-US" dirty="0"/>
                    </a:p>
                    <a:p>
                      <a:r>
                        <a:rPr lang="en-US" dirty="0" err="1"/>
                        <a:t>geoLOGical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9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96EE-0301-45D2-88C1-236B4719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tress-d">
            <a:hlinkClick r:id="" action="ppaction://media"/>
            <a:extLst>
              <a:ext uri="{FF2B5EF4-FFF2-40B4-BE49-F238E27FC236}">
                <a16:creationId xmlns:a16="http://schemas.microsoft.com/office/drawing/2014/main" id="{15FBAF51-3B70-4F1F-A431-ABC551CFA293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1504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7D1D-3755-4C76-AE72-87174363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words (words with two parts)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1B0CBD-5903-4AB6-ADD7-3CF27CD2B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536097"/>
              </p:ext>
            </p:extLst>
          </p:nvPr>
        </p:nvGraphicFramePr>
        <p:xfrm>
          <a:off x="914400" y="2095500"/>
          <a:ext cx="10353674" cy="38198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551978840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25972283"/>
                    </a:ext>
                  </a:extLst>
                </a:gridCol>
              </a:tblGrid>
              <a:tr h="454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02695"/>
                  </a:ext>
                </a:extLst>
              </a:tr>
              <a:tr h="1121661">
                <a:tc>
                  <a:txBody>
                    <a:bodyPr/>
                    <a:lstStyle/>
                    <a:p>
                      <a:r>
                        <a:rPr lang="en-US" dirty="0"/>
                        <a:t>For compound nouns, the stress is on the first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BLACKbird</a:t>
                      </a:r>
                      <a:endParaRPr lang="en-US" dirty="0"/>
                    </a:p>
                    <a:p>
                      <a:r>
                        <a:rPr lang="en-US" dirty="0" err="1"/>
                        <a:t>GREENhouse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83448"/>
                  </a:ext>
                </a:extLst>
              </a:tr>
              <a:tr h="1121661">
                <a:tc>
                  <a:txBody>
                    <a:bodyPr/>
                    <a:lstStyle/>
                    <a:p>
                      <a:r>
                        <a:rPr lang="en-US" dirty="0"/>
                        <a:t>For compound adjectives, the stress is on the second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bad-TEMpered</a:t>
                      </a:r>
                      <a:endParaRPr lang="en-US" dirty="0"/>
                    </a:p>
                    <a:p>
                      <a:r>
                        <a:rPr lang="en-US" dirty="0" err="1"/>
                        <a:t>old-FASHioned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50127"/>
                  </a:ext>
                </a:extLst>
              </a:tr>
              <a:tr h="1121661">
                <a:tc>
                  <a:txBody>
                    <a:bodyPr/>
                    <a:lstStyle/>
                    <a:p>
                      <a:r>
                        <a:rPr lang="en-US" dirty="0"/>
                        <a:t>For compound verbs, the stress is on the second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underSTAND</a:t>
                      </a:r>
                      <a:endParaRPr lang="en-US" dirty="0"/>
                    </a:p>
                    <a:p>
                      <a:r>
                        <a:rPr lang="en-US" dirty="0" err="1"/>
                        <a:t>overFLOW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01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303D-6F4E-48F5-865A-42B75B5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tress-e">
            <a:hlinkClick r:id="" action="ppaction://media"/>
            <a:extLst>
              <a:ext uri="{FF2B5EF4-FFF2-40B4-BE49-F238E27FC236}">
                <a16:creationId xmlns:a16="http://schemas.microsoft.com/office/drawing/2014/main" id="{6836243B-E4D5-4042-AA98-5B4E47862DB2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0580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7FCB-2FCB-48AE-82AE-41920004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27BB-4D0E-4108-AE96-685A2837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refers to the relative emphasis that may be given to a syllable in a word or a word(s) in a sentence. It is important because it highlights the message carrier words in a sentence.</a:t>
            </a:r>
          </a:p>
          <a:p>
            <a:r>
              <a:rPr lang="en-US" dirty="0"/>
              <a:t>2 Types of Stress </a:t>
            </a:r>
          </a:p>
          <a:p>
            <a:pPr algn="ctr"/>
            <a:r>
              <a:rPr lang="en-US" dirty="0"/>
              <a:t>Word Stress</a:t>
            </a:r>
          </a:p>
          <a:p>
            <a:pPr algn="ctr"/>
            <a:r>
              <a:rPr lang="en-US" dirty="0"/>
              <a:t>Sentence Stress</a:t>
            </a:r>
          </a:p>
        </p:txBody>
      </p:sp>
    </p:spTree>
    <p:extLst>
      <p:ext uri="{BB962C8B-B14F-4D97-AF65-F5344CB8AC3E}">
        <p14:creationId xmlns:p14="http://schemas.microsoft.com/office/powerpoint/2010/main" val="340501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1708-12D9-4CDC-B7D5-235DE570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49CE-F17B-41D1-8068-480DB9C3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Stressed words carry the meaning or the sense behind the sentence, and for this reason they are called “Content Words” </a:t>
            </a:r>
          </a:p>
          <a:p>
            <a:r>
              <a:rPr lang="en-US" dirty="0"/>
              <a:t>Obviously the “content” of a sentence carries more significance than the particular “way” it is put together. </a:t>
            </a:r>
          </a:p>
        </p:txBody>
      </p:sp>
    </p:spTree>
    <p:extLst>
      <p:ext uri="{BB962C8B-B14F-4D97-AF65-F5344CB8AC3E}">
        <p14:creationId xmlns:p14="http://schemas.microsoft.com/office/powerpoint/2010/main" val="2816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9C41-380B-4BE0-A0D2-8A0576E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3343-CEEC-4981-AFBE-42E733A1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Words include:  (Main) Verbs, Nouns, Adjectives, Adverbs, Negative Auxiliary Verbs, Demonstratives, Question Words</a:t>
            </a:r>
          </a:p>
          <a:p>
            <a:r>
              <a:rPr lang="en-US" dirty="0"/>
              <a:t>Function Words include: Pronouns, Prepositions, Articles, Conjunctions, Auxiliary Verbs, (Main) Verb “to be”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EF0-9081-46DA-B7D9-CDA715CC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66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88A8-EF7E-4090-97AE-DAF3A5C3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275646"/>
            <a:ext cx="4879199" cy="659518"/>
          </a:xfrm>
        </p:spPr>
        <p:txBody>
          <a:bodyPr/>
          <a:lstStyle/>
          <a:p>
            <a:r>
              <a:rPr lang="en-US" dirty="0"/>
              <a:t>Content Words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FD7DF-6599-44D3-A44C-B65625C2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1275645"/>
            <a:ext cx="4865554" cy="659519"/>
          </a:xfrm>
        </p:spPr>
        <p:txBody>
          <a:bodyPr/>
          <a:lstStyle/>
          <a:p>
            <a:r>
              <a:rPr lang="en-US" dirty="0"/>
              <a:t>Function Words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9550B33-92D2-4AEA-8019-EF517E5DC1A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1697397"/>
              </p:ext>
            </p:extLst>
          </p:nvPr>
        </p:nvGraphicFramePr>
        <p:xfrm>
          <a:off x="6172200" y="2325510"/>
          <a:ext cx="5095874" cy="3256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937">
                  <a:extLst>
                    <a:ext uri="{9D8B030D-6E8A-4147-A177-3AD203B41FA5}">
                      <a16:colId xmlns:a16="http://schemas.microsoft.com/office/drawing/2014/main" val="1686584052"/>
                    </a:ext>
                  </a:extLst>
                </a:gridCol>
                <a:gridCol w="2547937">
                  <a:extLst>
                    <a:ext uri="{9D8B030D-6E8A-4147-A177-3AD203B41FA5}">
                      <a16:colId xmlns:a16="http://schemas.microsoft.com/office/drawing/2014/main" val="2573634974"/>
                    </a:ext>
                  </a:extLst>
                </a:gridCol>
              </a:tblGrid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I, you, he ,they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97764"/>
                  </a:ext>
                </a:extLst>
              </a:tr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on, under,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6827"/>
                  </a:ext>
                </a:extLst>
              </a:tr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the, a, 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62560"/>
                  </a:ext>
                </a:extLst>
              </a:tr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Conjunctions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but, and, 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71533"/>
                  </a:ext>
                </a:extLst>
              </a:tr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Auxiliary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can, should, must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66258"/>
                  </a:ext>
                </a:extLst>
              </a:tr>
              <a:tr h="5428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Verb “to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is, was,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7883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5A95F68-7DCF-4AF5-80C0-8B997CC12F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54142"/>
              </p:ext>
            </p:extLst>
          </p:nvPr>
        </p:nvGraphicFramePr>
        <p:xfrm>
          <a:off x="914400" y="2325511"/>
          <a:ext cx="5106988" cy="3256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3494">
                  <a:extLst>
                    <a:ext uri="{9D8B030D-6E8A-4147-A177-3AD203B41FA5}">
                      <a16:colId xmlns:a16="http://schemas.microsoft.com/office/drawing/2014/main" val="1139121797"/>
                    </a:ext>
                  </a:extLst>
                </a:gridCol>
                <a:gridCol w="2553494">
                  <a:extLst>
                    <a:ext uri="{9D8B030D-6E8A-4147-A177-3AD203B41FA5}">
                      <a16:colId xmlns:a16="http://schemas.microsoft.com/office/drawing/2014/main" val="3518305045"/>
                    </a:ext>
                  </a:extLst>
                </a:gridCol>
              </a:tblGrid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go, talk,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34084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student, desk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74516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big, clever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39801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quickly, loudly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23615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 Aux 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can’t, don’t, aren’t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310569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Demonstratives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this, that, those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35052"/>
                  </a:ext>
                </a:extLst>
              </a:tr>
              <a:tr h="4652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who, which,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7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2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71C7-7AE7-43DB-B4A3-5C5B3D8C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FDE1-559F-436A-AEC0-BD4E48D3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 am </a:t>
            </a:r>
            <a:r>
              <a:rPr lang="en-US" sz="3200" b="1" i="1" u="sng" dirty="0"/>
              <a:t>talking</a:t>
            </a:r>
            <a:r>
              <a:rPr lang="en-US" sz="3200" i="1" dirty="0"/>
              <a:t> </a:t>
            </a:r>
            <a:r>
              <a:rPr lang="en-US" sz="3200" dirty="0"/>
              <a:t>to the </a:t>
            </a:r>
            <a:r>
              <a:rPr lang="en-US" sz="3200" b="1" i="1" u="sng" dirty="0"/>
              <a:t>clever students</a:t>
            </a:r>
          </a:p>
          <a:p>
            <a:r>
              <a:rPr lang="en-US" sz="3200" dirty="0"/>
              <a:t>You’re </a:t>
            </a:r>
            <a:r>
              <a:rPr lang="en-US" sz="3200" b="1" i="1" u="sng" dirty="0"/>
              <a:t>sitting</a:t>
            </a:r>
            <a:r>
              <a:rPr lang="en-US" sz="3200" dirty="0"/>
              <a:t> on the </a:t>
            </a:r>
            <a:r>
              <a:rPr lang="en-US" sz="3200" b="1" i="1" u="sng" dirty="0"/>
              <a:t>desk</a:t>
            </a:r>
            <a:r>
              <a:rPr lang="en-US" sz="3200" dirty="0"/>
              <a:t>, but you </a:t>
            </a:r>
            <a:r>
              <a:rPr lang="en-US" sz="3200" b="1" i="1" u="sng" dirty="0"/>
              <a:t>aren’t listening </a:t>
            </a:r>
            <a:r>
              <a:rPr lang="en-US" sz="3200" dirty="0"/>
              <a:t>to me.</a:t>
            </a:r>
          </a:p>
          <a:p>
            <a:r>
              <a:rPr lang="en-US" sz="3200" dirty="0"/>
              <a:t>He’s </a:t>
            </a:r>
            <a:r>
              <a:rPr lang="en-US" sz="3200" b="1" i="1" u="sng" dirty="0"/>
              <a:t>writing quickly</a:t>
            </a:r>
            <a:r>
              <a:rPr lang="en-US" sz="3200" dirty="0"/>
              <a:t>, so it’s </a:t>
            </a:r>
            <a:r>
              <a:rPr lang="en-US" sz="3200" b="1" i="1" u="sng" dirty="0"/>
              <a:t>difficult</a:t>
            </a:r>
            <a:r>
              <a:rPr lang="en-US" sz="3200" dirty="0"/>
              <a:t> for him to </a:t>
            </a:r>
            <a:r>
              <a:rPr lang="en-US" sz="3200" b="1" i="1" u="sng" dirty="0"/>
              <a:t>hear</a:t>
            </a:r>
            <a:r>
              <a:rPr lang="en-US" sz="3200" dirty="0"/>
              <a:t> me.</a:t>
            </a:r>
          </a:p>
        </p:txBody>
      </p:sp>
    </p:spTree>
    <p:extLst>
      <p:ext uri="{BB962C8B-B14F-4D97-AF65-F5344CB8AC3E}">
        <p14:creationId xmlns:p14="http://schemas.microsoft.com/office/powerpoint/2010/main" val="18970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5BC-BE2C-4818-8D55-EC565A00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03111"/>
          </a:xfrm>
        </p:spPr>
        <p:txBody>
          <a:bodyPr/>
          <a:lstStyle/>
          <a:p>
            <a:r>
              <a:rPr lang="en-US" dirty="0"/>
              <a:t>Word stress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3FA8-7A6D-4F56-90EE-FE21FA34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1733"/>
            <a:ext cx="10353762" cy="419946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3600" dirty="0"/>
              <a:t>One word has only one stress</a:t>
            </a:r>
          </a:p>
          <a:p>
            <a:r>
              <a:rPr lang="en-US" sz="3600" dirty="0"/>
              <a:t>	We can only stress vowels, not consonants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4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7876-4A2E-4186-93A0-9B84DDA6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ON THE FIRST SYLLABLE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545E78-CFEB-483D-855D-CE928C42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499223"/>
              </p:ext>
            </p:extLst>
          </p:nvPr>
        </p:nvGraphicFramePr>
        <p:xfrm>
          <a:off x="914400" y="2095499"/>
          <a:ext cx="10353674" cy="371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062403750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278534098"/>
                    </a:ext>
                  </a:extLst>
                </a:gridCol>
              </a:tblGrid>
              <a:tr h="7878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70837"/>
                  </a:ext>
                </a:extLst>
              </a:tr>
              <a:tr h="787870">
                <a:tc>
                  <a:txBody>
                    <a:bodyPr/>
                    <a:lstStyle/>
                    <a:p>
                      <a:r>
                        <a:rPr lang="en-US" dirty="0"/>
                        <a:t>Most 2-syllable 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PRESent</a:t>
                      </a:r>
                      <a:endParaRPr lang="en-US" dirty="0"/>
                    </a:p>
                    <a:p>
                      <a:r>
                        <a:rPr lang="en-US" dirty="0" err="1"/>
                        <a:t>EXport</a:t>
                      </a:r>
                      <a:endParaRPr lang="en-US" dirty="0"/>
                    </a:p>
                    <a:p>
                      <a:r>
                        <a:rPr lang="en-US" dirty="0" err="1"/>
                        <a:t>CHIna</a:t>
                      </a:r>
                      <a:endParaRPr lang="en-US" dirty="0"/>
                    </a:p>
                    <a:p>
                      <a:r>
                        <a:rPr lang="en-US" dirty="0" err="1"/>
                        <a:t>TAble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14269"/>
                  </a:ext>
                </a:extLst>
              </a:tr>
              <a:tr h="787870">
                <a:tc>
                  <a:txBody>
                    <a:bodyPr/>
                    <a:lstStyle/>
                    <a:p>
                      <a:r>
                        <a:rPr lang="en-US" dirty="0"/>
                        <a:t>Most 2-syllable 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PRESent</a:t>
                      </a:r>
                      <a:endParaRPr lang="en-US" dirty="0"/>
                    </a:p>
                    <a:p>
                      <a:r>
                        <a:rPr lang="en-US" dirty="0" err="1"/>
                        <a:t>SLENder</a:t>
                      </a:r>
                      <a:endParaRPr lang="en-US" dirty="0"/>
                    </a:p>
                    <a:p>
                      <a:r>
                        <a:rPr lang="en-US" dirty="0" err="1"/>
                        <a:t>CLEVer</a:t>
                      </a:r>
                      <a:endParaRPr lang="en-US" dirty="0"/>
                    </a:p>
                    <a:p>
                      <a:r>
                        <a:rPr lang="en-US" dirty="0" err="1"/>
                        <a:t>HAPpy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27D3-09E9-4B96-8747-85E107F8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tress-a">
            <a:hlinkClick r:id="" action="ppaction://media"/>
            <a:extLst>
              <a:ext uri="{FF2B5EF4-FFF2-40B4-BE49-F238E27FC236}">
                <a16:creationId xmlns:a16="http://schemas.microsoft.com/office/drawing/2014/main" id="{E0C4FAC3-2E69-45D3-AA37-2FB1A16F4583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86438" y="363855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84560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</TotalTime>
  <Words>440</Words>
  <Application>Microsoft Office PowerPoint</Application>
  <PresentationFormat>Widescreen</PresentationFormat>
  <Paragraphs>100</Paragraphs>
  <Slides>17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Stress </vt:lpstr>
      <vt:lpstr>Stress </vt:lpstr>
      <vt:lpstr>Content Words</vt:lpstr>
      <vt:lpstr>PowerPoint Presentation</vt:lpstr>
      <vt:lpstr>PowerPoint Presentation</vt:lpstr>
      <vt:lpstr>PowerPoint Presentation</vt:lpstr>
      <vt:lpstr>Word stress Rules</vt:lpstr>
      <vt:lpstr>STRESS ON THE FIRST SYLLABLE</vt:lpstr>
      <vt:lpstr>PowerPoint Presentation</vt:lpstr>
      <vt:lpstr>STRESS ON LAST SYLLABLE</vt:lpstr>
      <vt:lpstr>PowerPoint Presentation</vt:lpstr>
      <vt:lpstr> Stress on penultimate syllable (penultimate = second from end)</vt:lpstr>
      <vt:lpstr>PowerPoint Presentation</vt:lpstr>
      <vt:lpstr>Stress on ante-penultimate syllable (ante-penultimate = third from end)</vt:lpstr>
      <vt:lpstr>PowerPoint Presentation</vt:lpstr>
      <vt:lpstr>Compound words (words with two parts)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</dc:title>
  <dc:creator>Abdul Qadir</dc:creator>
  <cp:lastModifiedBy>Abdul Qadir</cp:lastModifiedBy>
  <cp:revision>6</cp:revision>
  <dcterms:created xsi:type="dcterms:W3CDTF">2021-03-01T04:57:02Z</dcterms:created>
  <dcterms:modified xsi:type="dcterms:W3CDTF">2021-03-01T05:51:01Z</dcterms:modified>
</cp:coreProperties>
</file>