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57" r:id="rId3"/>
    <p:sldId id="307" r:id="rId4"/>
    <p:sldId id="282" r:id="rId5"/>
    <p:sldId id="308" r:id="rId6"/>
    <p:sldId id="309" r:id="rId7"/>
    <p:sldId id="310" r:id="rId8"/>
    <p:sldId id="311" r:id="rId9"/>
    <p:sldId id="312" r:id="rId10"/>
    <p:sldId id="313" r:id="rId11"/>
    <p:sldId id="314" r:id="rId12"/>
    <p:sldId id="315" r:id="rId13"/>
    <p:sldId id="316" r:id="rId14"/>
    <p:sldId id="317" r:id="rId15"/>
    <p:sldId id="318" r:id="rId16"/>
    <p:sldId id="291" r:id="rId17"/>
    <p:sldId id="321" r:id="rId18"/>
    <p:sldId id="293" r:id="rId19"/>
    <p:sldId id="322" r:id="rId20"/>
    <p:sldId id="294" r:id="rId21"/>
    <p:sldId id="319" r:id="rId22"/>
    <p:sldId id="320" r:id="rId23"/>
    <p:sldId id="328" r:id="rId24"/>
    <p:sldId id="329" r:id="rId25"/>
    <p:sldId id="323" r:id="rId26"/>
    <p:sldId id="330" r:id="rId27"/>
    <p:sldId id="324" r:id="rId28"/>
    <p:sldId id="325" r:id="rId29"/>
    <p:sldId id="326" r:id="rId30"/>
    <p:sldId id="327" r:id="rId31"/>
    <p:sldId id="296" r:id="rId32"/>
    <p:sldId id="297" r:id="rId33"/>
    <p:sldId id="306" r:id="rId34"/>
    <p:sldId id="298" r:id="rId35"/>
    <p:sldId id="300" r:id="rId36"/>
    <p:sldId id="30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43" y="864"/>
      </p:cViewPr>
      <p:guideLst/>
    </p:cSldViewPr>
  </p:slideViewPr>
  <p:notesTextViewPr>
    <p:cViewPr>
      <p:scale>
        <a:sx n="1" d="1"/>
        <a:sy n="1" d="1"/>
      </p:scale>
      <p:origin x="0" y="0"/>
    </p:cViewPr>
  </p:notesTextViewPr>
  <p:notesViewPr>
    <p:cSldViewPr snapToGrid="0">
      <p:cViewPr varScale="1">
        <p:scale>
          <a:sx n="67" d="100"/>
          <a:sy n="67" d="100"/>
        </p:scale>
        <p:origin x="304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F587FB-AD61-41C2-9988-721C07774175}" type="doc">
      <dgm:prSet loTypeId="urn:microsoft.com/office/officeart/2005/8/layout/list1" loCatId="list" qsTypeId="urn:microsoft.com/office/officeart/2005/8/quickstyle/simple5" qsCatId="simple" csTypeId="urn:microsoft.com/office/officeart/2005/8/colors/colorful5" csCatId="colorful" phldr="1"/>
      <dgm:spPr/>
      <dgm:t>
        <a:bodyPr/>
        <a:lstStyle/>
        <a:p>
          <a:endParaRPr lang="en-US"/>
        </a:p>
      </dgm:t>
    </dgm:pt>
    <dgm:pt modelId="{04EB0970-9C60-42C7-87F5-BCE3AB8E252B}">
      <dgm:prSet phldrT="[Text]"/>
      <dgm:spPr/>
      <dgm:t>
        <a:bodyPr/>
        <a:lstStyle/>
        <a:p>
          <a:r>
            <a:rPr lang="en-US" dirty="0"/>
            <a:t>Full Block </a:t>
          </a:r>
        </a:p>
      </dgm:t>
    </dgm:pt>
    <dgm:pt modelId="{AE94D4D2-876D-4BCB-8FE8-187643D59393}" type="parTrans" cxnId="{7C6A499C-6A15-4145-8898-966F9E702441}">
      <dgm:prSet/>
      <dgm:spPr/>
      <dgm:t>
        <a:bodyPr/>
        <a:lstStyle/>
        <a:p>
          <a:endParaRPr lang="en-US"/>
        </a:p>
      </dgm:t>
    </dgm:pt>
    <dgm:pt modelId="{AF99FAE5-E631-45D3-8FF3-5A278C389D87}" type="sibTrans" cxnId="{7C6A499C-6A15-4145-8898-966F9E702441}">
      <dgm:prSet/>
      <dgm:spPr/>
      <dgm:t>
        <a:bodyPr/>
        <a:lstStyle/>
        <a:p>
          <a:endParaRPr lang="en-US"/>
        </a:p>
      </dgm:t>
    </dgm:pt>
    <dgm:pt modelId="{9CBF0BA5-1ECE-4603-B392-637622242976}">
      <dgm:prSet phldrT="[Text]"/>
      <dgm:spPr/>
      <dgm:t>
        <a:bodyPr/>
        <a:lstStyle/>
        <a:p>
          <a:r>
            <a:rPr lang="en-US" dirty="0"/>
            <a:t>Modified Block</a:t>
          </a:r>
        </a:p>
      </dgm:t>
    </dgm:pt>
    <dgm:pt modelId="{7C21126D-FABE-4BFF-83D4-63A117FB5260}" type="parTrans" cxnId="{601B859C-2494-44E1-AA42-E9C66615D0FF}">
      <dgm:prSet/>
      <dgm:spPr/>
      <dgm:t>
        <a:bodyPr/>
        <a:lstStyle/>
        <a:p>
          <a:endParaRPr lang="en-US"/>
        </a:p>
      </dgm:t>
    </dgm:pt>
    <dgm:pt modelId="{EDCCF579-140D-4296-9FB8-0D2F067E19C6}" type="sibTrans" cxnId="{601B859C-2494-44E1-AA42-E9C66615D0FF}">
      <dgm:prSet/>
      <dgm:spPr/>
      <dgm:t>
        <a:bodyPr/>
        <a:lstStyle/>
        <a:p>
          <a:endParaRPr lang="en-US"/>
        </a:p>
      </dgm:t>
    </dgm:pt>
    <dgm:pt modelId="{A069246E-DD02-4CBF-8B2B-D96EE7C6DA68}">
      <dgm:prSet phldrT="[Text]"/>
      <dgm:spPr/>
      <dgm:t>
        <a:bodyPr/>
        <a:lstStyle/>
        <a:p>
          <a:r>
            <a:rPr lang="en-US" dirty="0"/>
            <a:t>Semi-Block</a:t>
          </a:r>
        </a:p>
      </dgm:t>
    </dgm:pt>
    <dgm:pt modelId="{A78E4075-A21A-4AD8-9835-0E976AB11262}" type="parTrans" cxnId="{C70C6C3F-DC22-4F9D-A2CD-82CFD5993109}">
      <dgm:prSet/>
      <dgm:spPr/>
      <dgm:t>
        <a:bodyPr/>
        <a:lstStyle/>
        <a:p>
          <a:endParaRPr lang="en-US"/>
        </a:p>
      </dgm:t>
    </dgm:pt>
    <dgm:pt modelId="{EEB142D4-046A-449E-BD7E-E4DE593ED3B2}" type="sibTrans" cxnId="{C70C6C3F-DC22-4F9D-A2CD-82CFD5993109}">
      <dgm:prSet/>
      <dgm:spPr/>
      <dgm:t>
        <a:bodyPr/>
        <a:lstStyle/>
        <a:p>
          <a:endParaRPr lang="en-US"/>
        </a:p>
      </dgm:t>
    </dgm:pt>
    <dgm:pt modelId="{0DF3A12F-8054-448E-8B03-9220BC8A03A5}" type="pres">
      <dgm:prSet presAssocID="{1CF587FB-AD61-41C2-9988-721C07774175}" presName="linear" presStyleCnt="0">
        <dgm:presLayoutVars>
          <dgm:dir/>
          <dgm:animLvl val="lvl"/>
          <dgm:resizeHandles val="exact"/>
        </dgm:presLayoutVars>
      </dgm:prSet>
      <dgm:spPr/>
    </dgm:pt>
    <dgm:pt modelId="{FDD9FB9D-B3ED-4F3C-8E1F-E45E6C6F7EE4}" type="pres">
      <dgm:prSet presAssocID="{04EB0970-9C60-42C7-87F5-BCE3AB8E252B}" presName="parentLin" presStyleCnt="0"/>
      <dgm:spPr/>
    </dgm:pt>
    <dgm:pt modelId="{3397E234-18C8-459F-A786-C4F085D8701D}" type="pres">
      <dgm:prSet presAssocID="{04EB0970-9C60-42C7-87F5-BCE3AB8E252B}" presName="parentLeftMargin" presStyleLbl="node1" presStyleIdx="0" presStyleCnt="3"/>
      <dgm:spPr/>
    </dgm:pt>
    <dgm:pt modelId="{AF0A86D2-0777-4B0F-9F4F-B2F4C4E7FE22}" type="pres">
      <dgm:prSet presAssocID="{04EB0970-9C60-42C7-87F5-BCE3AB8E252B}" presName="parentText" presStyleLbl="node1" presStyleIdx="0" presStyleCnt="3">
        <dgm:presLayoutVars>
          <dgm:chMax val="0"/>
          <dgm:bulletEnabled val="1"/>
        </dgm:presLayoutVars>
      </dgm:prSet>
      <dgm:spPr/>
    </dgm:pt>
    <dgm:pt modelId="{8987D2A9-25BF-43A0-AEDD-DE908C1B7D67}" type="pres">
      <dgm:prSet presAssocID="{04EB0970-9C60-42C7-87F5-BCE3AB8E252B}" presName="negativeSpace" presStyleCnt="0"/>
      <dgm:spPr/>
    </dgm:pt>
    <dgm:pt modelId="{0FAFF1B9-917B-4C64-8F60-7DE0F6EF1DB2}" type="pres">
      <dgm:prSet presAssocID="{04EB0970-9C60-42C7-87F5-BCE3AB8E252B}" presName="childText" presStyleLbl="conFgAcc1" presStyleIdx="0" presStyleCnt="3">
        <dgm:presLayoutVars>
          <dgm:bulletEnabled val="1"/>
        </dgm:presLayoutVars>
      </dgm:prSet>
      <dgm:spPr/>
    </dgm:pt>
    <dgm:pt modelId="{86F69B7C-F969-4A61-A172-CEBF745182BD}" type="pres">
      <dgm:prSet presAssocID="{AF99FAE5-E631-45D3-8FF3-5A278C389D87}" presName="spaceBetweenRectangles" presStyleCnt="0"/>
      <dgm:spPr/>
    </dgm:pt>
    <dgm:pt modelId="{6C4979C8-BBD3-4E26-BDC6-EA52CD7E3728}" type="pres">
      <dgm:prSet presAssocID="{9CBF0BA5-1ECE-4603-B392-637622242976}" presName="parentLin" presStyleCnt="0"/>
      <dgm:spPr/>
    </dgm:pt>
    <dgm:pt modelId="{65FE2F27-0AD9-488F-9DF4-B7CF1AF9BF3F}" type="pres">
      <dgm:prSet presAssocID="{9CBF0BA5-1ECE-4603-B392-637622242976}" presName="parentLeftMargin" presStyleLbl="node1" presStyleIdx="0" presStyleCnt="3"/>
      <dgm:spPr/>
    </dgm:pt>
    <dgm:pt modelId="{BFB3618C-778D-41D6-8985-B828429AFDEF}" type="pres">
      <dgm:prSet presAssocID="{9CBF0BA5-1ECE-4603-B392-637622242976}" presName="parentText" presStyleLbl="node1" presStyleIdx="1" presStyleCnt="3">
        <dgm:presLayoutVars>
          <dgm:chMax val="0"/>
          <dgm:bulletEnabled val="1"/>
        </dgm:presLayoutVars>
      </dgm:prSet>
      <dgm:spPr/>
    </dgm:pt>
    <dgm:pt modelId="{92659130-EBC1-4A47-966B-AE7C0FA80F80}" type="pres">
      <dgm:prSet presAssocID="{9CBF0BA5-1ECE-4603-B392-637622242976}" presName="negativeSpace" presStyleCnt="0"/>
      <dgm:spPr/>
    </dgm:pt>
    <dgm:pt modelId="{42766CD9-F2E0-4A09-9C91-6D9FAA5FB566}" type="pres">
      <dgm:prSet presAssocID="{9CBF0BA5-1ECE-4603-B392-637622242976}" presName="childText" presStyleLbl="conFgAcc1" presStyleIdx="1" presStyleCnt="3">
        <dgm:presLayoutVars>
          <dgm:bulletEnabled val="1"/>
        </dgm:presLayoutVars>
      </dgm:prSet>
      <dgm:spPr/>
    </dgm:pt>
    <dgm:pt modelId="{7C889029-F02E-4C7B-9109-521A38A49BB9}" type="pres">
      <dgm:prSet presAssocID="{EDCCF579-140D-4296-9FB8-0D2F067E19C6}" presName="spaceBetweenRectangles" presStyleCnt="0"/>
      <dgm:spPr/>
    </dgm:pt>
    <dgm:pt modelId="{2A8DC53F-F4FF-42CE-9CB1-E3CE2A369447}" type="pres">
      <dgm:prSet presAssocID="{A069246E-DD02-4CBF-8B2B-D96EE7C6DA68}" presName="parentLin" presStyleCnt="0"/>
      <dgm:spPr/>
    </dgm:pt>
    <dgm:pt modelId="{AC52ABA3-875A-478D-87D9-A10104E5E208}" type="pres">
      <dgm:prSet presAssocID="{A069246E-DD02-4CBF-8B2B-D96EE7C6DA68}" presName="parentLeftMargin" presStyleLbl="node1" presStyleIdx="1" presStyleCnt="3"/>
      <dgm:spPr/>
    </dgm:pt>
    <dgm:pt modelId="{69B425DA-CF4E-4706-B5D2-1EFB999D1CB3}" type="pres">
      <dgm:prSet presAssocID="{A069246E-DD02-4CBF-8B2B-D96EE7C6DA68}" presName="parentText" presStyleLbl="node1" presStyleIdx="2" presStyleCnt="3">
        <dgm:presLayoutVars>
          <dgm:chMax val="0"/>
          <dgm:bulletEnabled val="1"/>
        </dgm:presLayoutVars>
      </dgm:prSet>
      <dgm:spPr/>
    </dgm:pt>
    <dgm:pt modelId="{A02334E7-A820-400A-B555-83F53B2D6556}" type="pres">
      <dgm:prSet presAssocID="{A069246E-DD02-4CBF-8B2B-D96EE7C6DA68}" presName="negativeSpace" presStyleCnt="0"/>
      <dgm:spPr/>
    </dgm:pt>
    <dgm:pt modelId="{A26D18F2-E270-458A-8A93-CA151B35564E}" type="pres">
      <dgm:prSet presAssocID="{A069246E-DD02-4CBF-8B2B-D96EE7C6DA68}" presName="childText" presStyleLbl="conFgAcc1" presStyleIdx="2" presStyleCnt="3">
        <dgm:presLayoutVars>
          <dgm:bulletEnabled val="1"/>
        </dgm:presLayoutVars>
      </dgm:prSet>
      <dgm:spPr/>
    </dgm:pt>
  </dgm:ptLst>
  <dgm:cxnLst>
    <dgm:cxn modelId="{B6A9E521-C775-408D-8FBE-D2E9B00D5DDA}" type="presOf" srcId="{9CBF0BA5-1ECE-4603-B392-637622242976}" destId="{65FE2F27-0AD9-488F-9DF4-B7CF1AF9BF3F}" srcOrd="0" destOrd="0" presId="urn:microsoft.com/office/officeart/2005/8/layout/list1"/>
    <dgm:cxn modelId="{C70C6C3F-DC22-4F9D-A2CD-82CFD5993109}" srcId="{1CF587FB-AD61-41C2-9988-721C07774175}" destId="{A069246E-DD02-4CBF-8B2B-D96EE7C6DA68}" srcOrd="2" destOrd="0" parTransId="{A78E4075-A21A-4AD8-9835-0E976AB11262}" sibTransId="{EEB142D4-046A-449E-BD7E-E4DE593ED3B2}"/>
    <dgm:cxn modelId="{6F75EE41-77F9-4447-9D7E-9605AB9939D1}" type="presOf" srcId="{9CBF0BA5-1ECE-4603-B392-637622242976}" destId="{BFB3618C-778D-41D6-8985-B828429AFDEF}" srcOrd="1" destOrd="0" presId="urn:microsoft.com/office/officeart/2005/8/layout/list1"/>
    <dgm:cxn modelId="{B99AD94D-373C-4715-BDE9-AE3B452E03A4}" type="presOf" srcId="{A069246E-DD02-4CBF-8B2B-D96EE7C6DA68}" destId="{AC52ABA3-875A-478D-87D9-A10104E5E208}" srcOrd="0" destOrd="0" presId="urn:microsoft.com/office/officeart/2005/8/layout/list1"/>
    <dgm:cxn modelId="{64A57876-AC8E-4C06-ABD0-E618768E8A5C}" type="presOf" srcId="{04EB0970-9C60-42C7-87F5-BCE3AB8E252B}" destId="{AF0A86D2-0777-4B0F-9F4F-B2F4C4E7FE22}" srcOrd="1" destOrd="0" presId="urn:microsoft.com/office/officeart/2005/8/layout/list1"/>
    <dgm:cxn modelId="{4E114D84-7215-4F98-99D2-5D78EB550CB5}" type="presOf" srcId="{04EB0970-9C60-42C7-87F5-BCE3AB8E252B}" destId="{3397E234-18C8-459F-A786-C4F085D8701D}" srcOrd="0" destOrd="0" presId="urn:microsoft.com/office/officeart/2005/8/layout/list1"/>
    <dgm:cxn modelId="{7C6A499C-6A15-4145-8898-966F9E702441}" srcId="{1CF587FB-AD61-41C2-9988-721C07774175}" destId="{04EB0970-9C60-42C7-87F5-BCE3AB8E252B}" srcOrd="0" destOrd="0" parTransId="{AE94D4D2-876D-4BCB-8FE8-187643D59393}" sibTransId="{AF99FAE5-E631-45D3-8FF3-5A278C389D87}"/>
    <dgm:cxn modelId="{601B859C-2494-44E1-AA42-E9C66615D0FF}" srcId="{1CF587FB-AD61-41C2-9988-721C07774175}" destId="{9CBF0BA5-1ECE-4603-B392-637622242976}" srcOrd="1" destOrd="0" parTransId="{7C21126D-FABE-4BFF-83D4-63A117FB5260}" sibTransId="{EDCCF579-140D-4296-9FB8-0D2F067E19C6}"/>
    <dgm:cxn modelId="{09503CD8-D490-4F93-AD9E-78A7957E5CD0}" type="presOf" srcId="{A069246E-DD02-4CBF-8B2B-D96EE7C6DA68}" destId="{69B425DA-CF4E-4706-B5D2-1EFB999D1CB3}" srcOrd="1" destOrd="0" presId="urn:microsoft.com/office/officeart/2005/8/layout/list1"/>
    <dgm:cxn modelId="{E9AC23FD-016F-4F50-A83E-3276D504AC0B}" type="presOf" srcId="{1CF587FB-AD61-41C2-9988-721C07774175}" destId="{0DF3A12F-8054-448E-8B03-9220BC8A03A5}" srcOrd="0" destOrd="0" presId="urn:microsoft.com/office/officeart/2005/8/layout/list1"/>
    <dgm:cxn modelId="{7DC4E77E-F4FE-4DEF-A727-876D15669B48}" type="presParOf" srcId="{0DF3A12F-8054-448E-8B03-9220BC8A03A5}" destId="{FDD9FB9D-B3ED-4F3C-8E1F-E45E6C6F7EE4}" srcOrd="0" destOrd="0" presId="urn:microsoft.com/office/officeart/2005/8/layout/list1"/>
    <dgm:cxn modelId="{919FA0B4-3CD0-40F8-817D-F90717AB6522}" type="presParOf" srcId="{FDD9FB9D-B3ED-4F3C-8E1F-E45E6C6F7EE4}" destId="{3397E234-18C8-459F-A786-C4F085D8701D}" srcOrd="0" destOrd="0" presId="urn:microsoft.com/office/officeart/2005/8/layout/list1"/>
    <dgm:cxn modelId="{BBA9CEA7-3AF9-43A8-A56A-75D657DAD997}" type="presParOf" srcId="{FDD9FB9D-B3ED-4F3C-8E1F-E45E6C6F7EE4}" destId="{AF0A86D2-0777-4B0F-9F4F-B2F4C4E7FE22}" srcOrd="1" destOrd="0" presId="urn:microsoft.com/office/officeart/2005/8/layout/list1"/>
    <dgm:cxn modelId="{3577A317-9BAF-43A1-AA5E-5DC96A9418DF}" type="presParOf" srcId="{0DF3A12F-8054-448E-8B03-9220BC8A03A5}" destId="{8987D2A9-25BF-43A0-AEDD-DE908C1B7D67}" srcOrd="1" destOrd="0" presId="urn:microsoft.com/office/officeart/2005/8/layout/list1"/>
    <dgm:cxn modelId="{B3761004-B966-40D2-B8B0-B4536563E86D}" type="presParOf" srcId="{0DF3A12F-8054-448E-8B03-9220BC8A03A5}" destId="{0FAFF1B9-917B-4C64-8F60-7DE0F6EF1DB2}" srcOrd="2" destOrd="0" presId="urn:microsoft.com/office/officeart/2005/8/layout/list1"/>
    <dgm:cxn modelId="{4D0B1A6E-AAAD-4E21-B8B4-CC1449B0FF97}" type="presParOf" srcId="{0DF3A12F-8054-448E-8B03-9220BC8A03A5}" destId="{86F69B7C-F969-4A61-A172-CEBF745182BD}" srcOrd="3" destOrd="0" presId="urn:microsoft.com/office/officeart/2005/8/layout/list1"/>
    <dgm:cxn modelId="{EAE666DC-DF5B-45AC-A069-6EBBD5C45B84}" type="presParOf" srcId="{0DF3A12F-8054-448E-8B03-9220BC8A03A5}" destId="{6C4979C8-BBD3-4E26-BDC6-EA52CD7E3728}" srcOrd="4" destOrd="0" presId="urn:microsoft.com/office/officeart/2005/8/layout/list1"/>
    <dgm:cxn modelId="{2DF32696-3130-4A9A-9102-D61AD26EF010}" type="presParOf" srcId="{6C4979C8-BBD3-4E26-BDC6-EA52CD7E3728}" destId="{65FE2F27-0AD9-488F-9DF4-B7CF1AF9BF3F}" srcOrd="0" destOrd="0" presId="urn:microsoft.com/office/officeart/2005/8/layout/list1"/>
    <dgm:cxn modelId="{C534AF4D-1FB0-4CC9-A13F-827482308CAE}" type="presParOf" srcId="{6C4979C8-BBD3-4E26-BDC6-EA52CD7E3728}" destId="{BFB3618C-778D-41D6-8985-B828429AFDEF}" srcOrd="1" destOrd="0" presId="urn:microsoft.com/office/officeart/2005/8/layout/list1"/>
    <dgm:cxn modelId="{38E7D36D-05FB-4846-950E-CFDCCDAF2D35}" type="presParOf" srcId="{0DF3A12F-8054-448E-8B03-9220BC8A03A5}" destId="{92659130-EBC1-4A47-966B-AE7C0FA80F80}" srcOrd="5" destOrd="0" presId="urn:microsoft.com/office/officeart/2005/8/layout/list1"/>
    <dgm:cxn modelId="{E54416DF-C801-43F7-8118-25A59D5D6DC6}" type="presParOf" srcId="{0DF3A12F-8054-448E-8B03-9220BC8A03A5}" destId="{42766CD9-F2E0-4A09-9C91-6D9FAA5FB566}" srcOrd="6" destOrd="0" presId="urn:microsoft.com/office/officeart/2005/8/layout/list1"/>
    <dgm:cxn modelId="{87AA38D9-1217-41C4-9ACD-E16D84A25291}" type="presParOf" srcId="{0DF3A12F-8054-448E-8B03-9220BC8A03A5}" destId="{7C889029-F02E-4C7B-9109-521A38A49BB9}" srcOrd="7" destOrd="0" presId="urn:microsoft.com/office/officeart/2005/8/layout/list1"/>
    <dgm:cxn modelId="{C7E17FFA-0AF4-4C2E-8817-17E7105A8AE5}" type="presParOf" srcId="{0DF3A12F-8054-448E-8B03-9220BC8A03A5}" destId="{2A8DC53F-F4FF-42CE-9CB1-E3CE2A369447}" srcOrd="8" destOrd="0" presId="urn:microsoft.com/office/officeart/2005/8/layout/list1"/>
    <dgm:cxn modelId="{643284DA-5E0A-495B-A272-F9AFDD86846A}" type="presParOf" srcId="{2A8DC53F-F4FF-42CE-9CB1-E3CE2A369447}" destId="{AC52ABA3-875A-478D-87D9-A10104E5E208}" srcOrd="0" destOrd="0" presId="urn:microsoft.com/office/officeart/2005/8/layout/list1"/>
    <dgm:cxn modelId="{9E72C679-0102-42A8-9E37-866E26FC6AC0}" type="presParOf" srcId="{2A8DC53F-F4FF-42CE-9CB1-E3CE2A369447}" destId="{69B425DA-CF4E-4706-B5D2-1EFB999D1CB3}" srcOrd="1" destOrd="0" presId="urn:microsoft.com/office/officeart/2005/8/layout/list1"/>
    <dgm:cxn modelId="{4C4AF835-2188-456A-9195-E21ACFA63047}" type="presParOf" srcId="{0DF3A12F-8054-448E-8B03-9220BC8A03A5}" destId="{A02334E7-A820-400A-B555-83F53B2D6556}" srcOrd="9" destOrd="0" presId="urn:microsoft.com/office/officeart/2005/8/layout/list1"/>
    <dgm:cxn modelId="{E93C4DDA-0D0B-44C3-A7FE-1B92A5C5D361}" type="presParOf" srcId="{0DF3A12F-8054-448E-8B03-9220BC8A03A5}" destId="{A26D18F2-E270-458A-8A93-CA151B35564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01179B-85E5-4E27-8A72-DA37721A00CB}" type="doc">
      <dgm:prSet loTypeId="urn:microsoft.com/office/officeart/2005/8/layout/process4" loCatId="list" qsTypeId="urn:microsoft.com/office/officeart/2005/8/quickstyle/3d2#1" qsCatId="3D" csTypeId="urn:microsoft.com/office/officeart/2005/8/colors/colorful5" csCatId="colorful" phldr="1"/>
      <dgm:spPr/>
      <dgm:t>
        <a:bodyPr/>
        <a:lstStyle/>
        <a:p>
          <a:endParaRPr lang="en-US"/>
        </a:p>
      </dgm:t>
    </dgm:pt>
    <dgm:pt modelId="{A0232AA1-4527-4563-A9C0-527E0D8AB876}">
      <dgm:prSet phldrT="[Text]"/>
      <dgm:spPr/>
      <dgm:t>
        <a:bodyPr/>
        <a:lstStyle/>
        <a:p>
          <a:r>
            <a:rPr lang="en-US" dirty="0"/>
            <a:t>Main Idea/Purpose of letter</a:t>
          </a:r>
        </a:p>
      </dgm:t>
    </dgm:pt>
    <dgm:pt modelId="{D23E22EF-DF7F-4E82-ACCB-D81453219C38}" type="parTrans" cxnId="{9384FF92-E30C-4305-9EB3-1F09096B1D7D}">
      <dgm:prSet/>
      <dgm:spPr/>
      <dgm:t>
        <a:bodyPr/>
        <a:lstStyle/>
        <a:p>
          <a:endParaRPr lang="en-US"/>
        </a:p>
      </dgm:t>
    </dgm:pt>
    <dgm:pt modelId="{92DA7A7D-0E37-4E9A-AB02-29A82F8A12CD}" type="sibTrans" cxnId="{9384FF92-E30C-4305-9EB3-1F09096B1D7D}">
      <dgm:prSet/>
      <dgm:spPr/>
      <dgm:t>
        <a:bodyPr/>
        <a:lstStyle/>
        <a:p>
          <a:endParaRPr lang="en-US"/>
        </a:p>
      </dgm:t>
    </dgm:pt>
    <dgm:pt modelId="{78D980E8-33E6-4F5C-98B9-935A9228CD05}">
      <dgm:prSet phldrT="[Text]"/>
      <dgm:spPr/>
      <dgm:t>
        <a:bodyPr/>
        <a:lstStyle/>
        <a:p>
          <a:r>
            <a:rPr lang="en-US" dirty="0"/>
            <a:t>Write your request</a:t>
          </a:r>
        </a:p>
      </dgm:t>
    </dgm:pt>
    <dgm:pt modelId="{5AAD26A5-F82D-4EDC-8FED-E62C83385E75}" type="parTrans" cxnId="{7DD2770F-6FCD-4618-BB39-BDF1AEE0AE03}">
      <dgm:prSet/>
      <dgm:spPr/>
      <dgm:t>
        <a:bodyPr/>
        <a:lstStyle/>
        <a:p>
          <a:endParaRPr lang="en-US"/>
        </a:p>
      </dgm:t>
    </dgm:pt>
    <dgm:pt modelId="{084F9D9B-FBC0-4CCD-B97A-B8FC0187C639}" type="sibTrans" cxnId="{7DD2770F-6FCD-4618-BB39-BDF1AEE0AE03}">
      <dgm:prSet/>
      <dgm:spPr/>
      <dgm:t>
        <a:bodyPr/>
        <a:lstStyle/>
        <a:p>
          <a:endParaRPr lang="en-US"/>
        </a:p>
      </dgm:t>
    </dgm:pt>
    <dgm:pt modelId="{DBE31186-3A1D-4B3F-831F-67AC08E52EDC}">
      <dgm:prSet phldrT="[Text]"/>
      <dgm:spPr/>
      <dgm:t>
        <a:bodyPr/>
        <a:lstStyle/>
        <a:p>
          <a:r>
            <a:rPr lang="en-US" dirty="0"/>
            <a:t>Write your goodwill message</a:t>
          </a:r>
        </a:p>
      </dgm:t>
    </dgm:pt>
    <dgm:pt modelId="{B4B76C8D-4F56-4D42-921E-E3C1D2DADCC6}" type="parTrans" cxnId="{CF8CD09F-85A9-4C63-A79B-DD5B267EFE17}">
      <dgm:prSet/>
      <dgm:spPr/>
      <dgm:t>
        <a:bodyPr/>
        <a:lstStyle/>
        <a:p>
          <a:endParaRPr lang="en-US"/>
        </a:p>
      </dgm:t>
    </dgm:pt>
    <dgm:pt modelId="{1152335A-A80E-45BD-B6AE-5B7F299A28F5}" type="sibTrans" cxnId="{CF8CD09F-85A9-4C63-A79B-DD5B267EFE17}">
      <dgm:prSet/>
      <dgm:spPr/>
      <dgm:t>
        <a:bodyPr/>
        <a:lstStyle/>
        <a:p>
          <a:endParaRPr lang="en-US"/>
        </a:p>
      </dgm:t>
    </dgm:pt>
    <dgm:pt modelId="{88C321AE-21DE-4658-AF8A-08A0A220552C}">
      <dgm:prSet phldrT="[Text]"/>
      <dgm:spPr/>
      <dgm:t>
        <a:bodyPr/>
        <a:lstStyle/>
        <a:p>
          <a:r>
            <a:rPr lang="en-US" dirty="0"/>
            <a:t>Details</a:t>
          </a:r>
        </a:p>
      </dgm:t>
    </dgm:pt>
    <dgm:pt modelId="{054DA64D-3A6A-4279-B9DA-098663BFC4C1}" type="parTrans" cxnId="{9EBCD58A-C930-4095-8964-3EC70ADA004C}">
      <dgm:prSet/>
      <dgm:spPr/>
      <dgm:t>
        <a:bodyPr/>
        <a:lstStyle/>
        <a:p>
          <a:endParaRPr lang="en-US"/>
        </a:p>
      </dgm:t>
    </dgm:pt>
    <dgm:pt modelId="{22FD4E99-1E5F-4E2D-A9A5-C74F006B9901}" type="sibTrans" cxnId="{9EBCD58A-C930-4095-8964-3EC70ADA004C}">
      <dgm:prSet/>
      <dgm:spPr/>
      <dgm:t>
        <a:bodyPr/>
        <a:lstStyle/>
        <a:p>
          <a:endParaRPr lang="en-US"/>
        </a:p>
      </dgm:t>
    </dgm:pt>
    <dgm:pt modelId="{7DB37BFE-664B-4F38-8864-C0AEAE16C3B2}">
      <dgm:prSet phldrT="[Text]"/>
      <dgm:spPr/>
      <dgm:t>
        <a:bodyPr/>
        <a:lstStyle/>
        <a:p>
          <a:r>
            <a:rPr lang="en-US" dirty="0"/>
            <a:t>Explain and justify your request</a:t>
          </a:r>
        </a:p>
      </dgm:t>
    </dgm:pt>
    <dgm:pt modelId="{46FC27BD-84D0-44DF-8D83-7EC2C12540A4}" type="parTrans" cxnId="{865E2CE5-FF36-44DB-9970-04433F0A0827}">
      <dgm:prSet/>
      <dgm:spPr/>
      <dgm:t>
        <a:bodyPr/>
        <a:lstStyle/>
        <a:p>
          <a:endParaRPr lang="en-US"/>
        </a:p>
      </dgm:t>
    </dgm:pt>
    <dgm:pt modelId="{8832A8C3-E4CA-4050-8961-26F34CEA42BF}" type="sibTrans" cxnId="{865E2CE5-FF36-44DB-9970-04433F0A0827}">
      <dgm:prSet/>
      <dgm:spPr/>
      <dgm:t>
        <a:bodyPr/>
        <a:lstStyle/>
        <a:p>
          <a:endParaRPr lang="en-US"/>
        </a:p>
      </dgm:t>
    </dgm:pt>
    <dgm:pt modelId="{D8B93393-C1AB-4131-AF47-5A82F69C2F42}">
      <dgm:prSet phldrT="[Text]"/>
      <dgm:spPr/>
      <dgm:t>
        <a:bodyPr/>
        <a:lstStyle/>
        <a:p>
          <a:r>
            <a:rPr lang="en-US" dirty="0"/>
            <a:t>Provide details</a:t>
          </a:r>
        </a:p>
      </dgm:t>
    </dgm:pt>
    <dgm:pt modelId="{15EB1AC2-24DD-4494-B79A-BBF88B98C3F2}" type="parTrans" cxnId="{183BF675-2F64-4F26-825A-BF72946205A3}">
      <dgm:prSet/>
      <dgm:spPr/>
      <dgm:t>
        <a:bodyPr/>
        <a:lstStyle/>
        <a:p>
          <a:endParaRPr lang="en-US"/>
        </a:p>
      </dgm:t>
    </dgm:pt>
    <dgm:pt modelId="{F56E649E-1D94-4FC8-83EC-DE950556E211}" type="sibTrans" cxnId="{183BF675-2F64-4F26-825A-BF72946205A3}">
      <dgm:prSet/>
      <dgm:spPr/>
      <dgm:t>
        <a:bodyPr/>
        <a:lstStyle/>
        <a:p>
          <a:endParaRPr lang="en-US"/>
        </a:p>
      </dgm:t>
    </dgm:pt>
    <dgm:pt modelId="{B9B1C423-2257-4E83-923C-9201081DB4A6}">
      <dgm:prSet phldrT="[Text]"/>
      <dgm:spPr/>
      <dgm:t>
        <a:bodyPr/>
        <a:lstStyle/>
        <a:p>
          <a:r>
            <a:rPr lang="en-US" dirty="0"/>
            <a:t>Ending</a:t>
          </a:r>
        </a:p>
      </dgm:t>
    </dgm:pt>
    <dgm:pt modelId="{7AFB7A48-57B5-47F6-BE4B-E2E6F90D9830}" type="parTrans" cxnId="{F4049EB1-8DBE-49E0-88EB-A3DC77427126}">
      <dgm:prSet/>
      <dgm:spPr/>
      <dgm:t>
        <a:bodyPr/>
        <a:lstStyle/>
        <a:p>
          <a:endParaRPr lang="en-US"/>
        </a:p>
      </dgm:t>
    </dgm:pt>
    <dgm:pt modelId="{3A138870-E564-4534-A932-BD3FAAFB8A49}" type="sibTrans" cxnId="{F4049EB1-8DBE-49E0-88EB-A3DC77427126}">
      <dgm:prSet/>
      <dgm:spPr/>
      <dgm:t>
        <a:bodyPr/>
        <a:lstStyle/>
        <a:p>
          <a:endParaRPr lang="en-US"/>
        </a:p>
      </dgm:t>
    </dgm:pt>
    <dgm:pt modelId="{A7869A7E-720E-41D5-9C5B-EEF66FEE036C}">
      <dgm:prSet phldrT="[Text]"/>
      <dgm:spPr/>
      <dgm:t>
        <a:bodyPr/>
        <a:lstStyle/>
        <a:p>
          <a:r>
            <a:rPr lang="en-US" dirty="0"/>
            <a:t>Restate main idea</a:t>
          </a:r>
        </a:p>
      </dgm:t>
    </dgm:pt>
    <dgm:pt modelId="{82CCB11E-26F3-4F64-B79B-8061E0021FA7}" type="parTrans" cxnId="{AA1FA891-BD5F-46BA-81EE-EAA1E262EA97}">
      <dgm:prSet/>
      <dgm:spPr/>
      <dgm:t>
        <a:bodyPr/>
        <a:lstStyle/>
        <a:p>
          <a:endParaRPr lang="en-US"/>
        </a:p>
      </dgm:t>
    </dgm:pt>
    <dgm:pt modelId="{79765169-4BDD-43BF-8C0B-EA9591192BE9}" type="sibTrans" cxnId="{AA1FA891-BD5F-46BA-81EE-EAA1E262EA97}">
      <dgm:prSet/>
      <dgm:spPr/>
      <dgm:t>
        <a:bodyPr/>
        <a:lstStyle/>
        <a:p>
          <a:endParaRPr lang="en-US"/>
        </a:p>
      </dgm:t>
    </dgm:pt>
    <dgm:pt modelId="{FD719B58-F776-4823-96AE-18E1563372C7}">
      <dgm:prSet phldrT="[Text]"/>
      <dgm:spPr/>
      <dgm:t>
        <a:bodyPr/>
        <a:lstStyle/>
        <a:p>
          <a:r>
            <a:rPr lang="en-US" dirty="0"/>
            <a:t>Write expressions of goodwill or appreciation.</a:t>
          </a:r>
        </a:p>
      </dgm:t>
    </dgm:pt>
    <dgm:pt modelId="{509A7943-094B-42B6-AB4F-7496B48141C7}" type="parTrans" cxnId="{70B09C39-030A-4D6D-A183-E7D3B77B5308}">
      <dgm:prSet/>
      <dgm:spPr/>
      <dgm:t>
        <a:bodyPr/>
        <a:lstStyle/>
        <a:p>
          <a:endParaRPr lang="en-US"/>
        </a:p>
      </dgm:t>
    </dgm:pt>
    <dgm:pt modelId="{6F077C5B-A5C0-4F8E-9977-4828299CE02D}" type="sibTrans" cxnId="{70B09C39-030A-4D6D-A183-E7D3B77B5308}">
      <dgm:prSet/>
      <dgm:spPr/>
      <dgm:t>
        <a:bodyPr/>
        <a:lstStyle/>
        <a:p>
          <a:endParaRPr lang="en-US"/>
        </a:p>
      </dgm:t>
    </dgm:pt>
    <dgm:pt modelId="{B976450F-CC31-4CCD-8658-FFD9A31AA63B}" type="pres">
      <dgm:prSet presAssocID="{8E01179B-85E5-4E27-8A72-DA37721A00CB}" presName="Name0" presStyleCnt="0">
        <dgm:presLayoutVars>
          <dgm:dir/>
          <dgm:animLvl val="lvl"/>
          <dgm:resizeHandles val="exact"/>
        </dgm:presLayoutVars>
      </dgm:prSet>
      <dgm:spPr/>
    </dgm:pt>
    <dgm:pt modelId="{E8708AC2-EB69-40E5-8C7A-71943FA5B93C}" type="pres">
      <dgm:prSet presAssocID="{B9B1C423-2257-4E83-923C-9201081DB4A6}" presName="boxAndChildren" presStyleCnt="0"/>
      <dgm:spPr/>
    </dgm:pt>
    <dgm:pt modelId="{6F0E0067-C76A-4113-8674-02BB0134C682}" type="pres">
      <dgm:prSet presAssocID="{B9B1C423-2257-4E83-923C-9201081DB4A6}" presName="parentTextBox" presStyleLbl="node1" presStyleIdx="0" presStyleCnt="3"/>
      <dgm:spPr/>
    </dgm:pt>
    <dgm:pt modelId="{78DCC082-FFD8-4034-91FD-87FA7B2130EB}" type="pres">
      <dgm:prSet presAssocID="{B9B1C423-2257-4E83-923C-9201081DB4A6}" presName="entireBox" presStyleLbl="node1" presStyleIdx="0" presStyleCnt="3"/>
      <dgm:spPr/>
    </dgm:pt>
    <dgm:pt modelId="{3387B188-EA29-47BF-997B-1AD67550CB67}" type="pres">
      <dgm:prSet presAssocID="{B9B1C423-2257-4E83-923C-9201081DB4A6}" presName="descendantBox" presStyleCnt="0"/>
      <dgm:spPr/>
    </dgm:pt>
    <dgm:pt modelId="{95B46E59-F3C1-4788-B69B-649ADBD03964}" type="pres">
      <dgm:prSet presAssocID="{A7869A7E-720E-41D5-9C5B-EEF66FEE036C}" presName="childTextBox" presStyleLbl="fgAccFollowNode1" presStyleIdx="0" presStyleCnt="6">
        <dgm:presLayoutVars>
          <dgm:bulletEnabled val="1"/>
        </dgm:presLayoutVars>
      </dgm:prSet>
      <dgm:spPr/>
    </dgm:pt>
    <dgm:pt modelId="{FE64EB13-D615-437D-8140-E5504D791CBE}" type="pres">
      <dgm:prSet presAssocID="{FD719B58-F776-4823-96AE-18E1563372C7}" presName="childTextBox" presStyleLbl="fgAccFollowNode1" presStyleIdx="1" presStyleCnt="6">
        <dgm:presLayoutVars>
          <dgm:bulletEnabled val="1"/>
        </dgm:presLayoutVars>
      </dgm:prSet>
      <dgm:spPr/>
    </dgm:pt>
    <dgm:pt modelId="{F7FBB9A7-4357-4B23-9302-8D78F946C27C}" type="pres">
      <dgm:prSet presAssocID="{22FD4E99-1E5F-4E2D-A9A5-C74F006B9901}" presName="sp" presStyleCnt="0"/>
      <dgm:spPr/>
    </dgm:pt>
    <dgm:pt modelId="{AF4ACEBE-533C-48E2-B1F0-6633FBCBF83D}" type="pres">
      <dgm:prSet presAssocID="{88C321AE-21DE-4658-AF8A-08A0A220552C}" presName="arrowAndChildren" presStyleCnt="0"/>
      <dgm:spPr/>
    </dgm:pt>
    <dgm:pt modelId="{102FAF19-5152-4C0A-A767-D0B0E795FA90}" type="pres">
      <dgm:prSet presAssocID="{88C321AE-21DE-4658-AF8A-08A0A220552C}" presName="parentTextArrow" presStyleLbl="node1" presStyleIdx="0" presStyleCnt="3"/>
      <dgm:spPr/>
    </dgm:pt>
    <dgm:pt modelId="{398240CE-EE43-4813-91B7-776EFF004284}" type="pres">
      <dgm:prSet presAssocID="{88C321AE-21DE-4658-AF8A-08A0A220552C}" presName="arrow" presStyleLbl="node1" presStyleIdx="1" presStyleCnt="3"/>
      <dgm:spPr/>
    </dgm:pt>
    <dgm:pt modelId="{100AFE05-31C7-460C-A0E6-BB1E61295389}" type="pres">
      <dgm:prSet presAssocID="{88C321AE-21DE-4658-AF8A-08A0A220552C}" presName="descendantArrow" presStyleCnt="0"/>
      <dgm:spPr/>
    </dgm:pt>
    <dgm:pt modelId="{2CD70F2C-1DA4-4F25-A147-EC1DB0BC3CBE}" type="pres">
      <dgm:prSet presAssocID="{7DB37BFE-664B-4F38-8864-C0AEAE16C3B2}" presName="childTextArrow" presStyleLbl="fgAccFollowNode1" presStyleIdx="2" presStyleCnt="6">
        <dgm:presLayoutVars>
          <dgm:bulletEnabled val="1"/>
        </dgm:presLayoutVars>
      </dgm:prSet>
      <dgm:spPr/>
    </dgm:pt>
    <dgm:pt modelId="{4602EF38-937B-4577-9D39-899FC2F64983}" type="pres">
      <dgm:prSet presAssocID="{D8B93393-C1AB-4131-AF47-5A82F69C2F42}" presName="childTextArrow" presStyleLbl="fgAccFollowNode1" presStyleIdx="3" presStyleCnt="6">
        <dgm:presLayoutVars>
          <dgm:bulletEnabled val="1"/>
        </dgm:presLayoutVars>
      </dgm:prSet>
      <dgm:spPr/>
    </dgm:pt>
    <dgm:pt modelId="{49CB7293-A21C-4E76-8F41-E1690BCCA063}" type="pres">
      <dgm:prSet presAssocID="{92DA7A7D-0E37-4E9A-AB02-29A82F8A12CD}" presName="sp" presStyleCnt="0"/>
      <dgm:spPr/>
    </dgm:pt>
    <dgm:pt modelId="{11684347-4B0C-45D6-8A2B-9B440F09E9A0}" type="pres">
      <dgm:prSet presAssocID="{A0232AA1-4527-4563-A9C0-527E0D8AB876}" presName="arrowAndChildren" presStyleCnt="0"/>
      <dgm:spPr/>
    </dgm:pt>
    <dgm:pt modelId="{12E2DA6E-327C-4D90-8A24-9890FFBE7763}" type="pres">
      <dgm:prSet presAssocID="{A0232AA1-4527-4563-A9C0-527E0D8AB876}" presName="parentTextArrow" presStyleLbl="node1" presStyleIdx="1" presStyleCnt="3"/>
      <dgm:spPr/>
    </dgm:pt>
    <dgm:pt modelId="{642EBCA3-ADDA-4DB0-AB40-61AB8B3D35AA}" type="pres">
      <dgm:prSet presAssocID="{A0232AA1-4527-4563-A9C0-527E0D8AB876}" presName="arrow" presStyleLbl="node1" presStyleIdx="2" presStyleCnt="3"/>
      <dgm:spPr/>
    </dgm:pt>
    <dgm:pt modelId="{74134283-36C9-49C4-A87A-FF425ED564A8}" type="pres">
      <dgm:prSet presAssocID="{A0232AA1-4527-4563-A9C0-527E0D8AB876}" presName="descendantArrow" presStyleCnt="0"/>
      <dgm:spPr/>
    </dgm:pt>
    <dgm:pt modelId="{E1707A70-9536-42B7-AE8C-3457139DC9AF}" type="pres">
      <dgm:prSet presAssocID="{78D980E8-33E6-4F5C-98B9-935A9228CD05}" presName="childTextArrow" presStyleLbl="fgAccFollowNode1" presStyleIdx="4" presStyleCnt="6">
        <dgm:presLayoutVars>
          <dgm:bulletEnabled val="1"/>
        </dgm:presLayoutVars>
      </dgm:prSet>
      <dgm:spPr/>
    </dgm:pt>
    <dgm:pt modelId="{993CB1BD-BCAF-4317-BFFA-BF7E29CFE8A4}" type="pres">
      <dgm:prSet presAssocID="{DBE31186-3A1D-4B3F-831F-67AC08E52EDC}" presName="childTextArrow" presStyleLbl="fgAccFollowNode1" presStyleIdx="5" presStyleCnt="6">
        <dgm:presLayoutVars>
          <dgm:bulletEnabled val="1"/>
        </dgm:presLayoutVars>
      </dgm:prSet>
      <dgm:spPr/>
    </dgm:pt>
  </dgm:ptLst>
  <dgm:cxnLst>
    <dgm:cxn modelId="{7DD2770F-6FCD-4618-BB39-BDF1AEE0AE03}" srcId="{A0232AA1-4527-4563-A9C0-527E0D8AB876}" destId="{78D980E8-33E6-4F5C-98B9-935A9228CD05}" srcOrd="0" destOrd="0" parTransId="{5AAD26A5-F82D-4EDC-8FED-E62C83385E75}" sibTransId="{084F9D9B-FBC0-4CCD-B97A-B8FC0187C639}"/>
    <dgm:cxn modelId="{7198221D-1725-4C45-B279-B382F4125022}" type="presOf" srcId="{7DB37BFE-664B-4F38-8864-C0AEAE16C3B2}" destId="{2CD70F2C-1DA4-4F25-A147-EC1DB0BC3CBE}" srcOrd="0" destOrd="0" presId="urn:microsoft.com/office/officeart/2005/8/layout/process4"/>
    <dgm:cxn modelId="{DE942A28-75E3-4D51-ABB2-BDD1816A1E6C}" type="presOf" srcId="{88C321AE-21DE-4658-AF8A-08A0A220552C}" destId="{398240CE-EE43-4813-91B7-776EFF004284}" srcOrd="1" destOrd="0" presId="urn:microsoft.com/office/officeart/2005/8/layout/process4"/>
    <dgm:cxn modelId="{70B09C39-030A-4D6D-A183-E7D3B77B5308}" srcId="{B9B1C423-2257-4E83-923C-9201081DB4A6}" destId="{FD719B58-F776-4823-96AE-18E1563372C7}" srcOrd="1" destOrd="0" parTransId="{509A7943-094B-42B6-AB4F-7496B48141C7}" sibTransId="{6F077C5B-A5C0-4F8E-9977-4828299CE02D}"/>
    <dgm:cxn modelId="{D1A70263-EFF8-49E5-9723-A0FA4024B9B0}" type="presOf" srcId="{A7869A7E-720E-41D5-9C5B-EEF66FEE036C}" destId="{95B46E59-F3C1-4788-B69B-649ADBD03964}" srcOrd="0" destOrd="0" presId="urn:microsoft.com/office/officeart/2005/8/layout/process4"/>
    <dgm:cxn modelId="{183BF675-2F64-4F26-825A-BF72946205A3}" srcId="{88C321AE-21DE-4658-AF8A-08A0A220552C}" destId="{D8B93393-C1AB-4131-AF47-5A82F69C2F42}" srcOrd="1" destOrd="0" parTransId="{15EB1AC2-24DD-4494-B79A-BBF88B98C3F2}" sibTransId="{F56E649E-1D94-4FC8-83EC-DE950556E211}"/>
    <dgm:cxn modelId="{597F8357-D290-45C6-87D9-667CEB40FB9E}" type="presOf" srcId="{A0232AA1-4527-4563-A9C0-527E0D8AB876}" destId="{12E2DA6E-327C-4D90-8A24-9890FFBE7763}" srcOrd="0" destOrd="0" presId="urn:microsoft.com/office/officeart/2005/8/layout/process4"/>
    <dgm:cxn modelId="{3C0F437B-CBD4-4F79-8311-2EF74FBAE87F}" type="presOf" srcId="{B9B1C423-2257-4E83-923C-9201081DB4A6}" destId="{78DCC082-FFD8-4034-91FD-87FA7B2130EB}" srcOrd="1" destOrd="0" presId="urn:microsoft.com/office/officeart/2005/8/layout/process4"/>
    <dgm:cxn modelId="{9EBCD58A-C930-4095-8964-3EC70ADA004C}" srcId="{8E01179B-85E5-4E27-8A72-DA37721A00CB}" destId="{88C321AE-21DE-4658-AF8A-08A0A220552C}" srcOrd="1" destOrd="0" parTransId="{054DA64D-3A6A-4279-B9DA-098663BFC4C1}" sibTransId="{22FD4E99-1E5F-4E2D-A9A5-C74F006B9901}"/>
    <dgm:cxn modelId="{AA1FA891-BD5F-46BA-81EE-EAA1E262EA97}" srcId="{B9B1C423-2257-4E83-923C-9201081DB4A6}" destId="{A7869A7E-720E-41D5-9C5B-EEF66FEE036C}" srcOrd="0" destOrd="0" parTransId="{82CCB11E-26F3-4F64-B79B-8061E0021FA7}" sibTransId="{79765169-4BDD-43BF-8C0B-EA9591192BE9}"/>
    <dgm:cxn modelId="{0623C992-BD7A-4E52-9B50-0214A310AB3E}" type="presOf" srcId="{D8B93393-C1AB-4131-AF47-5A82F69C2F42}" destId="{4602EF38-937B-4577-9D39-899FC2F64983}" srcOrd="0" destOrd="0" presId="urn:microsoft.com/office/officeart/2005/8/layout/process4"/>
    <dgm:cxn modelId="{9384FF92-E30C-4305-9EB3-1F09096B1D7D}" srcId="{8E01179B-85E5-4E27-8A72-DA37721A00CB}" destId="{A0232AA1-4527-4563-A9C0-527E0D8AB876}" srcOrd="0" destOrd="0" parTransId="{D23E22EF-DF7F-4E82-ACCB-D81453219C38}" sibTransId="{92DA7A7D-0E37-4E9A-AB02-29A82F8A12CD}"/>
    <dgm:cxn modelId="{48FA1998-9110-41A8-9A32-25E487B2F56E}" type="presOf" srcId="{B9B1C423-2257-4E83-923C-9201081DB4A6}" destId="{6F0E0067-C76A-4113-8674-02BB0134C682}" srcOrd="0" destOrd="0" presId="urn:microsoft.com/office/officeart/2005/8/layout/process4"/>
    <dgm:cxn modelId="{CF8CD09F-85A9-4C63-A79B-DD5B267EFE17}" srcId="{A0232AA1-4527-4563-A9C0-527E0D8AB876}" destId="{DBE31186-3A1D-4B3F-831F-67AC08E52EDC}" srcOrd="1" destOrd="0" parTransId="{B4B76C8D-4F56-4D42-921E-E3C1D2DADCC6}" sibTransId="{1152335A-A80E-45BD-B6AE-5B7F299A28F5}"/>
    <dgm:cxn modelId="{945A53A4-579A-4392-BD80-2C668F75DE8C}" type="presOf" srcId="{88C321AE-21DE-4658-AF8A-08A0A220552C}" destId="{102FAF19-5152-4C0A-A767-D0B0E795FA90}" srcOrd="0" destOrd="0" presId="urn:microsoft.com/office/officeart/2005/8/layout/process4"/>
    <dgm:cxn modelId="{F4049EB1-8DBE-49E0-88EB-A3DC77427126}" srcId="{8E01179B-85E5-4E27-8A72-DA37721A00CB}" destId="{B9B1C423-2257-4E83-923C-9201081DB4A6}" srcOrd="2" destOrd="0" parTransId="{7AFB7A48-57B5-47F6-BE4B-E2E6F90D9830}" sibTransId="{3A138870-E564-4534-A932-BD3FAAFB8A49}"/>
    <dgm:cxn modelId="{0B7760D1-D889-4998-9471-257865FF639B}" type="presOf" srcId="{8E01179B-85E5-4E27-8A72-DA37721A00CB}" destId="{B976450F-CC31-4CCD-8658-FFD9A31AA63B}" srcOrd="0" destOrd="0" presId="urn:microsoft.com/office/officeart/2005/8/layout/process4"/>
    <dgm:cxn modelId="{865E2CE5-FF36-44DB-9970-04433F0A0827}" srcId="{88C321AE-21DE-4658-AF8A-08A0A220552C}" destId="{7DB37BFE-664B-4F38-8864-C0AEAE16C3B2}" srcOrd="0" destOrd="0" parTransId="{46FC27BD-84D0-44DF-8D83-7EC2C12540A4}" sibTransId="{8832A8C3-E4CA-4050-8961-26F34CEA42BF}"/>
    <dgm:cxn modelId="{BB5307F1-A4BB-4F8D-BB40-D1D1C1E7D704}" type="presOf" srcId="{FD719B58-F776-4823-96AE-18E1563372C7}" destId="{FE64EB13-D615-437D-8140-E5504D791CBE}" srcOrd="0" destOrd="0" presId="urn:microsoft.com/office/officeart/2005/8/layout/process4"/>
    <dgm:cxn modelId="{321D12F1-F800-4C2C-92C3-F829AD367FDF}" type="presOf" srcId="{DBE31186-3A1D-4B3F-831F-67AC08E52EDC}" destId="{993CB1BD-BCAF-4317-BFFA-BF7E29CFE8A4}" srcOrd="0" destOrd="0" presId="urn:microsoft.com/office/officeart/2005/8/layout/process4"/>
    <dgm:cxn modelId="{0A5CF3F5-80B3-48FB-8FA4-E55225ADFEB0}" type="presOf" srcId="{A0232AA1-4527-4563-A9C0-527E0D8AB876}" destId="{642EBCA3-ADDA-4DB0-AB40-61AB8B3D35AA}" srcOrd="1" destOrd="0" presId="urn:microsoft.com/office/officeart/2005/8/layout/process4"/>
    <dgm:cxn modelId="{58688CFA-6089-47E5-90FB-8FAC02683132}" type="presOf" srcId="{78D980E8-33E6-4F5C-98B9-935A9228CD05}" destId="{E1707A70-9536-42B7-AE8C-3457139DC9AF}" srcOrd="0" destOrd="0" presId="urn:microsoft.com/office/officeart/2005/8/layout/process4"/>
    <dgm:cxn modelId="{C0078B53-2E3F-464E-B204-4F418AC19DAA}" type="presParOf" srcId="{B976450F-CC31-4CCD-8658-FFD9A31AA63B}" destId="{E8708AC2-EB69-40E5-8C7A-71943FA5B93C}" srcOrd="0" destOrd="0" presId="urn:microsoft.com/office/officeart/2005/8/layout/process4"/>
    <dgm:cxn modelId="{1EAACC58-21BD-4FE3-A351-BD870EB12A3C}" type="presParOf" srcId="{E8708AC2-EB69-40E5-8C7A-71943FA5B93C}" destId="{6F0E0067-C76A-4113-8674-02BB0134C682}" srcOrd="0" destOrd="0" presId="urn:microsoft.com/office/officeart/2005/8/layout/process4"/>
    <dgm:cxn modelId="{0DB846BB-92D0-40AF-ACBD-74713E09771D}" type="presParOf" srcId="{E8708AC2-EB69-40E5-8C7A-71943FA5B93C}" destId="{78DCC082-FFD8-4034-91FD-87FA7B2130EB}" srcOrd="1" destOrd="0" presId="urn:microsoft.com/office/officeart/2005/8/layout/process4"/>
    <dgm:cxn modelId="{25620A3A-A717-4A36-9AE0-4670955CE138}" type="presParOf" srcId="{E8708AC2-EB69-40E5-8C7A-71943FA5B93C}" destId="{3387B188-EA29-47BF-997B-1AD67550CB67}" srcOrd="2" destOrd="0" presId="urn:microsoft.com/office/officeart/2005/8/layout/process4"/>
    <dgm:cxn modelId="{B572C680-7B9E-47A3-B2BD-6E1FDCD02A5F}" type="presParOf" srcId="{3387B188-EA29-47BF-997B-1AD67550CB67}" destId="{95B46E59-F3C1-4788-B69B-649ADBD03964}" srcOrd="0" destOrd="0" presId="urn:microsoft.com/office/officeart/2005/8/layout/process4"/>
    <dgm:cxn modelId="{2DFCC0FF-F6C5-4A1B-BA7F-5C18EDED8D77}" type="presParOf" srcId="{3387B188-EA29-47BF-997B-1AD67550CB67}" destId="{FE64EB13-D615-437D-8140-E5504D791CBE}" srcOrd="1" destOrd="0" presId="urn:microsoft.com/office/officeart/2005/8/layout/process4"/>
    <dgm:cxn modelId="{71E51477-18EE-40FF-82B3-5706C97F0351}" type="presParOf" srcId="{B976450F-CC31-4CCD-8658-FFD9A31AA63B}" destId="{F7FBB9A7-4357-4B23-9302-8D78F946C27C}" srcOrd="1" destOrd="0" presId="urn:microsoft.com/office/officeart/2005/8/layout/process4"/>
    <dgm:cxn modelId="{18EA8F84-0863-4285-A037-4A5BAB966ED7}" type="presParOf" srcId="{B976450F-CC31-4CCD-8658-FFD9A31AA63B}" destId="{AF4ACEBE-533C-48E2-B1F0-6633FBCBF83D}" srcOrd="2" destOrd="0" presId="urn:microsoft.com/office/officeart/2005/8/layout/process4"/>
    <dgm:cxn modelId="{E6BD397D-8B0F-4C5D-BAFF-F6F874C1B960}" type="presParOf" srcId="{AF4ACEBE-533C-48E2-B1F0-6633FBCBF83D}" destId="{102FAF19-5152-4C0A-A767-D0B0E795FA90}" srcOrd="0" destOrd="0" presId="urn:microsoft.com/office/officeart/2005/8/layout/process4"/>
    <dgm:cxn modelId="{6CC84BC1-0383-42A7-BCAB-8C6BC47AC2E4}" type="presParOf" srcId="{AF4ACEBE-533C-48E2-B1F0-6633FBCBF83D}" destId="{398240CE-EE43-4813-91B7-776EFF004284}" srcOrd="1" destOrd="0" presId="urn:microsoft.com/office/officeart/2005/8/layout/process4"/>
    <dgm:cxn modelId="{B9F6AF03-FD8F-40FC-B935-7BE18FD20F56}" type="presParOf" srcId="{AF4ACEBE-533C-48E2-B1F0-6633FBCBF83D}" destId="{100AFE05-31C7-460C-A0E6-BB1E61295389}" srcOrd="2" destOrd="0" presId="urn:microsoft.com/office/officeart/2005/8/layout/process4"/>
    <dgm:cxn modelId="{8F025901-88F6-4E57-A5C0-7A6E205A5684}" type="presParOf" srcId="{100AFE05-31C7-460C-A0E6-BB1E61295389}" destId="{2CD70F2C-1DA4-4F25-A147-EC1DB0BC3CBE}" srcOrd="0" destOrd="0" presId="urn:microsoft.com/office/officeart/2005/8/layout/process4"/>
    <dgm:cxn modelId="{2B45FDFF-65CD-4746-9F1B-05AE9B01A038}" type="presParOf" srcId="{100AFE05-31C7-460C-A0E6-BB1E61295389}" destId="{4602EF38-937B-4577-9D39-899FC2F64983}" srcOrd="1" destOrd="0" presId="urn:microsoft.com/office/officeart/2005/8/layout/process4"/>
    <dgm:cxn modelId="{A1C56CCD-31D7-4CEB-B095-6731D88DEA4D}" type="presParOf" srcId="{B976450F-CC31-4CCD-8658-FFD9A31AA63B}" destId="{49CB7293-A21C-4E76-8F41-E1690BCCA063}" srcOrd="3" destOrd="0" presId="urn:microsoft.com/office/officeart/2005/8/layout/process4"/>
    <dgm:cxn modelId="{309EB466-0119-4EF5-AEE6-24D0CCD0B752}" type="presParOf" srcId="{B976450F-CC31-4CCD-8658-FFD9A31AA63B}" destId="{11684347-4B0C-45D6-8A2B-9B440F09E9A0}" srcOrd="4" destOrd="0" presId="urn:microsoft.com/office/officeart/2005/8/layout/process4"/>
    <dgm:cxn modelId="{304FC5DE-74F4-4E25-BF77-FC142038B5D2}" type="presParOf" srcId="{11684347-4B0C-45D6-8A2B-9B440F09E9A0}" destId="{12E2DA6E-327C-4D90-8A24-9890FFBE7763}" srcOrd="0" destOrd="0" presId="urn:microsoft.com/office/officeart/2005/8/layout/process4"/>
    <dgm:cxn modelId="{12DDD2FB-2D7C-4AE5-93F1-F12108EB3E14}" type="presParOf" srcId="{11684347-4B0C-45D6-8A2B-9B440F09E9A0}" destId="{642EBCA3-ADDA-4DB0-AB40-61AB8B3D35AA}" srcOrd="1" destOrd="0" presId="urn:microsoft.com/office/officeart/2005/8/layout/process4"/>
    <dgm:cxn modelId="{BEC1EDD1-E0B7-4240-80D6-1E1DA66A8DD6}" type="presParOf" srcId="{11684347-4B0C-45D6-8A2B-9B440F09E9A0}" destId="{74134283-36C9-49C4-A87A-FF425ED564A8}" srcOrd="2" destOrd="0" presId="urn:microsoft.com/office/officeart/2005/8/layout/process4"/>
    <dgm:cxn modelId="{8C0B485D-7ADD-4EE3-B938-9792B239D213}" type="presParOf" srcId="{74134283-36C9-49C4-A87A-FF425ED564A8}" destId="{E1707A70-9536-42B7-AE8C-3457139DC9AF}" srcOrd="0" destOrd="0" presId="urn:microsoft.com/office/officeart/2005/8/layout/process4"/>
    <dgm:cxn modelId="{1CC9DF2F-23AA-439A-9AFD-CC49C318C38A}" type="presParOf" srcId="{74134283-36C9-49C4-A87A-FF425ED564A8}" destId="{993CB1BD-BCAF-4317-BFFA-BF7E29CFE8A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FF1B9-917B-4C64-8F60-7DE0F6EF1DB2}">
      <dsp:nvSpPr>
        <dsp:cNvPr id="0" name=""/>
        <dsp:cNvSpPr/>
      </dsp:nvSpPr>
      <dsp:spPr>
        <a:xfrm>
          <a:off x="0" y="593624"/>
          <a:ext cx="8594725" cy="9072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AF0A86D2-0777-4B0F-9F4F-B2F4C4E7FE22}">
      <dsp:nvSpPr>
        <dsp:cNvPr id="0" name=""/>
        <dsp:cNvSpPr/>
      </dsp:nvSpPr>
      <dsp:spPr>
        <a:xfrm>
          <a:off x="429736" y="62264"/>
          <a:ext cx="6016307" cy="1062720"/>
        </a:xfrm>
        <a:prstGeom prst="roundRect">
          <a:avLst/>
        </a:prstGeom>
        <a:solidFill>
          <a:schemeClr val="accent5">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marL="0" lvl="0" indent="0" algn="l" defTabSz="1600200">
            <a:lnSpc>
              <a:spcPct val="90000"/>
            </a:lnSpc>
            <a:spcBef>
              <a:spcPct val="0"/>
            </a:spcBef>
            <a:spcAft>
              <a:spcPct val="35000"/>
            </a:spcAft>
            <a:buNone/>
          </a:pPr>
          <a:r>
            <a:rPr lang="en-US" sz="3600" kern="1200" dirty="0"/>
            <a:t>Full Block </a:t>
          </a:r>
        </a:p>
      </dsp:txBody>
      <dsp:txXfrm>
        <a:off x="481614" y="114142"/>
        <a:ext cx="5912551" cy="958964"/>
      </dsp:txXfrm>
    </dsp:sp>
    <dsp:sp modelId="{42766CD9-F2E0-4A09-9C91-6D9FAA5FB566}">
      <dsp:nvSpPr>
        <dsp:cNvPr id="0" name=""/>
        <dsp:cNvSpPr/>
      </dsp:nvSpPr>
      <dsp:spPr>
        <a:xfrm>
          <a:off x="0" y="2226584"/>
          <a:ext cx="8594725" cy="907200"/>
        </a:xfrm>
        <a:prstGeom prst="rect">
          <a:avLst/>
        </a:prstGeom>
        <a:solidFill>
          <a:schemeClr val="lt1">
            <a:alpha val="90000"/>
            <a:hueOff val="0"/>
            <a:satOff val="0"/>
            <a:lumOff val="0"/>
            <a:alphaOff val="0"/>
          </a:schemeClr>
        </a:solidFill>
        <a:ln w="9525" cap="flat" cmpd="sng" algn="ctr">
          <a:solidFill>
            <a:schemeClr val="accent5">
              <a:hueOff val="-9534578"/>
              <a:satOff val="2515"/>
              <a:lumOff val="1275"/>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BFB3618C-778D-41D6-8985-B828429AFDEF}">
      <dsp:nvSpPr>
        <dsp:cNvPr id="0" name=""/>
        <dsp:cNvSpPr/>
      </dsp:nvSpPr>
      <dsp:spPr>
        <a:xfrm>
          <a:off x="429736" y="1695225"/>
          <a:ext cx="6016307" cy="1062720"/>
        </a:xfrm>
        <a:prstGeom prst="roundRect">
          <a:avLst/>
        </a:prstGeom>
        <a:solidFill>
          <a:schemeClr val="accent5">
            <a:hueOff val="-9534578"/>
            <a:satOff val="2515"/>
            <a:lumOff val="1275"/>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9534578"/>
              <a:satOff val="2515"/>
              <a:lumOff val="1275"/>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marL="0" lvl="0" indent="0" algn="l" defTabSz="1600200">
            <a:lnSpc>
              <a:spcPct val="90000"/>
            </a:lnSpc>
            <a:spcBef>
              <a:spcPct val="0"/>
            </a:spcBef>
            <a:spcAft>
              <a:spcPct val="35000"/>
            </a:spcAft>
            <a:buNone/>
          </a:pPr>
          <a:r>
            <a:rPr lang="en-US" sz="3600" kern="1200" dirty="0"/>
            <a:t>Modified Block</a:t>
          </a:r>
        </a:p>
      </dsp:txBody>
      <dsp:txXfrm>
        <a:off x="481614" y="1747103"/>
        <a:ext cx="5912551" cy="958964"/>
      </dsp:txXfrm>
    </dsp:sp>
    <dsp:sp modelId="{A26D18F2-E270-458A-8A93-CA151B35564E}">
      <dsp:nvSpPr>
        <dsp:cNvPr id="0" name=""/>
        <dsp:cNvSpPr/>
      </dsp:nvSpPr>
      <dsp:spPr>
        <a:xfrm>
          <a:off x="0" y="3859545"/>
          <a:ext cx="8594725" cy="907200"/>
        </a:xfrm>
        <a:prstGeom prst="rect">
          <a:avLst/>
        </a:prstGeom>
        <a:solidFill>
          <a:schemeClr val="lt1">
            <a:alpha val="90000"/>
            <a:hueOff val="0"/>
            <a:satOff val="0"/>
            <a:lumOff val="0"/>
            <a:alphaOff val="0"/>
          </a:schemeClr>
        </a:solidFill>
        <a:ln w="9525" cap="flat" cmpd="sng" algn="ctr">
          <a:solidFill>
            <a:schemeClr val="accent5">
              <a:hueOff val="-19069156"/>
              <a:satOff val="5029"/>
              <a:lumOff val="2549"/>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lt1">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sp>
    <dsp:sp modelId="{69B425DA-CF4E-4706-B5D2-1EFB999D1CB3}">
      <dsp:nvSpPr>
        <dsp:cNvPr id="0" name=""/>
        <dsp:cNvSpPr/>
      </dsp:nvSpPr>
      <dsp:spPr>
        <a:xfrm>
          <a:off x="429736" y="3328185"/>
          <a:ext cx="6016307" cy="1062720"/>
        </a:xfrm>
        <a:prstGeom prst="roundRect">
          <a:avLst/>
        </a:prstGeom>
        <a:solidFill>
          <a:schemeClr val="accent5">
            <a:hueOff val="-19069156"/>
            <a:satOff val="5029"/>
            <a:lumOff val="2549"/>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5">
              <a:hueOff val="-19069156"/>
              <a:satOff val="5029"/>
              <a:lumOff val="2549"/>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7402" tIns="0" rIns="227402" bIns="0" numCol="1" spcCol="1270" anchor="ctr" anchorCtr="0">
          <a:noAutofit/>
        </a:bodyPr>
        <a:lstStyle/>
        <a:p>
          <a:pPr marL="0" lvl="0" indent="0" algn="l" defTabSz="1600200">
            <a:lnSpc>
              <a:spcPct val="90000"/>
            </a:lnSpc>
            <a:spcBef>
              <a:spcPct val="0"/>
            </a:spcBef>
            <a:spcAft>
              <a:spcPct val="35000"/>
            </a:spcAft>
            <a:buNone/>
          </a:pPr>
          <a:r>
            <a:rPr lang="en-US" sz="3600" kern="1200" dirty="0"/>
            <a:t>Semi-Block</a:t>
          </a:r>
        </a:p>
      </dsp:txBody>
      <dsp:txXfrm>
        <a:off x="481614" y="3380063"/>
        <a:ext cx="5912551"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CC082-FFD8-4034-91FD-87FA7B2130EB}">
      <dsp:nvSpPr>
        <dsp:cNvPr id="0" name=""/>
        <dsp:cNvSpPr/>
      </dsp:nvSpPr>
      <dsp:spPr>
        <a:xfrm>
          <a:off x="0" y="3613665"/>
          <a:ext cx="7499350" cy="1186085"/>
        </a:xfrm>
        <a:prstGeom prst="rect">
          <a:avLst/>
        </a:prstGeom>
        <a:solidFill>
          <a:schemeClr val="accent5">
            <a:hueOff val="0"/>
            <a:satOff val="0"/>
            <a:lumOff val="0"/>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Ending</a:t>
          </a:r>
        </a:p>
      </dsp:txBody>
      <dsp:txXfrm>
        <a:off x="0" y="3613665"/>
        <a:ext cx="7499350" cy="640486"/>
      </dsp:txXfrm>
    </dsp:sp>
    <dsp:sp modelId="{95B46E59-F3C1-4788-B69B-649ADBD03964}">
      <dsp:nvSpPr>
        <dsp:cNvPr id="0" name=""/>
        <dsp:cNvSpPr/>
      </dsp:nvSpPr>
      <dsp:spPr>
        <a:xfrm>
          <a:off x="0" y="4230430"/>
          <a:ext cx="3749674" cy="545599"/>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Restate main idea</a:t>
          </a:r>
        </a:p>
      </dsp:txBody>
      <dsp:txXfrm>
        <a:off x="0" y="4230430"/>
        <a:ext cx="3749674" cy="545599"/>
      </dsp:txXfrm>
    </dsp:sp>
    <dsp:sp modelId="{FE64EB13-D615-437D-8140-E5504D791CBE}">
      <dsp:nvSpPr>
        <dsp:cNvPr id="0" name=""/>
        <dsp:cNvSpPr/>
      </dsp:nvSpPr>
      <dsp:spPr>
        <a:xfrm>
          <a:off x="3749675" y="4230430"/>
          <a:ext cx="3749674" cy="545599"/>
        </a:xfrm>
        <a:prstGeom prst="rect">
          <a:avLst/>
        </a:prstGeom>
        <a:solidFill>
          <a:schemeClr val="accent5">
            <a:tint val="40000"/>
            <a:alpha val="90000"/>
            <a:hueOff val="-3885058"/>
            <a:satOff val="985"/>
            <a:lumOff val="125"/>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Write expressions of goodwill or appreciation.</a:t>
          </a:r>
        </a:p>
      </dsp:txBody>
      <dsp:txXfrm>
        <a:off x="3749675" y="4230430"/>
        <a:ext cx="3749674" cy="545599"/>
      </dsp:txXfrm>
    </dsp:sp>
    <dsp:sp modelId="{398240CE-EE43-4813-91B7-776EFF004284}">
      <dsp:nvSpPr>
        <dsp:cNvPr id="0" name=""/>
        <dsp:cNvSpPr/>
      </dsp:nvSpPr>
      <dsp:spPr>
        <a:xfrm rot="10800000">
          <a:off x="0" y="1807257"/>
          <a:ext cx="7499350" cy="1824199"/>
        </a:xfrm>
        <a:prstGeom prst="upArrowCallout">
          <a:avLst/>
        </a:prstGeom>
        <a:solidFill>
          <a:schemeClr val="accent5">
            <a:hueOff val="-9534578"/>
            <a:satOff val="2515"/>
            <a:lumOff val="1275"/>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Details</a:t>
          </a:r>
        </a:p>
      </dsp:txBody>
      <dsp:txXfrm rot="-10800000">
        <a:off x="0" y="1807257"/>
        <a:ext cx="7499350" cy="640294"/>
      </dsp:txXfrm>
    </dsp:sp>
    <dsp:sp modelId="{2CD70F2C-1DA4-4F25-A147-EC1DB0BC3CBE}">
      <dsp:nvSpPr>
        <dsp:cNvPr id="0" name=""/>
        <dsp:cNvSpPr/>
      </dsp:nvSpPr>
      <dsp:spPr>
        <a:xfrm>
          <a:off x="0" y="2447551"/>
          <a:ext cx="3749674" cy="545435"/>
        </a:xfrm>
        <a:prstGeom prst="rect">
          <a:avLst/>
        </a:prstGeom>
        <a:solidFill>
          <a:schemeClr val="accent5">
            <a:tint val="40000"/>
            <a:alpha val="90000"/>
            <a:hueOff val="-7770115"/>
            <a:satOff val="1970"/>
            <a:lumOff val="250"/>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Explain and justify your request</a:t>
          </a:r>
        </a:p>
      </dsp:txBody>
      <dsp:txXfrm>
        <a:off x="0" y="2447551"/>
        <a:ext cx="3749674" cy="545435"/>
      </dsp:txXfrm>
    </dsp:sp>
    <dsp:sp modelId="{4602EF38-937B-4577-9D39-899FC2F64983}">
      <dsp:nvSpPr>
        <dsp:cNvPr id="0" name=""/>
        <dsp:cNvSpPr/>
      </dsp:nvSpPr>
      <dsp:spPr>
        <a:xfrm>
          <a:off x="3749675" y="2447551"/>
          <a:ext cx="3749674" cy="545435"/>
        </a:xfrm>
        <a:prstGeom prst="rect">
          <a:avLst/>
        </a:prstGeom>
        <a:solidFill>
          <a:schemeClr val="accent5">
            <a:tint val="40000"/>
            <a:alpha val="90000"/>
            <a:hueOff val="-11655173"/>
            <a:satOff val="2955"/>
            <a:lumOff val="375"/>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Provide details</a:t>
          </a:r>
        </a:p>
      </dsp:txBody>
      <dsp:txXfrm>
        <a:off x="3749675" y="2447551"/>
        <a:ext cx="3749674" cy="545435"/>
      </dsp:txXfrm>
    </dsp:sp>
    <dsp:sp modelId="{642EBCA3-ADDA-4DB0-AB40-61AB8B3D35AA}">
      <dsp:nvSpPr>
        <dsp:cNvPr id="0" name=""/>
        <dsp:cNvSpPr/>
      </dsp:nvSpPr>
      <dsp:spPr>
        <a:xfrm rot="10800000">
          <a:off x="0" y="848"/>
          <a:ext cx="7499350" cy="1824199"/>
        </a:xfrm>
        <a:prstGeom prst="upArrowCallout">
          <a:avLst/>
        </a:prstGeom>
        <a:solidFill>
          <a:schemeClr val="accent5">
            <a:hueOff val="-19069156"/>
            <a:satOff val="5029"/>
            <a:lumOff val="2549"/>
            <a:alphaOff val="0"/>
          </a:schemeClr>
        </a:solidFill>
        <a:ln>
          <a:noFill/>
        </a:ln>
        <a:effectLst>
          <a:outerShdw blurRad="50800" dist="15240" dir="5400000" algn="tl" rotWithShape="0">
            <a:srgbClr val="000000">
              <a:alpha val="7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Main Idea/Purpose of letter</a:t>
          </a:r>
        </a:p>
      </dsp:txBody>
      <dsp:txXfrm rot="-10800000">
        <a:off x="0" y="848"/>
        <a:ext cx="7499350" cy="640294"/>
      </dsp:txXfrm>
    </dsp:sp>
    <dsp:sp modelId="{E1707A70-9536-42B7-AE8C-3457139DC9AF}">
      <dsp:nvSpPr>
        <dsp:cNvPr id="0" name=""/>
        <dsp:cNvSpPr/>
      </dsp:nvSpPr>
      <dsp:spPr>
        <a:xfrm>
          <a:off x="0" y="641142"/>
          <a:ext cx="3749674" cy="545435"/>
        </a:xfrm>
        <a:prstGeom prst="rect">
          <a:avLst/>
        </a:prstGeom>
        <a:solidFill>
          <a:schemeClr val="accent5">
            <a:tint val="40000"/>
            <a:alpha val="90000"/>
            <a:hueOff val="-15540231"/>
            <a:satOff val="3940"/>
            <a:lumOff val="500"/>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Write your request</a:t>
          </a:r>
        </a:p>
      </dsp:txBody>
      <dsp:txXfrm>
        <a:off x="0" y="641142"/>
        <a:ext cx="3749674" cy="545435"/>
      </dsp:txXfrm>
    </dsp:sp>
    <dsp:sp modelId="{993CB1BD-BCAF-4317-BFFA-BF7E29CFE8A4}">
      <dsp:nvSpPr>
        <dsp:cNvPr id="0" name=""/>
        <dsp:cNvSpPr/>
      </dsp:nvSpPr>
      <dsp:spPr>
        <a:xfrm>
          <a:off x="3749675" y="641142"/>
          <a:ext cx="3749674" cy="545435"/>
        </a:xfrm>
        <a:prstGeom prst="rect">
          <a:avLst/>
        </a:prstGeom>
        <a:solidFill>
          <a:schemeClr val="accent5">
            <a:tint val="40000"/>
            <a:alpha val="90000"/>
            <a:hueOff val="-19425287"/>
            <a:satOff val="4925"/>
            <a:lumOff val="625"/>
            <a:alphaOff val="0"/>
          </a:schemeClr>
        </a:solidFill>
        <a:ln w="9525" cap="flat" cmpd="sng" algn="ctr">
          <a:solidFill>
            <a:schemeClr val="accent5">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Write your goodwill message</a:t>
          </a:r>
        </a:p>
      </dsp:txBody>
      <dsp:txXfrm>
        <a:off x="3749675" y="641142"/>
        <a:ext cx="3749674" cy="54543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544C3-39E9-4F4E-9C88-50AC2F293E78}" type="datetimeFigureOut">
              <a:rPr lang="en-US" smtClean="0"/>
              <a:t>6/8/2021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E5DFB-7DCD-46E3-8AD4-CDF05EDEB2EC}" type="slidenum">
              <a:rPr lang="en-US" smtClean="0"/>
              <a:t>‹#›</a:t>
            </a:fld>
            <a:endParaRPr lang="en-US"/>
          </a:p>
        </p:txBody>
      </p:sp>
    </p:spTree>
    <p:extLst>
      <p:ext uri="{BB962C8B-B14F-4D97-AF65-F5344CB8AC3E}">
        <p14:creationId xmlns:p14="http://schemas.microsoft.com/office/powerpoint/2010/main" val="1954984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B847FA7-320F-486A-B381-903F403A37D5}" type="datetimeFigureOut">
              <a:rPr lang="en-US" smtClean="0"/>
              <a:t>6/8/2021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50938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33302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51850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47FA7-320F-486A-B381-903F403A37D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26026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47FA7-320F-486A-B381-903F403A37D5}" type="datetimeFigureOut">
              <a:rPr lang="en-US" smtClean="0"/>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56379-C1D8-46EE-AF9F-D8264D2CEC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253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847FA7-320F-486A-B381-903F403A37D5}"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76616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847FA7-320F-486A-B381-903F403A37D5}" type="datetimeFigureOut">
              <a:rPr lang="en-US" smtClean="0"/>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128089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847FA7-320F-486A-B381-903F403A37D5}" type="datetimeFigureOut">
              <a:rPr lang="en-US" smtClean="0"/>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02785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47FA7-320F-486A-B381-903F403A37D5}" type="datetimeFigureOut">
              <a:rPr lang="en-US" smtClean="0"/>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36539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06989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47FA7-320F-486A-B381-903F403A37D5}" type="datetimeFigureOut">
              <a:rPr lang="en-US" smtClean="0"/>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56379-C1D8-46EE-AF9F-D8264D2CECFF}" type="slidenum">
              <a:rPr lang="en-US" smtClean="0"/>
              <a:t>‹#›</a:t>
            </a:fld>
            <a:endParaRPr lang="en-US"/>
          </a:p>
        </p:txBody>
      </p:sp>
    </p:spTree>
    <p:extLst>
      <p:ext uri="{BB962C8B-B14F-4D97-AF65-F5344CB8AC3E}">
        <p14:creationId xmlns:p14="http://schemas.microsoft.com/office/powerpoint/2010/main" val="277200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B847FA7-320F-486A-B381-903F403A37D5}" type="datetimeFigureOut">
              <a:rPr lang="en-US" smtClean="0"/>
              <a:t>6/8/2021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DC56379-C1D8-46EE-AF9F-D8264D2CECFF}" type="slidenum">
              <a:rPr lang="en-US" smtClean="0"/>
              <a:t>‹#›</a:t>
            </a:fld>
            <a:endParaRPr lang="en-US"/>
          </a:p>
        </p:txBody>
      </p:sp>
    </p:spTree>
    <p:extLst>
      <p:ext uri="{BB962C8B-B14F-4D97-AF65-F5344CB8AC3E}">
        <p14:creationId xmlns:p14="http://schemas.microsoft.com/office/powerpoint/2010/main" val="5789408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Formal Correspondence </a:t>
            </a:r>
          </a:p>
        </p:txBody>
      </p:sp>
    </p:spTree>
    <p:extLst>
      <p:ext uri="{BB962C8B-B14F-4D97-AF65-F5344CB8AC3E}">
        <p14:creationId xmlns:p14="http://schemas.microsoft.com/office/powerpoint/2010/main" val="3802104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95534"/>
            <a:ext cx="10167582" cy="6660108"/>
          </a:xfrm>
        </p:spPr>
        <p:txBody>
          <a:bodyPr>
            <a:normAutofit fontScale="92500" lnSpcReduction="10000"/>
          </a:bodyPr>
          <a:lstStyle/>
          <a:p>
            <a:pPr marL="0" indent="0">
              <a:buNone/>
            </a:pPr>
            <a:r>
              <a:rPr lang="en-US" dirty="0"/>
              <a:t>This experience has influenced me to intern as a tour guide at the American Museum of Natural History, where my love for the origins of history and learning from the tactile experience with artifacts increased. In the future, I would like to participate in historical research and eventually become a full-time professor of history. </a:t>
            </a:r>
          </a:p>
          <a:p>
            <a:pPr marL="0" indent="0">
              <a:buNone/>
            </a:pPr>
            <a:r>
              <a:rPr lang="en-US" dirty="0"/>
              <a:t>I believe my skills, experience, and goals make me an excellent candidate for your program.</a:t>
            </a:r>
          </a:p>
          <a:p>
            <a:pPr marL="0" indent="0">
              <a:buNone/>
            </a:pPr>
            <a:r>
              <a:rPr lang="en-US" dirty="0"/>
              <a:t>Thank you very much for considering me for the John Doe Fellowship. I am</a:t>
            </a:r>
          </a:p>
          <a:p>
            <a:pPr marL="0" indent="0">
              <a:buNone/>
            </a:pPr>
            <a:r>
              <a:rPr lang="en-US" dirty="0"/>
              <a:t>looking forward to hearing from you. (2 line space)</a:t>
            </a:r>
          </a:p>
          <a:p>
            <a:pPr marL="0" indent="0">
              <a:buNone/>
            </a:pPr>
            <a:endParaRPr lang="en-US" dirty="0"/>
          </a:p>
          <a:p>
            <a:pPr marL="0" indent="0">
              <a:buNone/>
            </a:pPr>
            <a:r>
              <a:rPr lang="en-US" dirty="0"/>
              <a:t>Sincerely,</a:t>
            </a:r>
          </a:p>
          <a:p>
            <a:pPr marL="0" indent="0">
              <a:buNone/>
            </a:pPr>
            <a:endParaRPr lang="en-US" dirty="0"/>
          </a:p>
          <a:p>
            <a:pPr marL="0" indent="0">
              <a:buNone/>
            </a:pPr>
            <a:endParaRPr lang="en-US" dirty="0"/>
          </a:p>
          <a:p>
            <a:pPr marL="0" indent="0">
              <a:buNone/>
            </a:pPr>
            <a:endParaRPr lang="en-US" dirty="0"/>
          </a:p>
          <a:p>
            <a:pPr marL="0" indent="0">
              <a:buNone/>
            </a:pPr>
            <a:r>
              <a:rPr lang="en-US" dirty="0"/>
              <a:t>Bill Lurie</a:t>
            </a:r>
          </a:p>
          <a:p>
            <a:pPr marL="0" indent="0">
              <a:buNone/>
            </a:pPr>
            <a:r>
              <a:rPr lang="en-US" dirty="0"/>
              <a:t>(419) 352-5425</a:t>
            </a:r>
          </a:p>
          <a:p>
            <a:pPr marL="0" indent="0">
              <a:buNone/>
            </a:pPr>
            <a:endParaRPr lang="en-US" dirty="0"/>
          </a:p>
          <a:p>
            <a:pPr marL="0" indent="0">
              <a:buNone/>
            </a:pPr>
            <a:endParaRPr lang="en-US" dirty="0"/>
          </a:p>
          <a:p>
            <a:pPr marL="0" indent="0">
              <a:buNone/>
            </a:pPr>
            <a:r>
              <a:rPr lang="en-US" dirty="0"/>
              <a:t>Enclosure</a:t>
            </a:r>
          </a:p>
          <a:p>
            <a:endParaRPr lang="en-US" dirty="0"/>
          </a:p>
        </p:txBody>
      </p:sp>
    </p:spTree>
    <p:extLst>
      <p:ext uri="{BB962C8B-B14F-4D97-AF65-F5344CB8AC3E}">
        <p14:creationId xmlns:p14="http://schemas.microsoft.com/office/powerpoint/2010/main" val="330339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Modified block format</a:t>
            </a:r>
            <a:br>
              <a:rPr lang="en-US" b="1" dirty="0"/>
            </a:br>
            <a:endParaRPr lang="en-US" dirty="0"/>
          </a:p>
        </p:txBody>
      </p:sp>
      <p:sp>
        <p:nvSpPr>
          <p:cNvPr id="3" name="Content Placeholder 2"/>
          <p:cNvSpPr>
            <a:spLocks noGrp="1"/>
          </p:cNvSpPr>
          <p:nvPr>
            <p:ph idx="1"/>
          </p:nvPr>
        </p:nvSpPr>
        <p:spPr>
          <a:xfrm>
            <a:off x="164592" y="1579419"/>
            <a:ext cx="10965226" cy="4064000"/>
          </a:xfrm>
        </p:spPr>
        <p:txBody>
          <a:bodyPr>
            <a:normAutofit/>
          </a:bodyPr>
          <a:lstStyle/>
          <a:p>
            <a:r>
              <a:rPr lang="en-US" sz="2800" b="1" i="1" dirty="0"/>
              <a:t>Modified block</a:t>
            </a:r>
            <a:r>
              <a:rPr lang="en-US" sz="2800" b="1" dirty="0"/>
              <a:t> differs</a:t>
            </a:r>
            <a:r>
              <a:rPr lang="en-US" sz="2800" dirty="0"/>
              <a:t> from block style in that the date, sign off, and signature lines </a:t>
            </a:r>
            <a:r>
              <a:rPr lang="en-US" sz="2800" b="1" dirty="0"/>
              <a:t>begin at the center point</a:t>
            </a:r>
            <a:r>
              <a:rPr lang="en-US" sz="2800" dirty="0"/>
              <a:t> of the page line. </a:t>
            </a:r>
          </a:p>
          <a:p>
            <a:endParaRPr lang="en-US" sz="2800" dirty="0"/>
          </a:p>
          <a:p>
            <a:r>
              <a:rPr lang="en-US" sz="2800" dirty="0"/>
              <a:t>The </a:t>
            </a:r>
            <a:r>
              <a:rPr lang="en-US" sz="2800" b="1" dirty="0"/>
              <a:t>beginning of each paragraph is indented five spaces</a:t>
            </a:r>
            <a:r>
              <a:rPr lang="en-US" sz="2800" dirty="0"/>
              <a:t>, along with the subject line, if used. Depending on the length of the letter, paragraphs may be separated by a </a:t>
            </a:r>
            <a:r>
              <a:rPr lang="en-US" sz="2800" b="1" dirty="0"/>
              <a:t>single</a:t>
            </a:r>
            <a:r>
              <a:rPr lang="en-US" sz="2800" dirty="0"/>
              <a:t> or </a:t>
            </a:r>
            <a:r>
              <a:rPr lang="en-US" sz="2800" b="1" dirty="0"/>
              <a:t>double</a:t>
            </a:r>
            <a:r>
              <a:rPr lang="en-US" sz="2800" dirty="0"/>
              <a:t> line space.</a:t>
            </a:r>
          </a:p>
          <a:p>
            <a:endParaRPr lang="en-US" sz="2800" dirty="0"/>
          </a:p>
        </p:txBody>
      </p:sp>
    </p:spTree>
    <p:extLst>
      <p:ext uri="{BB962C8B-B14F-4D97-AF65-F5344CB8AC3E}">
        <p14:creationId xmlns:p14="http://schemas.microsoft.com/office/powerpoint/2010/main" val="66702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286604"/>
            <a:ext cx="8595360" cy="5893534"/>
          </a:xfrm>
        </p:spPr>
        <p:txBody>
          <a:bodyPr>
            <a:normAutofit fontScale="85000" lnSpcReduction="10000"/>
          </a:bodyPr>
          <a:lstStyle/>
          <a:p>
            <a:pPr marL="0" indent="0" algn="r">
              <a:buNone/>
            </a:pPr>
            <a:r>
              <a:rPr lang="en-US" dirty="0"/>
              <a:t>123 Corona Blvd.</a:t>
            </a:r>
          </a:p>
          <a:p>
            <a:pPr marL="0" indent="0" algn="r">
              <a:buNone/>
            </a:pPr>
            <a:r>
              <a:rPr lang="en-US" dirty="0"/>
              <a:t> Flushing, NY 1123</a:t>
            </a:r>
          </a:p>
          <a:p>
            <a:pPr marL="0" indent="0" algn="r">
              <a:buNone/>
            </a:pPr>
            <a:r>
              <a:rPr lang="en-US" dirty="0"/>
              <a:t> July 3, 2007</a:t>
            </a:r>
          </a:p>
          <a:p>
            <a:pPr marL="0" indent="0">
              <a:buNone/>
            </a:pPr>
            <a:r>
              <a:rPr lang="en-US" dirty="0"/>
              <a:t>Dr. Steven </a:t>
            </a:r>
            <a:r>
              <a:rPr lang="en-US" dirty="0" err="1"/>
              <a:t>Serafin</a:t>
            </a:r>
            <a:r>
              <a:rPr lang="en-US" dirty="0"/>
              <a:t>,</a:t>
            </a:r>
          </a:p>
          <a:p>
            <a:pPr marL="0" indent="0">
              <a:buNone/>
            </a:pPr>
            <a:r>
              <a:rPr lang="en-US" dirty="0"/>
              <a:t>Director Reading/Writing Center</a:t>
            </a:r>
          </a:p>
          <a:p>
            <a:pPr marL="0" indent="0">
              <a:buNone/>
            </a:pPr>
            <a:r>
              <a:rPr lang="en-US" dirty="0"/>
              <a:t>Hunter College</a:t>
            </a:r>
          </a:p>
          <a:p>
            <a:pPr marL="0" indent="0">
              <a:buNone/>
            </a:pPr>
            <a:r>
              <a:rPr lang="en-US" dirty="0"/>
              <a:t>695 Park Ave</a:t>
            </a:r>
          </a:p>
          <a:p>
            <a:pPr marL="0" indent="0">
              <a:buNone/>
            </a:pPr>
            <a:r>
              <a:rPr lang="en-US" dirty="0"/>
              <a:t>New York, NY 10065</a:t>
            </a:r>
          </a:p>
          <a:p>
            <a:pPr marL="0" indent="0">
              <a:buNone/>
            </a:pPr>
            <a:endParaRPr lang="en-US" dirty="0"/>
          </a:p>
          <a:p>
            <a:pPr marL="0" indent="0">
              <a:buNone/>
            </a:pPr>
            <a:r>
              <a:rPr lang="en-US" dirty="0"/>
              <a:t>Dear Dr. </a:t>
            </a:r>
            <a:r>
              <a:rPr lang="en-US" dirty="0" err="1"/>
              <a:t>Serafin</a:t>
            </a:r>
            <a:r>
              <a:rPr lang="en-US" dirty="0"/>
              <a:t>:</a:t>
            </a:r>
          </a:p>
          <a:p>
            <a:pPr marL="0" indent="0" algn="just">
              <a:buNone/>
            </a:pPr>
            <a:r>
              <a:rPr lang="en-US" dirty="0"/>
              <a:t>             My name is Sally Eisner. I am writing this appeal to request a 4th chance to take the CUNY Proficiency Exam in June of 2007. I have taken the exam twice and missed it once. The first time, I feel that I was simply unprepared. I did not realize that I should have attended CPE workshops offered at the Reading/Writing Center. The second time, I attended the workshops and learned more about the exam; however, my Task 2 score was unsatisfactory, so I failed again. Finally, I registered for CPE tutoring at the Reading/Writing Center and studied very hard for the third time. However, on the Saturday of the exam, I had a family emergency, which caused me to miss the date. I had forgotten that I could defer the test date until after I missed it.</a:t>
            </a:r>
          </a:p>
        </p:txBody>
      </p:sp>
    </p:spTree>
    <p:extLst>
      <p:ext uri="{BB962C8B-B14F-4D97-AF65-F5344CB8AC3E}">
        <p14:creationId xmlns:p14="http://schemas.microsoft.com/office/powerpoint/2010/main" val="185213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573206"/>
            <a:ext cx="8595360" cy="5606931"/>
          </a:xfrm>
        </p:spPr>
        <p:txBody>
          <a:bodyPr>
            <a:normAutofit/>
          </a:bodyPr>
          <a:lstStyle/>
          <a:p>
            <a:pPr marL="0" indent="0">
              <a:buNone/>
            </a:pPr>
            <a:r>
              <a:rPr lang="en-US" b="1" dirty="0"/>
              <a:t>no 5 space</a:t>
            </a:r>
            <a:r>
              <a:rPr lang="en-US" dirty="0"/>
              <a:t> Now, I am working hard to build on my academic skills. After a consultation with a CPE advisor at the Reading/Writing Center, I have a clear vision of what I should do in order to pass the exam. Again, I have registered for a semester of CPE tutoring at the Writing/Reading Center that I plan to attend weekly. </a:t>
            </a:r>
          </a:p>
          <a:p>
            <a:pPr marL="0" indent="0">
              <a:buNone/>
            </a:pPr>
            <a:r>
              <a:rPr lang="en-US" dirty="0"/>
              <a:t>     I would really like to have a 4th chance to pass this exam because I am confident that if I work hard, I can do it. Thank you very much for considering my appeal. I hope to hear back from you soon.</a:t>
            </a:r>
          </a:p>
          <a:p>
            <a:r>
              <a:rPr lang="en-US" dirty="0"/>
              <a:t>// </a:t>
            </a:r>
            <a:r>
              <a:rPr lang="en-US" b="1" i="1" u="sng" dirty="0"/>
              <a:t>5 space when new paragraph begins</a:t>
            </a:r>
          </a:p>
          <a:p>
            <a:pPr marL="0" indent="0" algn="r">
              <a:buNone/>
            </a:pPr>
            <a:r>
              <a:rPr lang="en-US" dirty="0"/>
              <a:t> Sincerely,</a:t>
            </a:r>
          </a:p>
          <a:p>
            <a:pPr algn="r"/>
            <a:endParaRPr lang="en-US" dirty="0"/>
          </a:p>
          <a:p>
            <a:pPr marL="0" indent="0" algn="r">
              <a:buNone/>
            </a:pPr>
            <a:r>
              <a:rPr lang="en-US" dirty="0"/>
              <a:t> Sally Eisner</a:t>
            </a:r>
          </a:p>
          <a:p>
            <a:endParaRPr lang="en-US" dirty="0"/>
          </a:p>
        </p:txBody>
      </p:sp>
    </p:spTree>
    <p:extLst>
      <p:ext uri="{BB962C8B-B14F-4D97-AF65-F5344CB8AC3E}">
        <p14:creationId xmlns:p14="http://schemas.microsoft.com/office/powerpoint/2010/main" val="396886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581" y="277089"/>
            <a:ext cx="5203583" cy="840509"/>
          </a:xfrm>
        </p:spPr>
        <p:txBody>
          <a:bodyPr/>
          <a:lstStyle/>
          <a:p>
            <a:r>
              <a:rPr lang="en-US" dirty="0"/>
              <a:t>Semi-Block format </a:t>
            </a:r>
          </a:p>
        </p:txBody>
      </p:sp>
      <p:sp>
        <p:nvSpPr>
          <p:cNvPr id="3" name="Content Placeholder 2"/>
          <p:cNvSpPr>
            <a:spLocks noGrp="1"/>
          </p:cNvSpPr>
          <p:nvPr>
            <p:ph idx="1"/>
          </p:nvPr>
        </p:nvSpPr>
        <p:spPr>
          <a:xfrm>
            <a:off x="164592" y="1828800"/>
            <a:ext cx="10909808" cy="3639127"/>
          </a:xfrm>
        </p:spPr>
        <p:txBody>
          <a:bodyPr>
            <a:normAutofit/>
          </a:bodyPr>
          <a:lstStyle/>
          <a:p>
            <a:r>
              <a:rPr lang="en-US" sz="3200" dirty="0"/>
              <a:t>It is similar to the modified block format, except that the </a:t>
            </a:r>
            <a:r>
              <a:rPr lang="en-US" sz="3200" b="1" dirty="0"/>
              <a:t>first line of each paragraph is indented</a:t>
            </a:r>
            <a:r>
              <a:rPr lang="en-US" sz="3200" dirty="0"/>
              <a:t>. </a:t>
            </a:r>
          </a:p>
          <a:p>
            <a:endParaRPr lang="en-US" sz="3200" dirty="0"/>
          </a:p>
          <a:p>
            <a:r>
              <a:rPr lang="en-US" sz="3200" dirty="0"/>
              <a:t>This format is more conventional for </a:t>
            </a:r>
            <a:r>
              <a:rPr lang="en-US" sz="3200" b="1" dirty="0"/>
              <a:t>informal personal letters</a:t>
            </a:r>
            <a:r>
              <a:rPr lang="en-US" sz="3200" dirty="0"/>
              <a:t> in which we want to exude a warm, relaxed and friendly correspondence style.</a:t>
            </a:r>
          </a:p>
        </p:txBody>
      </p:sp>
    </p:spTree>
    <p:extLst>
      <p:ext uri="{BB962C8B-B14F-4D97-AF65-F5344CB8AC3E}">
        <p14:creationId xmlns:p14="http://schemas.microsoft.com/office/powerpoint/2010/main" val="137195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504968" y="382137"/>
            <a:ext cx="9990160" cy="6305266"/>
          </a:xfrm>
          <a:prstGeom prst="rect">
            <a:avLst/>
          </a:prstGeom>
        </p:spPr>
      </p:pic>
    </p:spTree>
    <p:extLst>
      <p:ext uri="{BB962C8B-B14F-4D97-AF65-F5344CB8AC3E}">
        <p14:creationId xmlns:p14="http://schemas.microsoft.com/office/powerpoint/2010/main" val="395109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Three </a:t>
            </a:r>
            <a:r>
              <a:rPr lang="en-US" b="1" dirty="0"/>
              <a:t>Types of Business Letters (content-wise)</a:t>
            </a:r>
            <a:endParaRPr lang="en-US" sz="4400" b="1" dirty="0"/>
          </a:p>
        </p:txBody>
      </p:sp>
      <p:sp>
        <p:nvSpPr>
          <p:cNvPr id="3" name="Content Placeholder 2"/>
          <p:cNvSpPr>
            <a:spLocks noGrp="1"/>
          </p:cNvSpPr>
          <p:nvPr>
            <p:ph idx="1"/>
          </p:nvPr>
        </p:nvSpPr>
        <p:spPr/>
        <p:txBody>
          <a:bodyPr>
            <a:normAutofit/>
          </a:bodyPr>
          <a:lstStyle/>
          <a:p>
            <a:r>
              <a:rPr lang="en-US" sz="3600" dirty="0"/>
              <a:t>Positive/neutral message letter</a:t>
            </a:r>
          </a:p>
          <a:p>
            <a:endParaRPr lang="en-US" sz="3600" dirty="0"/>
          </a:p>
          <a:p>
            <a:r>
              <a:rPr lang="en-US" sz="3600" dirty="0"/>
              <a:t>Negative message letter</a:t>
            </a:r>
          </a:p>
          <a:p>
            <a:endParaRPr lang="en-US" sz="3600" dirty="0"/>
          </a:p>
          <a:p>
            <a:r>
              <a:rPr lang="en-US" sz="3600" dirty="0"/>
              <a:t>Persuasive message letter</a:t>
            </a:r>
          </a:p>
        </p:txBody>
      </p:sp>
    </p:spTree>
    <p:extLst>
      <p:ext uri="{BB962C8B-B14F-4D97-AF65-F5344CB8AC3E}">
        <p14:creationId xmlns:p14="http://schemas.microsoft.com/office/powerpoint/2010/main" val="343327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991985"/>
          </a:xfrm>
        </p:spPr>
        <p:txBody>
          <a:bodyPr>
            <a:normAutofit fontScale="90000"/>
          </a:bodyPr>
          <a:lstStyle/>
          <a:p>
            <a:r>
              <a:rPr lang="en-US" dirty="0"/>
              <a:t>Business Letter Types Based on the Nature of the Message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380560"/>
              </p:ext>
            </p:extLst>
          </p:nvPr>
        </p:nvGraphicFramePr>
        <p:xfrm>
          <a:off x="286327" y="1607127"/>
          <a:ext cx="10520216" cy="4807527"/>
        </p:xfrm>
        <a:graphic>
          <a:graphicData uri="http://schemas.openxmlformats.org/drawingml/2006/table">
            <a:tbl>
              <a:tblPr firstRow="1" bandRow="1">
                <a:tableStyleId>{5C22544A-7EE6-4342-B048-85BDC9FD1C3A}</a:tableStyleId>
              </a:tblPr>
              <a:tblGrid>
                <a:gridCol w="4848046">
                  <a:extLst>
                    <a:ext uri="{9D8B030D-6E8A-4147-A177-3AD203B41FA5}">
                      <a16:colId xmlns:a16="http://schemas.microsoft.com/office/drawing/2014/main" val="20000"/>
                    </a:ext>
                  </a:extLst>
                </a:gridCol>
                <a:gridCol w="2836085">
                  <a:extLst>
                    <a:ext uri="{9D8B030D-6E8A-4147-A177-3AD203B41FA5}">
                      <a16:colId xmlns:a16="http://schemas.microsoft.com/office/drawing/2014/main" val="20001"/>
                    </a:ext>
                  </a:extLst>
                </a:gridCol>
                <a:gridCol w="2836085">
                  <a:extLst>
                    <a:ext uri="{9D8B030D-6E8A-4147-A177-3AD203B41FA5}">
                      <a16:colId xmlns:a16="http://schemas.microsoft.com/office/drawing/2014/main" val="20002"/>
                    </a:ext>
                  </a:extLst>
                </a:gridCol>
              </a:tblGrid>
              <a:tr h="877564">
                <a:tc>
                  <a:txBody>
                    <a:bodyPr/>
                    <a:lstStyle/>
                    <a:p>
                      <a:r>
                        <a:rPr lang="en-US" sz="2000" dirty="0"/>
                        <a:t>Positive</a:t>
                      </a:r>
                      <a:r>
                        <a:rPr lang="en-US" sz="2000" baseline="0" dirty="0"/>
                        <a:t>/Neutral message</a:t>
                      </a:r>
                      <a:endParaRPr lang="en-US" sz="2000" dirty="0"/>
                    </a:p>
                  </a:txBody>
                  <a:tcPr/>
                </a:tc>
                <a:tc>
                  <a:txBody>
                    <a:bodyPr/>
                    <a:lstStyle/>
                    <a:p>
                      <a:r>
                        <a:rPr lang="en-US" sz="2000" dirty="0"/>
                        <a:t>Negative/Bad</a:t>
                      </a:r>
                      <a:r>
                        <a:rPr lang="en-US" sz="2000" baseline="0" dirty="0"/>
                        <a:t> news or message</a:t>
                      </a:r>
                      <a:endParaRPr lang="en-US" sz="2000" dirty="0"/>
                    </a:p>
                  </a:txBody>
                  <a:tcPr/>
                </a:tc>
                <a:tc>
                  <a:txBody>
                    <a:bodyPr/>
                    <a:lstStyle/>
                    <a:p>
                      <a:r>
                        <a:rPr lang="en-US" sz="2000" dirty="0"/>
                        <a:t>Persuasive message</a:t>
                      </a:r>
                    </a:p>
                  </a:txBody>
                  <a:tcPr/>
                </a:tc>
                <a:extLst>
                  <a:ext uri="{0D108BD9-81ED-4DB2-BD59-A6C34878D82A}">
                    <a16:rowId xmlns:a16="http://schemas.microsoft.com/office/drawing/2014/main" val="10000"/>
                  </a:ext>
                </a:extLst>
              </a:tr>
              <a:tr h="3929963">
                <a:tc>
                  <a:txBody>
                    <a:bodyPr/>
                    <a:lstStyle/>
                    <a:p>
                      <a:pPr marL="457200" indent="-457200">
                        <a:buFont typeface="+mj-lt"/>
                        <a:buAutoNum type="arabicParenR"/>
                      </a:pPr>
                      <a:r>
                        <a:rPr lang="en-US" sz="2000" dirty="0"/>
                        <a:t>Regular requests for action, information</a:t>
                      </a:r>
                      <a:r>
                        <a:rPr lang="en-US" sz="2000" baseline="0" dirty="0"/>
                        <a:t> or recommendation</a:t>
                      </a:r>
                    </a:p>
                    <a:p>
                      <a:pPr marL="457200" indent="-457200">
                        <a:buFont typeface="+mj-lt"/>
                        <a:buAutoNum type="arabicParenR"/>
                      </a:pPr>
                      <a:endParaRPr lang="en-US" sz="2000" baseline="0" dirty="0"/>
                    </a:p>
                    <a:p>
                      <a:pPr marL="457200" indent="-457200">
                        <a:buFont typeface="+mj-lt"/>
                        <a:buAutoNum type="arabicParenR"/>
                      </a:pPr>
                      <a:r>
                        <a:rPr lang="en-US" sz="2000" baseline="0" dirty="0"/>
                        <a:t>Responding to requests</a:t>
                      </a:r>
                    </a:p>
                    <a:p>
                      <a:pPr marL="457200" indent="-457200">
                        <a:buFont typeface="+mj-lt"/>
                        <a:buAutoNum type="arabicParenR"/>
                      </a:pPr>
                      <a:endParaRPr lang="en-US" sz="2000" baseline="0" dirty="0"/>
                    </a:p>
                    <a:p>
                      <a:pPr marL="457200" indent="-457200">
                        <a:buFont typeface="+mj-lt"/>
                        <a:buAutoNum type="arabicParenR"/>
                      </a:pPr>
                      <a:r>
                        <a:rPr lang="en-US" sz="2000" baseline="0" dirty="0"/>
                        <a:t>Claims or adjustment (complaints)</a:t>
                      </a:r>
                    </a:p>
                    <a:p>
                      <a:pPr marL="457200" indent="-457200">
                        <a:buFont typeface="+mj-lt"/>
                        <a:buAutoNum type="arabicParenR"/>
                      </a:pPr>
                      <a:endParaRPr lang="en-US" sz="2000" baseline="0" dirty="0"/>
                    </a:p>
                    <a:p>
                      <a:pPr marL="457200" indent="-457200">
                        <a:buFont typeface="+mj-lt"/>
                        <a:buAutoNum type="arabicParenR"/>
                      </a:pPr>
                      <a:r>
                        <a:rPr lang="en-US" sz="2000" baseline="0" dirty="0"/>
                        <a:t>Goodwill messages (congratulatory messages, appreciation messages, condolences)</a:t>
                      </a:r>
                    </a:p>
                    <a:p>
                      <a:endParaRPr lang="en-US" sz="2000" dirty="0"/>
                    </a:p>
                  </a:txBody>
                  <a:tcPr/>
                </a:tc>
                <a:tc>
                  <a:txBody>
                    <a:bodyPr/>
                    <a:lstStyle/>
                    <a:p>
                      <a:pPr marL="457200" indent="-457200">
                        <a:buFont typeface="+mj-lt"/>
                        <a:buAutoNum type="arabicParenR"/>
                      </a:pPr>
                      <a:r>
                        <a:rPr lang="en-US" sz="2000" dirty="0"/>
                        <a:t>a refusal</a:t>
                      </a:r>
                    </a:p>
                    <a:p>
                      <a:pPr marL="457200" indent="-457200">
                        <a:buFont typeface="+mj-lt"/>
                        <a:buAutoNum type="arabicParenR"/>
                      </a:pPr>
                      <a:endParaRPr lang="en-US" sz="2000" dirty="0"/>
                    </a:p>
                    <a:p>
                      <a:pPr marL="457200" indent="-457200">
                        <a:buFont typeface="+mj-lt"/>
                        <a:buAutoNum type="arabicParenR"/>
                      </a:pPr>
                      <a:r>
                        <a:rPr lang="en-US" sz="2000" dirty="0"/>
                        <a:t>a rejection </a:t>
                      </a:r>
                    </a:p>
                    <a:p>
                      <a:pPr marL="457200" indent="-457200">
                        <a:buFont typeface="+mj-lt"/>
                        <a:buAutoNum type="arabicParenR"/>
                      </a:pPr>
                      <a:endParaRPr lang="en-US" sz="2000" dirty="0"/>
                    </a:p>
                    <a:p>
                      <a:pPr marL="457200" indent="-457200">
                        <a:buFont typeface="+mj-lt"/>
                        <a:buAutoNum type="arabicParenR"/>
                      </a:pPr>
                      <a:r>
                        <a:rPr lang="en-US" sz="2000" dirty="0"/>
                        <a:t>negative announcement</a:t>
                      </a:r>
                    </a:p>
                    <a:p>
                      <a:endParaRPr lang="en-US" sz="2000" dirty="0"/>
                    </a:p>
                  </a:txBody>
                  <a:tcPr/>
                </a:tc>
                <a:tc>
                  <a:txBody>
                    <a:bodyPr/>
                    <a:lstStyle/>
                    <a:p>
                      <a:pPr marL="457200" indent="-457200">
                        <a:buFont typeface="+mj-lt"/>
                        <a:buAutoNum type="arabicParenR"/>
                      </a:pPr>
                      <a:r>
                        <a:rPr lang="en-US" sz="2000" dirty="0"/>
                        <a:t>Cover letter</a:t>
                      </a:r>
                    </a:p>
                    <a:p>
                      <a:pPr marL="457200" indent="-457200">
                        <a:buFont typeface="+mj-lt"/>
                        <a:buAutoNum type="arabicParenR"/>
                      </a:pPr>
                      <a:endParaRPr lang="en-US" sz="2000" dirty="0"/>
                    </a:p>
                    <a:p>
                      <a:pPr marL="457200" indent="-457200">
                        <a:buFont typeface="+mj-lt"/>
                        <a:buAutoNum type="arabicParenR"/>
                      </a:pPr>
                      <a:r>
                        <a:rPr lang="en-US" sz="2000" dirty="0"/>
                        <a:t>Sales letter</a:t>
                      </a:r>
                    </a:p>
                    <a:p>
                      <a:pPr marL="457200" indent="-457200">
                        <a:buFont typeface="+mj-lt"/>
                        <a:buAutoNum type="arabicParenR"/>
                      </a:pPr>
                      <a:endParaRPr lang="en-US" sz="2000" dirty="0"/>
                    </a:p>
                    <a:p>
                      <a:pPr marL="457200" indent="-457200">
                        <a:buFont typeface="+mj-lt"/>
                        <a:buAutoNum type="arabicParenR"/>
                      </a:pPr>
                      <a:r>
                        <a:rPr lang="en-US" sz="2000" dirty="0"/>
                        <a:t>Recommendation letters</a:t>
                      </a:r>
                    </a:p>
                    <a:p>
                      <a:pPr marL="457200" indent="-457200">
                        <a:buFont typeface="+mj-lt"/>
                        <a:buAutoNum type="arabicParenR"/>
                      </a:pPr>
                      <a:endParaRPr lang="en-US" sz="2000" dirty="0"/>
                    </a:p>
                    <a:p>
                      <a:pPr marL="457200" indent="-457200">
                        <a:buFont typeface="+mj-lt"/>
                        <a:buAutoNum type="arabicParenR"/>
                      </a:pPr>
                      <a:r>
                        <a:rPr lang="en-US" sz="2000" dirty="0"/>
                        <a:t>Securing</a:t>
                      </a:r>
                      <a:r>
                        <a:rPr lang="en-US" sz="2000" baseline="0" dirty="0"/>
                        <a:t> clients</a:t>
                      </a:r>
                      <a:endParaRPr lang="en-US" sz="20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11221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examples of requests</a:t>
            </a:r>
          </a:p>
        </p:txBody>
      </p:sp>
      <p:sp>
        <p:nvSpPr>
          <p:cNvPr id="3" name="Content Placeholder 2"/>
          <p:cNvSpPr>
            <a:spLocks noGrp="1"/>
          </p:cNvSpPr>
          <p:nvPr>
            <p:ph idx="1"/>
          </p:nvPr>
        </p:nvSpPr>
        <p:spPr>
          <a:xfrm>
            <a:off x="950344" y="1691322"/>
            <a:ext cx="9905999" cy="4504762"/>
          </a:xfrm>
        </p:spPr>
        <p:txBody>
          <a:bodyPr>
            <a:normAutofit fontScale="70000" lnSpcReduction="20000"/>
          </a:bodyPr>
          <a:lstStyle/>
          <a:p>
            <a:pPr marL="0" indent="0">
              <a:buNone/>
            </a:pPr>
            <a:r>
              <a:rPr lang="en-US" dirty="0"/>
              <a:t> </a:t>
            </a:r>
          </a:p>
          <a:p>
            <a:pPr lvl="0"/>
            <a:r>
              <a:rPr lang="en-US" sz="3400" dirty="0"/>
              <a:t>placing an order </a:t>
            </a:r>
          </a:p>
          <a:p>
            <a:pPr lvl="0"/>
            <a:r>
              <a:rPr lang="en-US" sz="3400" dirty="0"/>
              <a:t>making business reservations and appointments </a:t>
            </a:r>
          </a:p>
          <a:p>
            <a:pPr lvl="0"/>
            <a:r>
              <a:rPr lang="en-US" sz="3400" dirty="0"/>
              <a:t>requesting action related to routine business procedures </a:t>
            </a:r>
          </a:p>
          <a:p>
            <a:pPr lvl="0"/>
            <a:r>
              <a:rPr lang="en-US" sz="3400" dirty="0"/>
              <a:t>making claims requests for adjustment (about damaged, faulty, wrong or late goods) </a:t>
            </a:r>
          </a:p>
          <a:p>
            <a:pPr lvl="0"/>
            <a:r>
              <a:rPr lang="en-US" sz="3400" dirty="0"/>
              <a:t>making complaints (about poor service, unfair billing, impolite letters) </a:t>
            </a:r>
          </a:p>
          <a:p>
            <a:pPr lvl="0"/>
            <a:r>
              <a:rPr lang="en-US" sz="3400" dirty="0"/>
              <a:t>inquiring about products and services </a:t>
            </a:r>
          </a:p>
          <a:p>
            <a:pPr lvl="0"/>
            <a:r>
              <a:rPr lang="en-US" sz="3400" dirty="0"/>
              <a:t>inquiring about persons (references by a person interested in an applicant.)</a:t>
            </a:r>
          </a:p>
          <a:p>
            <a:endParaRPr lang="en-US" sz="3200" dirty="0"/>
          </a:p>
        </p:txBody>
      </p:sp>
    </p:spTree>
    <p:extLst>
      <p:ext uri="{BB962C8B-B14F-4D97-AF65-F5344CB8AC3E}">
        <p14:creationId xmlns:p14="http://schemas.microsoft.com/office/powerpoint/2010/main" val="2626746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10" y="328815"/>
            <a:ext cx="9692640" cy="867295"/>
          </a:xfrm>
        </p:spPr>
        <p:txBody>
          <a:bodyPr>
            <a:normAutofit fontScale="90000"/>
          </a:bodyPr>
          <a:lstStyle/>
          <a:p>
            <a:r>
              <a:rPr lang="en-US" dirty="0"/>
              <a:t>Organizing Positive Neutral Messages- The Direct Approach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4044570"/>
              </p:ext>
            </p:extLst>
          </p:nvPr>
        </p:nvGraphicFramePr>
        <p:xfrm>
          <a:off x="1555173" y="1401618"/>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283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900752"/>
            <a:ext cx="8595360" cy="5279385"/>
          </a:xfrm>
        </p:spPr>
        <p:txBody>
          <a:bodyPr>
            <a:normAutofit/>
          </a:bodyPr>
          <a:lstStyle/>
          <a:p>
            <a:pPr algn="just"/>
            <a:r>
              <a:rPr lang="en-US" sz="2400" b="1" dirty="0"/>
              <a:t>Business correspondence means</a:t>
            </a:r>
            <a:r>
              <a:rPr lang="en-US" sz="2400" dirty="0"/>
              <a:t> the exchange of information in a written format for the process of </a:t>
            </a:r>
            <a:r>
              <a:rPr lang="en-US" sz="2400" b="1" dirty="0"/>
              <a:t>business</a:t>
            </a:r>
            <a:r>
              <a:rPr lang="en-US" sz="2400" dirty="0"/>
              <a:t> activities. </a:t>
            </a:r>
          </a:p>
          <a:p>
            <a:pPr algn="just"/>
            <a:r>
              <a:rPr lang="en-US" sz="2400" b="1" dirty="0"/>
              <a:t>Business correspondence</a:t>
            </a:r>
            <a:r>
              <a:rPr lang="en-US" sz="2400" dirty="0"/>
              <a:t> can take place between organizations, within organizations or between the customers and the organization. </a:t>
            </a:r>
          </a:p>
          <a:p>
            <a:pPr algn="just"/>
            <a:r>
              <a:rPr lang="en-US" sz="2400" dirty="0"/>
              <a:t>The </a:t>
            </a:r>
            <a:r>
              <a:rPr lang="en-US" sz="2400" b="1" dirty="0"/>
              <a:t>correspondence</a:t>
            </a:r>
            <a:r>
              <a:rPr lang="en-US" sz="2400" dirty="0"/>
              <a:t> refers to the written communication between persons.</a:t>
            </a:r>
          </a:p>
          <a:p>
            <a:pPr algn="just"/>
            <a:endParaRPr lang="en-US" sz="2400" dirty="0"/>
          </a:p>
          <a:p>
            <a:pPr algn="just"/>
            <a:r>
              <a:rPr lang="en-US" sz="2400" dirty="0"/>
              <a:t>Communication through business letters </a:t>
            </a:r>
            <a:r>
              <a:rPr lang="en-US" sz="2400"/>
              <a:t>and people.</a:t>
            </a:r>
            <a:endParaRPr lang="en-US" sz="2400" dirty="0"/>
          </a:p>
        </p:txBody>
      </p:sp>
    </p:spTree>
    <p:extLst>
      <p:ext uri="{BB962C8B-B14F-4D97-AF65-F5344CB8AC3E}">
        <p14:creationId xmlns:p14="http://schemas.microsoft.com/office/powerpoint/2010/main" val="2590458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46913" y="750627"/>
            <a:ext cx="8366078" cy="5718412"/>
          </a:xfrm>
          <a:prstGeom prst="rect">
            <a:avLst/>
          </a:prstGeom>
        </p:spPr>
      </p:pic>
    </p:spTree>
    <p:extLst>
      <p:ext uri="{BB962C8B-B14F-4D97-AF65-F5344CB8AC3E}">
        <p14:creationId xmlns:p14="http://schemas.microsoft.com/office/powerpoint/2010/main" val="397437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Now check a sample letter</a:t>
            </a:r>
          </a:p>
        </p:txBody>
      </p:sp>
      <p:sp>
        <p:nvSpPr>
          <p:cNvPr id="3" name="Content Placeholder 2"/>
          <p:cNvSpPr>
            <a:spLocks noGrp="1"/>
          </p:cNvSpPr>
          <p:nvPr>
            <p:ph idx="1"/>
          </p:nvPr>
        </p:nvSpPr>
        <p:spPr>
          <a:xfrm>
            <a:off x="1261871" y="1828800"/>
            <a:ext cx="9410677" cy="4351337"/>
          </a:xfrm>
        </p:spPr>
        <p:txBody>
          <a:bodyPr>
            <a:normAutofit/>
          </a:bodyPr>
          <a:lstStyle/>
          <a:p>
            <a:pPr marL="0" indent="0">
              <a:buNone/>
            </a:pPr>
            <a:r>
              <a:rPr lang="en-US" b="1" dirty="0"/>
              <a:t>Sample 1</a:t>
            </a:r>
            <a:endParaRPr lang="en-US" dirty="0"/>
          </a:p>
          <a:p>
            <a:pPr marL="0" indent="0">
              <a:buNone/>
            </a:pPr>
            <a:r>
              <a:rPr lang="en-US" dirty="0"/>
              <a:t>Dear Mr. Behrens, CEO,</a:t>
            </a:r>
          </a:p>
          <a:p>
            <a:pPr marL="0" indent="0">
              <a:buNone/>
            </a:pPr>
            <a:r>
              <a:rPr lang="en-US" dirty="0"/>
              <a:t>In regard to your request on January 11, the IT department have evaluated the need for new company wide computing equipment. I have enclosed the following report, analyzing cost, efficiency and productivity of the 4 proposed brands.</a:t>
            </a:r>
          </a:p>
          <a:p>
            <a:pPr marL="0" indent="0">
              <a:buNone/>
            </a:pPr>
            <a:r>
              <a:rPr lang="en-US" dirty="0"/>
              <a:t>Based on their findings, IT concur that a new line of computers will indeed benefit the company overall. They recommend contracting with Dell to implement the 2013 Office Suite range.</a:t>
            </a:r>
          </a:p>
          <a:p>
            <a:pPr marL="0" indent="0">
              <a:buNone/>
            </a:pPr>
            <a:r>
              <a:rPr lang="en-US" dirty="0"/>
              <a:t> </a:t>
            </a:r>
          </a:p>
          <a:p>
            <a:pPr marL="0" indent="0">
              <a:buNone/>
            </a:pPr>
            <a:r>
              <a:rPr lang="en-US" dirty="0"/>
              <a:t>Regards,</a:t>
            </a:r>
          </a:p>
          <a:p>
            <a:endParaRPr lang="en-US" dirty="0"/>
          </a:p>
        </p:txBody>
      </p:sp>
    </p:spTree>
    <p:extLst>
      <p:ext uri="{BB962C8B-B14F-4D97-AF65-F5344CB8AC3E}">
        <p14:creationId xmlns:p14="http://schemas.microsoft.com/office/powerpoint/2010/main" val="3202103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09" y="368490"/>
            <a:ext cx="11224491" cy="6318637"/>
          </a:xfrm>
        </p:spPr>
        <p:txBody>
          <a:bodyPr>
            <a:normAutofit/>
          </a:bodyPr>
          <a:lstStyle/>
          <a:p>
            <a:pPr marL="0" indent="0">
              <a:buNone/>
            </a:pPr>
            <a:r>
              <a:rPr lang="en-US" b="1" dirty="0"/>
              <a:t>Sample 2</a:t>
            </a:r>
            <a:endParaRPr lang="en-US" dirty="0"/>
          </a:p>
          <a:p>
            <a:pPr marL="0" indent="0">
              <a:buNone/>
            </a:pPr>
            <a:r>
              <a:rPr lang="en-US" dirty="0"/>
              <a:t>Dear Ms. Edwards:</a:t>
            </a:r>
          </a:p>
          <a:p>
            <a:pPr marL="0" indent="0">
              <a:buNone/>
            </a:pPr>
            <a:r>
              <a:rPr lang="en-US" dirty="0"/>
              <a:t>I wanted to take this opportunity to thank you for the excellent job you did in arranging the financial aid for our project. We appreciate the fact that you made yourself available for discussion seven days a week. We were impressed by your thorough knowledge of financing and investment banking. </a:t>
            </a:r>
          </a:p>
          <a:p>
            <a:pPr marL="0" indent="0">
              <a:buNone/>
            </a:pPr>
            <a:r>
              <a:rPr lang="en-US" dirty="0"/>
              <a:t>We have been dealing for our new financing institution for about a week now. The advantages of association with this institution are already apparent. I feel as though we have taken a quantum leap towards the progress. </a:t>
            </a:r>
          </a:p>
          <a:p>
            <a:pPr marL="0" indent="0">
              <a:buNone/>
            </a:pPr>
            <a:r>
              <a:rPr lang="en-US" dirty="0"/>
              <a:t>I would not hesitate to retain your services and to recommend your firm to any company seeking the best representation. </a:t>
            </a:r>
          </a:p>
          <a:p>
            <a:pPr marL="0" indent="0">
              <a:buNone/>
            </a:pPr>
            <a:r>
              <a:rPr lang="en-US" dirty="0"/>
              <a:t> </a:t>
            </a:r>
          </a:p>
          <a:p>
            <a:pPr marL="0" indent="0">
              <a:buNone/>
            </a:pPr>
            <a:r>
              <a:rPr lang="en-US" dirty="0"/>
              <a:t>Sincerely yours,</a:t>
            </a:r>
          </a:p>
          <a:p>
            <a:pPr marL="0" indent="0">
              <a:buNone/>
            </a:pPr>
            <a:r>
              <a:rPr lang="en-US" dirty="0"/>
              <a:t> </a:t>
            </a:r>
          </a:p>
          <a:p>
            <a:pPr marL="0" indent="0">
              <a:buNone/>
            </a:pPr>
            <a:r>
              <a:rPr lang="en-US" dirty="0"/>
              <a:t> </a:t>
            </a:r>
          </a:p>
          <a:p>
            <a:pPr marL="0" indent="0">
              <a:buNone/>
            </a:pPr>
            <a:r>
              <a:rPr lang="en-US" dirty="0"/>
              <a:t>Paul Smith</a:t>
            </a:r>
          </a:p>
          <a:p>
            <a:pPr marL="0" indent="0">
              <a:buNone/>
            </a:pPr>
            <a:r>
              <a:rPr lang="en-US" dirty="0"/>
              <a:t> </a:t>
            </a:r>
          </a:p>
          <a:p>
            <a:endParaRPr lang="en-US" dirty="0"/>
          </a:p>
        </p:txBody>
      </p:sp>
    </p:spTree>
    <p:extLst>
      <p:ext uri="{BB962C8B-B14F-4D97-AF65-F5344CB8AC3E}">
        <p14:creationId xmlns:p14="http://schemas.microsoft.com/office/powerpoint/2010/main" val="96858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don’t understand how to begin the letter, use this formula</a:t>
            </a:r>
          </a:p>
        </p:txBody>
      </p:sp>
      <p:sp>
        <p:nvSpPr>
          <p:cNvPr id="3" name="Content Placeholder 2"/>
          <p:cNvSpPr>
            <a:spLocks noGrp="1"/>
          </p:cNvSpPr>
          <p:nvPr>
            <p:ph idx="1"/>
          </p:nvPr>
        </p:nvSpPr>
        <p:spPr>
          <a:xfrm>
            <a:off x="1261872" y="1773382"/>
            <a:ext cx="8595360" cy="4406755"/>
          </a:xfrm>
        </p:spPr>
        <p:txBody>
          <a:bodyPr/>
          <a:lstStyle/>
          <a:p>
            <a:pPr marL="0" indent="0">
              <a:buNone/>
            </a:pPr>
            <a:endParaRPr lang="en-US" dirty="0"/>
          </a:p>
          <a:p>
            <a:r>
              <a:rPr lang="en-US" dirty="0"/>
              <a:t>I am writing to (action verb)………………</a:t>
            </a:r>
          </a:p>
          <a:p>
            <a:pPr marL="0" indent="0">
              <a:buNone/>
            </a:pPr>
            <a:r>
              <a:rPr lang="en-US" dirty="0"/>
              <a:t>Examples:</a:t>
            </a:r>
          </a:p>
          <a:p>
            <a:pPr marL="0" indent="0">
              <a:buNone/>
            </a:pPr>
            <a:endParaRPr lang="en-US" dirty="0"/>
          </a:p>
          <a:p>
            <a:pPr marL="0" indent="0">
              <a:buNone/>
            </a:pPr>
            <a:r>
              <a:rPr lang="en-US" dirty="0"/>
              <a:t>I am writing to request……</a:t>
            </a:r>
          </a:p>
          <a:p>
            <a:pPr marL="0" indent="0">
              <a:buNone/>
            </a:pPr>
            <a:r>
              <a:rPr lang="en-US" dirty="0"/>
              <a:t>I am writing to inquire about…..</a:t>
            </a:r>
          </a:p>
          <a:p>
            <a:pPr marL="0" indent="0">
              <a:buNone/>
            </a:pPr>
            <a:r>
              <a:rPr lang="en-US" dirty="0"/>
              <a:t>I am writing to propose……</a:t>
            </a:r>
          </a:p>
          <a:p>
            <a:pPr marL="0" indent="0">
              <a:buNone/>
            </a:pPr>
            <a:r>
              <a:rPr lang="en-US" dirty="0"/>
              <a:t>With reference to your letter, I have completed the proposal.</a:t>
            </a:r>
          </a:p>
        </p:txBody>
      </p:sp>
    </p:spTree>
    <p:extLst>
      <p:ext uri="{BB962C8B-B14F-4D97-AF65-F5344CB8AC3E}">
        <p14:creationId xmlns:p14="http://schemas.microsoft.com/office/powerpoint/2010/main" val="3920389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Goals of Business Communication</a:t>
            </a:r>
          </a:p>
        </p:txBody>
      </p:sp>
      <p:sp>
        <p:nvSpPr>
          <p:cNvPr id="3" name="Content Placeholder 2"/>
          <p:cNvSpPr>
            <a:spLocks noGrp="1"/>
          </p:cNvSpPr>
          <p:nvPr>
            <p:ph idx="1"/>
          </p:nvPr>
        </p:nvSpPr>
        <p:spPr/>
        <p:txBody>
          <a:bodyPr>
            <a:normAutofit/>
          </a:bodyPr>
          <a:lstStyle/>
          <a:p>
            <a:r>
              <a:rPr lang="en-US" sz="2800" dirty="0"/>
              <a:t>Receiver understanding</a:t>
            </a:r>
          </a:p>
          <a:p>
            <a:r>
              <a:rPr lang="en-US" sz="2800" dirty="0"/>
              <a:t>Receiver response</a:t>
            </a:r>
          </a:p>
          <a:p>
            <a:r>
              <a:rPr lang="en-US" sz="2800" dirty="0"/>
              <a:t>Favorable relationship</a:t>
            </a:r>
          </a:p>
          <a:p>
            <a:r>
              <a:rPr lang="en-US" sz="2800" dirty="0"/>
              <a:t>Goodwill </a:t>
            </a:r>
          </a:p>
        </p:txBody>
      </p:sp>
    </p:spTree>
    <p:extLst>
      <p:ext uri="{BB962C8B-B14F-4D97-AF65-F5344CB8AC3E}">
        <p14:creationId xmlns:p14="http://schemas.microsoft.com/office/powerpoint/2010/main" val="3848839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Organizing </a:t>
            </a:r>
            <a:r>
              <a:rPr lang="en-US" b="1" dirty="0">
                <a:latin typeface="Times New Roman" panose="02020603050405020304" pitchFamily="18" charset="0"/>
                <a:cs typeface="Times New Roman" panose="02020603050405020304" pitchFamily="18" charset="0"/>
              </a:rPr>
              <a:t>Negative Messages</a:t>
            </a:r>
            <a:r>
              <a:rPr lang="en-US" dirty="0"/>
              <a:t>-The Indirect Approach </a:t>
            </a:r>
          </a:p>
        </p:txBody>
      </p:sp>
      <p:sp>
        <p:nvSpPr>
          <p:cNvPr id="3" name="Content Placeholder 2"/>
          <p:cNvSpPr>
            <a:spLocks noGrp="1"/>
          </p:cNvSpPr>
          <p:nvPr>
            <p:ph idx="1"/>
          </p:nvPr>
        </p:nvSpPr>
        <p:spPr>
          <a:xfrm>
            <a:off x="164592" y="1985818"/>
            <a:ext cx="11020644" cy="4194319"/>
          </a:xfrm>
        </p:spPr>
        <p:txBody>
          <a:bodyPr>
            <a:normAutofit/>
          </a:bodyPr>
          <a:lstStyle/>
          <a:p>
            <a:pPr marL="514350" indent="-514350">
              <a:buNone/>
            </a:pPr>
            <a:r>
              <a:rPr lang="en-US" sz="3000" dirty="0">
                <a:solidFill>
                  <a:srgbClr val="FF0000"/>
                </a:solidFill>
              </a:rPr>
              <a:t>1. Opening with a buffer:</a:t>
            </a:r>
          </a:p>
          <a:p>
            <a:pPr marL="514350" indent="-514350"/>
            <a:r>
              <a:rPr lang="en-US" sz="3000" dirty="0"/>
              <a:t>A buffer is a </a:t>
            </a:r>
            <a:r>
              <a:rPr lang="en-US" sz="3000" b="1" dirty="0"/>
              <a:t>neutral</a:t>
            </a:r>
            <a:r>
              <a:rPr lang="en-US" sz="3000" dirty="0"/>
              <a:t>, </a:t>
            </a:r>
            <a:r>
              <a:rPr lang="en-US" sz="3000" b="1" dirty="0"/>
              <a:t>non-controversial</a:t>
            </a:r>
            <a:r>
              <a:rPr lang="en-US" sz="3000" dirty="0"/>
              <a:t> statement that establishes common ground with the reader.</a:t>
            </a:r>
          </a:p>
          <a:p>
            <a:pPr marL="514350" indent="-514350"/>
            <a:r>
              <a:rPr lang="en-US" sz="3000" dirty="0"/>
              <a:t>A good buffer can</a:t>
            </a:r>
          </a:p>
          <a:p>
            <a:pPr marL="788670" lvl="1" indent="-514350">
              <a:buFont typeface="+mj-lt"/>
              <a:buAutoNum type="alphaLcPeriod"/>
            </a:pPr>
            <a:r>
              <a:rPr lang="en-US" sz="3000" dirty="0"/>
              <a:t>Express your appreciation for being considered</a:t>
            </a:r>
          </a:p>
          <a:p>
            <a:pPr marL="788670" lvl="1" indent="-514350">
              <a:buFont typeface="+mj-lt"/>
              <a:buAutoNum type="alphaLcPeriod"/>
            </a:pPr>
            <a:r>
              <a:rPr lang="en-US" sz="3000" dirty="0"/>
              <a:t>Assure your reader of your attention to the request</a:t>
            </a:r>
          </a:p>
          <a:p>
            <a:pPr marL="788670" lvl="1" indent="-514350">
              <a:buFont typeface="+mj-lt"/>
              <a:buAutoNum type="alphaLcPeriod"/>
            </a:pPr>
            <a:r>
              <a:rPr lang="en-US" sz="3000" dirty="0"/>
              <a:t>Indicate your understanding of the reader’s needs</a:t>
            </a:r>
          </a:p>
          <a:p>
            <a:endParaRPr lang="en-US" dirty="0"/>
          </a:p>
        </p:txBody>
      </p:sp>
    </p:spTree>
    <p:extLst>
      <p:ext uri="{BB962C8B-B14F-4D97-AF65-F5344CB8AC3E}">
        <p14:creationId xmlns:p14="http://schemas.microsoft.com/office/powerpoint/2010/main" val="49196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buffers</a:t>
            </a:r>
          </a:p>
        </p:txBody>
      </p:sp>
      <p:sp>
        <p:nvSpPr>
          <p:cNvPr id="3" name="Content Placeholder 2"/>
          <p:cNvSpPr>
            <a:spLocks noGrp="1"/>
          </p:cNvSpPr>
          <p:nvPr>
            <p:ph idx="1"/>
          </p:nvPr>
        </p:nvSpPr>
        <p:spPr>
          <a:xfrm>
            <a:off x="73891" y="1828800"/>
            <a:ext cx="11148291" cy="4341091"/>
          </a:xfrm>
        </p:spPr>
        <p:txBody>
          <a:bodyPr>
            <a:normAutofit fontScale="77500" lnSpcReduction="20000"/>
          </a:bodyPr>
          <a:lstStyle/>
          <a:p>
            <a:r>
              <a:rPr lang="en-US" sz="3200" dirty="0"/>
              <a:t>Express appreciation</a:t>
            </a:r>
          </a:p>
          <a:p>
            <a:endParaRPr lang="en-US" sz="3200" dirty="0"/>
          </a:p>
          <a:p>
            <a:r>
              <a:rPr lang="en-US" sz="3200" dirty="0"/>
              <a:t>Express gratitude</a:t>
            </a:r>
          </a:p>
          <a:p>
            <a:endParaRPr lang="en-US" sz="3200" dirty="0"/>
          </a:p>
          <a:p>
            <a:r>
              <a:rPr lang="en-US" sz="3200" dirty="0"/>
              <a:t>Acknowledge the reader</a:t>
            </a:r>
          </a:p>
          <a:p>
            <a:endParaRPr lang="en-US" sz="3200" dirty="0"/>
          </a:p>
          <a:p>
            <a:r>
              <a:rPr lang="en-US" sz="3200" dirty="0"/>
              <a:t>Show admiration for the reader’s professionalism, efforts</a:t>
            </a:r>
          </a:p>
          <a:p>
            <a:pPr marL="0" indent="0">
              <a:buNone/>
            </a:pPr>
            <a:endParaRPr lang="en-US" sz="3200" dirty="0"/>
          </a:p>
          <a:p>
            <a:pPr marL="0" indent="0">
              <a:buNone/>
            </a:pPr>
            <a:r>
              <a:rPr lang="en-US" sz="3200" dirty="0"/>
              <a:t>The buffer cushions the blow.</a:t>
            </a:r>
          </a:p>
        </p:txBody>
      </p:sp>
    </p:spTree>
    <p:extLst>
      <p:ext uri="{BB962C8B-B14F-4D97-AF65-F5344CB8AC3E}">
        <p14:creationId xmlns:p14="http://schemas.microsoft.com/office/powerpoint/2010/main" val="4036584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Organizing Negative Messages-The Indirect Approach </a:t>
            </a:r>
          </a:p>
        </p:txBody>
      </p:sp>
      <p:sp>
        <p:nvSpPr>
          <p:cNvPr id="3" name="Content Placeholder 2"/>
          <p:cNvSpPr>
            <a:spLocks noGrp="1"/>
          </p:cNvSpPr>
          <p:nvPr>
            <p:ph idx="1"/>
          </p:nvPr>
        </p:nvSpPr>
        <p:spPr>
          <a:xfrm>
            <a:off x="0" y="2306464"/>
            <a:ext cx="11321933" cy="3861580"/>
          </a:xfrm>
        </p:spPr>
        <p:txBody>
          <a:bodyPr>
            <a:normAutofit/>
          </a:bodyPr>
          <a:lstStyle/>
          <a:p>
            <a:r>
              <a:rPr lang="en-US" sz="3200" dirty="0"/>
              <a:t>Buffers must be used tactfully</a:t>
            </a:r>
          </a:p>
          <a:p>
            <a:r>
              <a:rPr lang="en-US" sz="3200" dirty="0"/>
              <a:t>They should not distract, appear exaggerated, or mislead</a:t>
            </a:r>
          </a:p>
          <a:p>
            <a:r>
              <a:rPr lang="en-US" sz="3200" dirty="0"/>
              <a:t>They should be relevant and respectful</a:t>
            </a:r>
          </a:p>
          <a:p>
            <a:r>
              <a:rPr lang="en-US" sz="3200" dirty="0"/>
              <a:t>They should be neutral-imply neither yes nor no</a:t>
            </a:r>
          </a:p>
          <a:p>
            <a:r>
              <a:rPr lang="en-US" sz="3200" dirty="0"/>
              <a:t>They should provide a smooth transition to the reasons that follow</a:t>
            </a:r>
          </a:p>
          <a:p>
            <a:endParaRPr lang="en-US" sz="2400" dirty="0"/>
          </a:p>
          <a:p>
            <a:endParaRPr lang="en-US" sz="2400" dirty="0"/>
          </a:p>
        </p:txBody>
      </p:sp>
    </p:spTree>
    <p:extLst>
      <p:ext uri="{BB962C8B-B14F-4D97-AF65-F5344CB8AC3E}">
        <p14:creationId xmlns:p14="http://schemas.microsoft.com/office/powerpoint/2010/main" val="2545042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Organizing Negative Messages-The Indirect Approach </a:t>
            </a:r>
          </a:p>
        </p:txBody>
      </p:sp>
      <p:sp>
        <p:nvSpPr>
          <p:cNvPr id="3" name="Content Placeholder 2"/>
          <p:cNvSpPr>
            <a:spLocks noGrp="1"/>
          </p:cNvSpPr>
          <p:nvPr>
            <p:ph idx="1"/>
          </p:nvPr>
        </p:nvSpPr>
        <p:spPr>
          <a:xfrm>
            <a:off x="240145" y="1828800"/>
            <a:ext cx="11037455" cy="4663440"/>
          </a:xfrm>
        </p:spPr>
        <p:txBody>
          <a:bodyPr>
            <a:normAutofit/>
          </a:bodyPr>
          <a:lstStyle/>
          <a:p>
            <a:pPr>
              <a:buNone/>
            </a:pPr>
            <a:r>
              <a:rPr lang="en-US" sz="2400" dirty="0">
                <a:solidFill>
                  <a:srgbClr val="FF0000"/>
                </a:solidFill>
              </a:rPr>
              <a:t>2.</a:t>
            </a:r>
            <a:r>
              <a:rPr lang="en-US" dirty="0">
                <a:solidFill>
                  <a:srgbClr val="FF0000"/>
                </a:solidFill>
              </a:rPr>
              <a:t> </a:t>
            </a:r>
            <a:r>
              <a:rPr lang="en-US" sz="2400" dirty="0">
                <a:solidFill>
                  <a:srgbClr val="FF0000"/>
                </a:solidFill>
              </a:rPr>
              <a:t>Providing reasons and additional information:</a:t>
            </a:r>
          </a:p>
          <a:p>
            <a:r>
              <a:rPr lang="en-US" sz="2400" dirty="0"/>
              <a:t>Build explanations and information that will culminate in your negative news</a:t>
            </a:r>
          </a:p>
          <a:p>
            <a:r>
              <a:rPr lang="en-US" sz="2400" dirty="0"/>
              <a:t>Explanation should prepare the reader for the bad news, so give effective reasons (reasons should be tactful, unapologetic, and detailed)</a:t>
            </a:r>
          </a:p>
          <a:p>
            <a:r>
              <a:rPr lang="en-US" sz="2400" dirty="0"/>
              <a:t>Start with the positive points and gradually move forward to the negative ones</a:t>
            </a:r>
          </a:p>
          <a:p>
            <a:r>
              <a:rPr lang="en-US" sz="2400" dirty="0"/>
              <a:t>Convince your audience that your decision is justified, fair, and logical</a:t>
            </a:r>
          </a:p>
        </p:txBody>
      </p:sp>
    </p:spTree>
    <p:extLst>
      <p:ext uri="{BB962C8B-B14F-4D97-AF65-F5344CB8AC3E}">
        <p14:creationId xmlns:p14="http://schemas.microsoft.com/office/powerpoint/2010/main" val="3605096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Organizing Negative Messages-The Indirect Approach </a:t>
            </a:r>
          </a:p>
        </p:txBody>
      </p:sp>
      <p:sp>
        <p:nvSpPr>
          <p:cNvPr id="3" name="Content Placeholder 2"/>
          <p:cNvSpPr>
            <a:spLocks noGrp="1"/>
          </p:cNvSpPr>
          <p:nvPr>
            <p:ph idx="1"/>
          </p:nvPr>
        </p:nvSpPr>
        <p:spPr>
          <a:xfrm>
            <a:off x="277091" y="1810327"/>
            <a:ext cx="10677421" cy="4405745"/>
          </a:xfrm>
        </p:spPr>
        <p:txBody>
          <a:bodyPr>
            <a:normAutofit/>
          </a:bodyPr>
          <a:lstStyle/>
          <a:p>
            <a:pPr>
              <a:buNone/>
            </a:pPr>
            <a:r>
              <a:rPr lang="en-US" dirty="0">
                <a:solidFill>
                  <a:srgbClr val="FF0000"/>
                </a:solidFill>
              </a:rPr>
              <a:t>3. </a:t>
            </a:r>
            <a:r>
              <a:rPr lang="en-US" sz="2000" dirty="0">
                <a:solidFill>
                  <a:srgbClr val="FF0000"/>
                </a:solidFill>
              </a:rPr>
              <a:t>Breaking the bad news:</a:t>
            </a:r>
          </a:p>
          <a:p>
            <a:r>
              <a:rPr lang="en-US" sz="2000" dirty="0"/>
              <a:t>After preparing readers for the bad news, present the news as clearly and kindly as possible</a:t>
            </a:r>
          </a:p>
          <a:p>
            <a:r>
              <a:rPr lang="en-US" sz="2000" dirty="0"/>
              <a:t>Minimize the time devoted to the bad news</a:t>
            </a:r>
          </a:p>
          <a:p>
            <a:r>
              <a:rPr lang="en-US" sz="2000" dirty="0"/>
              <a:t>Subordinate bad news in a compound or complex sentence</a:t>
            </a:r>
          </a:p>
          <a:p>
            <a:pPr marL="0" indent="0">
              <a:buNone/>
            </a:pPr>
            <a:r>
              <a:rPr lang="en-US" sz="2000" dirty="0"/>
              <a:t>Clause 1, conjunction Clause 2 (break bad news)</a:t>
            </a:r>
          </a:p>
          <a:p>
            <a:r>
              <a:rPr lang="en-US" sz="2000" dirty="0"/>
              <a:t>State positive news that might balance the story</a:t>
            </a:r>
          </a:p>
          <a:p>
            <a:r>
              <a:rPr lang="en-US" sz="2000" dirty="0"/>
              <a:t>Emphasize what you can do or have done rather than what you can not do</a:t>
            </a:r>
          </a:p>
          <a:p>
            <a:r>
              <a:rPr lang="en-US" sz="2000" dirty="0"/>
              <a:t>Imply that one day a favorable response will be possible</a:t>
            </a:r>
          </a:p>
          <a:p>
            <a:endParaRPr lang="en-US" dirty="0"/>
          </a:p>
        </p:txBody>
      </p:sp>
    </p:spTree>
    <p:extLst>
      <p:ext uri="{BB962C8B-B14F-4D97-AF65-F5344CB8AC3E}">
        <p14:creationId xmlns:p14="http://schemas.microsoft.com/office/powerpoint/2010/main" val="69205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used for Correspondence </a:t>
            </a:r>
          </a:p>
        </p:txBody>
      </p:sp>
      <p:sp>
        <p:nvSpPr>
          <p:cNvPr id="3" name="Content Placeholder 2"/>
          <p:cNvSpPr>
            <a:spLocks noGrp="1"/>
          </p:cNvSpPr>
          <p:nvPr>
            <p:ph idx="1"/>
          </p:nvPr>
        </p:nvSpPr>
        <p:spPr/>
        <p:txBody>
          <a:bodyPr>
            <a:normAutofit/>
          </a:bodyPr>
          <a:lstStyle/>
          <a:p>
            <a:r>
              <a:rPr lang="en-US" sz="3600" dirty="0">
                <a:latin typeface="Calibri Light" panose="020F0302020204030204" pitchFamily="34" charset="0"/>
                <a:cs typeface="Calibri Light" panose="020F0302020204030204" pitchFamily="34" charset="0"/>
              </a:rPr>
              <a:t>LETTERS</a:t>
            </a:r>
          </a:p>
          <a:p>
            <a:r>
              <a:rPr lang="en-US" sz="3600" dirty="0">
                <a:latin typeface="Calibri Light" panose="020F0302020204030204" pitchFamily="34" charset="0"/>
                <a:cs typeface="Calibri Light" panose="020F0302020204030204" pitchFamily="34" charset="0"/>
              </a:rPr>
              <a:t>MEMORANDUM</a:t>
            </a:r>
          </a:p>
          <a:p>
            <a:r>
              <a:rPr lang="en-US" sz="3600" dirty="0">
                <a:latin typeface="Calibri Light" panose="020F0302020204030204" pitchFamily="34" charset="0"/>
                <a:cs typeface="Calibri Light" panose="020F0302020204030204" pitchFamily="34" charset="0"/>
              </a:rPr>
              <a:t>EMAIL</a:t>
            </a:r>
          </a:p>
        </p:txBody>
      </p:sp>
    </p:spTree>
    <p:extLst>
      <p:ext uri="{BB962C8B-B14F-4D97-AF65-F5344CB8AC3E}">
        <p14:creationId xmlns:p14="http://schemas.microsoft.com/office/powerpoint/2010/main" val="1345443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Organizing Negative Messages-The Indirect Approach </a:t>
            </a:r>
          </a:p>
        </p:txBody>
      </p:sp>
      <p:sp>
        <p:nvSpPr>
          <p:cNvPr id="3" name="Content Placeholder 2"/>
          <p:cNvSpPr>
            <a:spLocks noGrp="1"/>
          </p:cNvSpPr>
          <p:nvPr>
            <p:ph idx="1"/>
          </p:nvPr>
        </p:nvSpPr>
        <p:spPr>
          <a:xfrm>
            <a:off x="406400" y="1828800"/>
            <a:ext cx="6105236" cy="4663440"/>
          </a:xfrm>
        </p:spPr>
        <p:txBody>
          <a:bodyPr>
            <a:normAutofit fontScale="92500" lnSpcReduction="10000"/>
          </a:bodyPr>
          <a:lstStyle/>
          <a:p>
            <a:pPr>
              <a:buNone/>
            </a:pPr>
            <a:r>
              <a:rPr lang="en-US" sz="2000" dirty="0">
                <a:solidFill>
                  <a:srgbClr val="FF0000"/>
                </a:solidFill>
              </a:rPr>
              <a:t>4.</a:t>
            </a:r>
            <a:r>
              <a:rPr lang="en-US" sz="1100" dirty="0">
                <a:solidFill>
                  <a:srgbClr val="FF0000"/>
                </a:solidFill>
              </a:rPr>
              <a:t> </a:t>
            </a:r>
            <a:r>
              <a:rPr lang="en-US" sz="2000" dirty="0">
                <a:solidFill>
                  <a:srgbClr val="FF0000"/>
                </a:solidFill>
              </a:rPr>
              <a:t>Closing on a positive note:</a:t>
            </a:r>
          </a:p>
          <a:p>
            <a:r>
              <a:rPr lang="en-US" sz="2000" dirty="0"/>
              <a:t>Suggest alternative solutions if possible</a:t>
            </a:r>
          </a:p>
          <a:p>
            <a:endParaRPr lang="en-US" sz="2000" dirty="0"/>
          </a:p>
          <a:p>
            <a:r>
              <a:rPr lang="en-US" sz="2000" dirty="0"/>
              <a:t>Use goodwill statements</a:t>
            </a:r>
          </a:p>
          <a:p>
            <a:endParaRPr lang="en-US" sz="2000" dirty="0"/>
          </a:p>
          <a:p>
            <a:r>
              <a:rPr lang="en-US" sz="2000" dirty="0"/>
              <a:t>Limit future correspondence</a:t>
            </a:r>
          </a:p>
          <a:p>
            <a:endParaRPr lang="en-US" sz="2000" dirty="0"/>
          </a:p>
          <a:p>
            <a:r>
              <a:rPr lang="en-US" sz="2000" dirty="0"/>
              <a:t>Be optimistic about the future</a:t>
            </a:r>
          </a:p>
          <a:p>
            <a:endParaRPr lang="en-US" sz="2000" dirty="0"/>
          </a:p>
          <a:p>
            <a:r>
              <a:rPr lang="en-US" sz="2000" dirty="0"/>
              <a:t>Offer gifts</a:t>
            </a:r>
          </a:p>
          <a:p>
            <a:pPr marL="0" indent="0">
              <a:buNone/>
            </a:pPr>
            <a:endParaRPr lang="en-US" sz="2000" dirty="0"/>
          </a:p>
        </p:txBody>
      </p:sp>
    </p:spTree>
    <p:extLst>
      <p:ext uri="{BB962C8B-B14F-4D97-AF65-F5344CB8AC3E}">
        <p14:creationId xmlns:p14="http://schemas.microsoft.com/office/powerpoint/2010/main" val="2003545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116" t="4182" r="1953" b="7471"/>
          <a:stretch/>
        </p:blipFill>
        <p:spPr>
          <a:xfrm>
            <a:off x="1181100" y="1257301"/>
            <a:ext cx="8983980" cy="4770120"/>
          </a:xfrm>
          <a:prstGeom prst="rect">
            <a:avLst/>
          </a:prstGeom>
        </p:spPr>
      </p:pic>
    </p:spTree>
    <p:extLst>
      <p:ext uri="{BB962C8B-B14F-4D97-AF65-F5344CB8AC3E}">
        <p14:creationId xmlns:p14="http://schemas.microsoft.com/office/powerpoint/2010/main" val="3983120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20" y="1958340"/>
            <a:ext cx="5669280" cy="647700"/>
          </a:xfrm>
        </p:spPr>
        <p:txBody>
          <a:bodyPr>
            <a:normAutofit fontScale="90000"/>
          </a:bodyPr>
          <a:lstStyle/>
          <a:p>
            <a:r>
              <a:rPr lang="en-US" sz="4400" b="1" dirty="0"/>
              <a:t>Point to be noted</a:t>
            </a:r>
          </a:p>
        </p:txBody>
      </p:sp>
      <p:sp>
        <p:nvSpPr>
          <p:cNvPr id="3" name="Content Placeholder 2"/>
          <p:cNvSpPr>
            <a:spLocks noGrp="1"/>
          </p:cNvSpPr>
          <p:nvPr>
            <p:ph idx="1"/>
          </p:nvPr>
        </p:nvSpPr>
        <p:spPr>
          <a:xfrm>
            <a:off x="830580" y="3558540"/>
            <a:ext cx="10149840" cy="1897381"/>
          </a:xfrm>
        </p:spPr>
        <p:txBody>
          <a:bodyPr>
            <a:normAutofit/>
          </a:bodyPr>
          <a:lstStyle/>
          <a:p>
            <a:pPr marL="0" indent="0">
              <a:buNone/>
            </a:pPr>
            <a:r>
              <a:rPr lang="en-US" sz="2800" dirty="0"/>
              <a:t>Bad news messages must be written carefully so as not to cause the reader to break off relations completely. Since we know that reader will be irritated, angry or disappointed.</a:t>
            </a:r>
          </a:p>
          <a:p>
            <a:endParaRPr lang="en-US" sz="2800" dirty="0"/>
          </a:p>
        </p:txBody>
      </p:sp>
    </p:spTree>
    <p:extLst>
      <p:ext uri="{BB962C8B-B14F-4D97-AF65-F5344CB8AC3E}">
        <p14:creationId xmlns:p14="http://schemas.microsoft.com/office/powerpoint/2010/main" val="790183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878" y="423081"/>
            <a:ext cx="8898340" cy="5757057"/>
          </a:xfrm>
        </p:spPr>
      </p:pic>
    </p:spTree>
    <p:extLst>
      <p:ext uri="{BB962C8B-B14F-4D97-AF65-F5344CB8AC3E}">
        <p14:creationId xmlns:p14="http://schemas.microsoft.com/office/powerpoint/2010/main" val="5873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68142"/>
            <a:ext cx="9905998" cy="1478570"/>
          </a:xfrm>
        </p:spPr>
        <p:txBody>
          <a:bodyPr/>
          <a:lstStyle/>
          <a:p>
            <a:r>
              <a:rPr lang="en-US" b="1" u="sng" dirty="0"/>
              <a:t>Persuasive Request Messages</a:t>
            </a:r>
            <a:br>
              <a:rPr lang="en-US" dirty="0"/>
            </a:br>
            <a:endParaRPr lang="en-US" dirty="0"/>
          </a:p>
        </p:txBody>
      </p:sp>
      <p:sp>
        <p:nvSpPr>
          <p:cNvPr id="3" name="Content Placeholder 2"/>
          <p:cNvSpPr>
            <a:spLocks noGrp="1"/>
          </p:cNvSpPr>
          <p:nvPr>
            <p:ph idx="1"/>
          </p:nvPr>
        </p:nvSpPr>
        <p:spPr>
          <a:xfrm>
            <a:off x="233680" y="1158240"/>
            <a:ext cx="10813731" cy="5228911"/>
          </a:xfrm>
        </p:spPr>
        <p:txBody>
          <a:bodyPr>
            <a:normAutofit fontScale="92500" lnSpcReduction="10000"/>
          </a:bodyPr>
          <a:lstStyle/>
          <a:p>
            <a:pPr marL="0" indent="0">
              <a:buNone/>
            </a:pPr>
            <a:r>
              <a:rPr lang="en-US" sz="2800" dirty="0"/>
              <a:t>Persuasive requests are messages that ask the reader to do something that she/he is inclined </a:t>
            </a:r>
            <a:r>
              <a:rPr lang="en-US" sz="2800" b="1" dirty="0"/>
              <a:t>NOT</a:t>
            </a:r>
            <a:r>
              <a:rPr lang="en-US" sz="2800" dirty="0"/>
              <a:t> to do: </a:t>
            </a:r>
          </a:p>
          <a:p>
            <a:pPr lvl="0"/>
            <a:r>
              <a:rPr lang="en-US" sz="3000" dirty="0"/>
              <a:t>request for favors and help</a:t>
            </a:r>
          </a:p>
          <a:p>
            <a:pPr lvl="0"/>
            <a:r>
              <a:rPr lang="en-US" sz="3000" dirty="0"/>
              <a:t>request for donations </a:t>
            </a:r>
          </a:p>
          <a:p>
            <a:pPr lvl="0"/>
            <a:r>
              <a:rPr lang="en-US" sz="3000" dirty="0"/>
              <a:t>request for cooperation (on projects and goals) </a:t>
            </a:r>
          </a:p>
          <a:p>
            <a:pPr lvl="0"/>
            <a:r>
              <a:rPr lang="en-US" sz="3000" dirty="0"/>
              <a:t>requests that require special privilege (such as for credit or adjustments not covered by the warranty)</a:t>
            </a:r>
          </a:p>
          <a:p>
            <a:pPr lvl="0"/>
            <a:r>
              <a:rPr lang="en-US" sz="3000" dirty="0"/>
              <a:t>requests that require the company to make an exception for you or change in policy or performance</a:t>
            </a:r>
          </a:p>
          <a:p>
            <a:pPr lvl="0"/>
            <a:r>
              <a:rPr lang="en-US" sz="3000" dirty="0"/>
              <a:t>sales letters</a:t>
            </a:r>
          </a:p>
          <a:p>
            <a:endParaRPr lang="en-US" dirty="0"/>
          </a:p>
        </p:txBody>
      </p:sp>
    </p:spTree>
    <p:extLst>
      <p:ext uri="{BB962C8B-B14F-4D97-AF65-F5344CB8AC3E}">
        <p14:creationId xmlns:p14="http://schemas.microsoft.com/office/powerpoint/2010/main" val="1194994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44335" y="2174240"/>
            <a:ext cx="7260608" cy="4544704"/>
          </a:xfrm>
        </p:spPr>
      </p:pic>
      <p:sp>
        <p:nvSpPr>
          <p:cNvPr id="7" name="Content Placeholder 2">
            <a:extLst>
              <a:ext uri="{FF2B5EF4-FFF2-40B4-BE49-F238E27FC236}">
                <a16:creationId xmlns:a16="http://schemas.microsoft.com/office/drawing/2014/main" id="{2E76FD98-8799-4C9D-96B0-AE639F115B2E}"/>
              </a:ext>
            </a:extLst>
          </p:cNvPr>
          <p:cNvSpPr txBox="1">
            <a:spLocks/>
          </p:cNvSpPr>
          <p:nvPr/>
        </p:nvSpPr>
        <p:spPr>
          <a:xfrm>
            <a:off x="477520" y="243840"/>
            <a:ext cx="10200639" cy="16967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400" dirty="0"/>
              <a:t>Since the reader automatically wants to refuse our request, we need to convince him/her of the benefits of doing what we’re asking. Therefore, the direct approach will not be effective. Instead, use the AIDA formula.</a:t>
            </a:r>
          </a:p>
          <a:p>
            <a:endParaRPr lang="en-US" sz="1400" dirty="0"/>
          </a:p>
        </p:txBody>
      </p:sp>
    </p:spTree>
    <p:extLst>
      <p:ext uri="{BB962C8B-B14F-4D97-AF65-F5344CB8AC3E}">
        <p14:creationId xmlns:p14="http://schemas.microsoft.com/office/powerpoint/2010/main" val="3072067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56097" y="914400"/>
            <a:ext cx="8161360" cy="5581933"/>
          </a:xfrm>
          <a:prstGeom prst="rect">
            <a:avLst/>
          </a:prstGeom>
        </p:spPr>
      </p:pic>
    </p:spTree>
    <p:extLst>
      <p:ext uri="{BB962C8B-B14F-4D97-AF65-F5344CB8AC3E}">
        <p14:creationId xmlns:p14="http://schemas.microsoft.com/office/powerpoint/2010/main" val="285053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Formal letter and formats </a:t>
            </a:r>
          </a:p>
        </p:txBody>
      </p:sp>
    </p:spTree>
    <p:extLst>
      <p:ext uri="{BB962C8B-B14F-4D97-AF65-F5344CB8AC3E}">
        <p14:creationId xmlns:p14="http://schemas.microsoft.com/office/powerpoint/2010/main" val="310274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698765"/>
          </a:xfrm>
        </p:spPr>
        <p:txBody>
          <a:bodyPr>
            <a:normAutofit/>
          </a:bodyPr>
          <a:lstStyle/>
          <a:p>
            <a:r>
              <a:rPr lang="en-US" dirty="0"/>
              <a:t>3 types of format,</a:t>
            </a:r>
          </a:p>
        </p:txBody>
      </p:sp>
      <p:graphicFrame>
        <p:nvGraphicFramePr>
          <p:cNvPr id="4" name="Content Placeholder 3"/>
          <p:cNvGraphicFramePr>
            <a:graphicFrameLocks noGrp="1"/>
          </p:cNvGraphicFramePr>
          <p:nvPr>
            <p:ph idx="1"/>
          </p:nvPr>
        </p:nvGraphicFramePr>
        <p:xfrm>
          <a:off x="1262063" y="1351128"/>
          <a:ext cx="8594725" cy="4829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4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2117" y="198612"/>
            <a:ext cx="4234360" cy="1177905"/>
          </a:xfrm>
        </p:spPr>
        <p:txBody>
          <a:bodyPr/>
          <a:lstStyle/>
          <a:p>
            <a:r>
              <a:rPr lang="en-US" dirty="0"/>
              <a:t>Full block </a:t>
            </a:r>
          </a:p>
        </p:txBody>
      </p:sp>
      <p:sp>
        <p:nvSpPr>
          <p:cNvPr id="3" name="Content Placeholder 2"/>
          <p:cNvSpPr>
            <a:spLocks noGrp="1"/>
          </p:cNvSpPr>
          <p:nvPr>
            <p:ph idx="1"/>
          </p:nvPr>
        </p:nvSpPr>
        <p:spPr>
          <a:xfrm>
            <a:off x="344129" y="2461751"/>
            <a:ext cx="9562264" cy="2788675"/>
          </a:xfrm>
        </p:spPr>
        <p:txBody>
          <a:bodyPr>
            <a:normAutofit/>
          </a:bodyPr>
          <a:lstStyle/>
          <a:p>
            <a:r>
              <a:rPr lang="en-US" sz="2400" dirty="0"/>
              <a:t>Block format features all elements of the letter </a:t>
            </a:r>
            <a:r>
              <a:rPr lang="en-US" sz="2400" b="1" dirty="0"/>
              <a:t>aligned</a:t>
            </a:r>
            <a:r>
              <a:rPr lang="en-US" sz="2400" dirty="0"/>
              <a:t> to the left margin of the page. </a:t>
            </a:r>
          </a:p>
          <a:p>
            <a:r>
              <a:rPr lang="en-US" sz="2400" dirty="0"/>
              <a:t>It has a neat and simple appearance. </a:t>
            </a:r>
          </a:p>
          <a:p>
            <a:r>
              <a:rPr lang="en-US" sz="2400" dirty="0"/>
              <a:t>Paragraphs are separated by a </a:t>
            </a:r>
            <a:r>
              <a:rPr lang="en-US" sz="2400" b="1" dirty="0"/>
              <a:t>double line</a:t>
            </a:r>
            <a:r>
              <a:rPr lang="en-US" sz="2400" dirty="0"/>
              <a:t> space.</a:t>
            </a:r>
          </a:p>
        </p:txBody>
      </p:sp>
    </p:spTree>
    <p:extLst>
      <p:ext uri="{BB962C8B-B14F-4D97-AF65-F5344CB8AC3E}">
        <p14:creationId xmlns:p14="http://schemas.microsoft.com/office/powerpoint/2010/main" val="1583067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01003" y="126610"/>
            <a:ext cx="8038531" cy="6083121"/>
          </a:xfrm>
        </p:spPr>
        <p:txBody>
          <a:bodyPr>
            <a:noAutofit/>
          </a:bodyPr>
          <a:lstStyle/>
          <a:p>
            <a:pPr marL="0" indent="0">
              <a:buNone/>
            </a:pPr>
            <a:r>
              <a:rPr lang="en-US" sz="1600" dirty="0"/>
              <a:t>Sender's address</a:t>
            </a:r>
          </a:p>
          <a:p>
            <a:pPr marL="0" indent="0">
              <a:buNone/>
            </a:pPr>
            <a:r>
              <a:rPr lang="en-US" sz="1600" dirty="0"/>
              <a:t>Sender's phone number</a:t>
            </a:r>
          </a:p>
          <a:p>
            <a:pPr marL="0" indent="0">
              <a:buNone/>
            </a:pPr>
            <a:r>
              <a:rPr lang="en-US" sz="1600" dirty="0"/>
              <a:t>Today's date</a:t>
            </a:r>
            <a:br>
              <a:rPr lang="en-US" sz="1600" dirty="0"/>
            </a:br>
            <a:br>
              <a:rPr lang="en-US" sz="1600" dirty="0"/>
            </a:br>
            <a:r>
              <a:rPr lang="en-US" sz="1600" u="sng" dirty="0"/>
              <a:t>(</a:t>
            </a:r>
            <a:r>
              <a:rPr lang="en-US" sz="1600" b="1" u="sng" dirty="0"/>
              <a:t>drop down 4 lines</a:t>
            </a:r>
            <a:r>
              <a:rPr lang="en-US" sz="1600" u="sng" dirty="0"/>
              <a:t>)</a:t>
            </a:r>
          </a:p>
          <a:p>
            <a:pPr marL="0" indent="0">
              <a:buNone/>
            </a:pPr>
            <a:br>
              <a:rPr lang="en-US" sz="1600" u="sng" dirty="0"/>
            </a:br>
            <a:r>
              <a:rPr lang="en-US" sz="1600" dirty="0"/>
              <a:t>Recipient's name </a:t>
            </a:r>
          </a:p>
          <a:p>
            <a:pPr marL="0" indent="0">
              <a:buNone/>
            </a:pPr>
            <a:r>
              <a:rPr lang="en-US" sz="1600" dirty="0"/>
              <a:t>Recipient's company name</a:t>
            </a:r>
          </a:p>
          <a:p>
            <a:pPr marL="0" indent="0">
              <a:buNone/>
            </a:pPr>
            <a:r>
              <a:rPr lang="en-US" sz="1600" dirty="0"/>
              <a:t>Recipient's address</a:t>
            </a:r>
            <a:br>
              <a:rPr lang="en-US" sz="1600" dirty="0"/>
            </a:br>
            <a:r>
              <a:rPr lang="en-US" sz="1600" b="1" u="sng" dirty="0"/>
              <a:t>(2 space)</a:t>
            </a:r>
            <a:br>
              <a:rPr lang="en-US" sz="1600" b="1" u="sng" dirty="0"/>
            </a:br>
            <a:endParaRPr lang="en-US" sz="1600" b="1" u="sng" dirty="0"/>
          </a:p>
          <a:p>
            <a:pPr marL="0" indent="0">
              <a:buNone/>
            </a:pPr>
            <a:r>
              <a:rPr lang="en-US" sz="1600" dirty="0"/>
              <a:t>Dear Name</a:t>
            </a:r>
            <a:r>
              <a:rPr lang="en-US" sz="1600" b="1" u="sng" dirty="0"/>
              <a:t>:(1 space)</a:t>
            </a:r>
          </a:p>
          <a:p>
            <a:pPr marL="0" indent="0">
              <a:buNone/>
            </a:pPr>
            <a:r>
              <a:rPr lang="en-US" sz="1600" dirty="0"/>
              <a:t>In this type of block letter, all the paragraphs line up at the left margin. There is no </a:t>
            </a:r>
            <a:r>
              <a:rPr lang="en-US" sz="1600" b="1" dirty="0"/>
              <a:t>indenting</a:t>
            </a:r>
            <a:r>
              <a:rPr lang="en-US" sz="1600" dirty="0"/>
              <a:t> of the paragraphs. The margins should be set to 1-1.5" all the way around the page. If you are using company letterhead, you will need to account for that in figuring the margin where the letterhead is placed on the page.</a:t>
            </a:r>
            <a:br>
              <a:rPr lang="en-US" sz="1600" dirty="0"/>
            </a:br>
            <a:r>
              <a:rPr lang="en-US" sz="1600" b="1" u="sng" dirty="0"/>
              <a:t>(1 line space)</a:t>
            </a:r>
            <a:br>
              <a:rPr lang="en-US" sz="1600" dirty="0"/>
            </a:br>
            <a:endParaRPr lang="en-US" sz="1600" dirty="0"/>
          </a:p>
          <a:p>
            <a:endParaRPr lang="en-US" sz="1600" dirty="0"/>
          </a:p>
        </p:txBody>
      </p:sp>
      <p:sp>
        <p:nvSpPr>
          <p:cNvPr id="8" name="TextBox 7"/>
          <p:cNvSpPr txBox="1"/>
          <p:nvPr/>
        </p:nvSpPr>
        <p:spPr>
          <a:xfrm>
            <a:off x="259307" y="1173707"/>
            <a:ext cx="502702" cy="4394580"/>
          </a:xfrm>
          <a:prstGeom prst="rect">
            <a:avLst/>
          </a:prstGeom>
          <a:noFill/>
        </p:spPr>
        <p:txBody>
          <a:bodyPr vert="wordArtVert" wrap="square" rtlCol="0">
            <a:spAutoFit/>
          </a:bodyPr>
          <a:lstStyle/>
          <a:p>
            <a:r>
              <a:rPr lang="en-US" b="1" dirty="0">
                <a:solidFill>
                  <a:srgbClr val="FF0000"/>
                </a:solidFill>
              </a:rPr>
              <a:t>Format sample</a:t>
            </a:r>
          </a:p>
        </p:txBody>
      </p:sp>
    </p:spTree>
    <p:extLst>
      <p:ext uri="{BB962C8B-B14F-4D97-AF65-F5344CB8AC3E}">
        <p14:creationId xmlns:p14="http://schemas.microsoft.com/office/powerpoint/2010/main" val="296799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53356"/>
          </a:xfrm>
        </p:spPr>
        <p:txBody>
          <a:bodyPr/>
          <a:lstStyle/>
          <a:p>
            <a:r>
              <a:rPr lang="en-US" dirty="0"/>
              <a:t>Continued…</a:t>
            </a:r>
          </a:p>
        </p:txBody>
      </p:sp>
      <p:sp>
        <p:nvSpPr>
          <p:cNvPr id="3" name="Content Placeholder 2"/>
          <p:cNvSpPr>
            <a:spLocks noGrp="1"/>
          </p:cNvSpPr>
          <p:nvPr>
            <p:ph idx="1"/>
          </p:nvPr>
        </p:nvSpPr>
        <p:spPr>
          <a:xfrm>
            <a:off x="334297" y="1351128"/>
            <a:ext cx="10854813" cy="4829009"/>
          </a:xfrm>
        </p:spPr>
        <p:txBody>
          <a:bodyPr>
            <a:normAutofit lnSpcReduction="10000"/>
          </a:bodyPr>
          <a:lstStyle/>
          <a:p>
            <a:pPr marL="0" indent="0">
              <a:buNone/>
            </a:pPr>
            <a:br>
              <a:rPr lang="en-US" dirty="0"/>
            </a:br>
            <a:r>
              <a:rPr lang="en-US" dirty="0"/>
              <a:t>You only need to single-space between sentences. Leave an extra open line between paragraphs. Keep in mind that these sample letters are a guideline. </a:t>
            </a:r>
            <a:r>
              <a:rPr lang="en-US" b="1" dirty="0"/>
              <a:t>People often customize to meet their preferred style.</a:t>
            </a:r>
            <a:br>
              <a:rPr lang="en-US" b="1" dirty="0"/>
            </a:br>
            <a:r>
              <a:rPr lang="en-US" dirty="0"/>
              <a:t>(1 line space)</a:t>
            </a:r>
            <a:br>
              <a:rPr lang="en-US" dirty="0"/>
            </a:br>
            <a:r>
              <a:rPr lang="en-US" dirty="0"/>
              <a:t>Some people choose to center the above sender information.</a:t>
            </a:r>
            <a:br>
              <a:rPr lang="en-US" dirty="0"/>
            </a:br>
            <a:endParaRPr lang="en-US" dirty="0"/>
          </a:p>
          <a:p>
            <a:pPr marL="0" indent="0">
              <a:buNone/>
            </a:pPr>
            <a:r>
              <a:rPr lang="en-US" dirty="0"/>
              <a:t>(2 line space)</a:t>
            </a:r>
            <a:br>
              <a:rPr lang="en-US" dirty="0"/>
            </a:br>
            <a:r>
              <a:rPr lang="en-US" dirty="0"/>
              <a:t>Sincerely,</a:t>
            </a:r>
          </a:p>
          <a:p>
            <a:pPr marL="0" indent="0">
              <a:buNone/>
            </a:pPr>
            <a:r>
              <a:rPr lang="en-US" dirty="0"/>
              <a:t>(space down four lines)</a:t>
            </a:r>
          </a:p>
          <a:p>
            <a:pPr marL="0" indent="0">
              <a:buNone/>
            </a:pPr>
            <a:r>
              <a:rPr lang="en-US" i="1" dirty="0"/>
              <a:t>Signature here</a:t>
            </a:r>
            <a:endParaRPr lang="en-US" dirty="0"/>
          </a:p>
          <a:p>
            <a:pPr marL="0" indent="0">
              <a:buNone/>
            </a:pPr>
            <a:r>
              <a:rPr lang="en-US" dirty="0"/>
              <a:t>add name,</a:t>
            </a:r>
          </a:p>
          <a:p>
            <a:pPr marL="0" indent="0">
              <a:buNone/>
            </a:pPr>
            <a:r>
              <a:rPr lang="en-US" dirty="0"/>
              <a:t>add title</a:t>
            </a:r>
          </a:p>
          <a:p>
            <a:pPr marL="0" indent="0">
              <a:buNone/>
            </a:pPr>
            <a:r>
              <a:rPr lang="en-US" dirty="0"/>
              <a:t>[Identification initials]</a:t>
            </a:r>
          </a:p>
          <a:p>
            <a:endParaRPr lang="en-US" dirty="0"/>
          </a:p>
        </p:txBody>
      </p:sp>
    </p:spTree>
    <p:extLst>
      <p:ext uri="{BB962C8B-B14F-4D97-AF65-F5344CB8AC3E}">
        <p14:creationId xmlns:p14="http://schemas.microsoft.com/office/powerpoint/2010/main" val="49384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95785" y="136478"/>
            <a:ext cx="10809027" cy="6619164"/>
          </a:xfrm>
        </p:spPr>
        <p:txBody>
          <a:bodyPr>
            <a:noAutofit/>
          </a:bodyPr>
          <a:lstStyle/>
          <a:p>
            <a:pPr marL="0" indent="0">
              <a:buNone/>
            </a:pPr>
            <a:r>
              <a:rPr lang="en-US" sz="1300" dirty="0">
                <a:latin typeface="Times New Roman" panose="02020603050405020304" pitchFamily="18" charset="0"/>
                <a:cs typeface="Times New Roman" panose="02020603050405020304" pitchFamily="18" charset="0"/>
              </a:rPr>
              <a:t>20-54 Jackson Avenue</a:t>
            </a:r>
          </a:p>
          <a:p>
            <a:pPr marL="0" indent="0">
              <a:buNone/>
            </a:pPr>
            <a:r>
              <a:rPr lang="en-US" sz="1300" dirty="0">
                <a:latin typeface="Times New Roman" panose="02020603050405020304" pitchFamily="18" charset="0"/>
                <a:cs typeface="Times New Roman" panose="02020603050405020304" pitchFamily="18" charset="0"/>
              </a:rPr>
              <a:t>Brooklyn, NY 11352</a:t>
            </a: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June 28, 2007    // </a:t>
            </a:r>
            <a:r>
              <a:rPr lang="en-US" sz="1300" b="1" u="sng" dirty="0">
                <a:latin typeface="Times New Roman" panose="02020603050405020304" pitchFamily="18" charset="0"/>
                <a:cs typeface="Times New Roman" panose="02020603050405020304" pitchFamily="18" charset="0"/>
              </a:rPr>
              <a:t>(4 space)</a:t>
            </a:r>
            <a:endParaRPr lang="en-US" sz="1300" dirty="0">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Ms. Jennifer Esposito</a:t>
            </a:r>
          </a:p>
          <a:p>
            <a:pPr marL="0" indent="0">
              <a:buNone/>
            </a:pPr>
            <a:r>
              <a:rPr lang="en-US" sz="1300" dirty="0">
                <a:latin typeface="Times New Roman" panose="02020603050405020304" pitchFamily="18" charset="0"/>
                <a:cs typeface="Times New Roman" panose="02020603050405020304" pitchFamily="18" charset="0"/>
              </a:rPr>
              <a:t>John Doe Fellowship</a:t>
            </a:r>
          </a:p>
          <a:p>
            <a:pPr marL="0" indent="0">
              <a:buNone/>
            </a:pPr>
            <a:r>
              <a:rPr lang="en-US" sz="1300" dirty="0">
                <a:latin typeface="Times New Roman" panose="02020603050405020304" pitchFamily="18" charset="0"/>
                <a:cs typeface="Times New Roman" panose="02020603050405020304" pitchFamily="18" charset="0"/>
              </a:rPr>
              <a:t>595 Park Avenue</a:t>
            </a:r>
          </a:p>
          <a:p>
            <a:pPr marL="0" indent="0">
              <a:buNone/>
            </a:pPr>
            <a:r>
              <a:rPr lang="en-US" sz="1300" dirty="0">
                <a:latin typeface="Times New Roman" panose="02020603050405020304" pitchFamily="18" charset="0"/>
                <a:cs typeface="Times New Roman" panose="02020603050405020304" pitchFamily="18" charset="0"/>
              </a:rPr>
              <a:t>New York, NY 10021    // </a:t>
            </a:r>
            <a:r>
              <a:rPr lang="en-US" sz="1300" b="1" u="sng" dirty="0">
                <a:latin typeface="Times New Roman" panose="02020603050405020304" pitchFamily="18" charset="0"/>
                <a:cs typeface="Times New Roman" panose="02020603050405020304" pitchFamily="18" charset="0"/>
              </a:rPr>
              <a:t>(2 space)</a:t>
            </a:r>
            <a:endParaRPr lang="en-US" sz="1300" dirty="0">
              <a:latin typeface="Times New Roman" panose="02020603050405020304" pitchFamily="18" charset="0"/>
              <a:cs typeface="Times New Roman" panose="02020603050405020304" pitchFamily="18" charset="0"/>
            </a:endParaRPr>
          </a:p>
          <a:p>
            <a:pPr marL="0" indent="0">
              <a:buNone/>
            </a:pPr>
            <a:endParaRPr lang="en-US" sz="1300" dirty="0">
              <a:latin typeface="Times New Roman" panose="02020603050405020304" pitchFamily="18" charset="0"/>
              <a:cs typeface="Times New Roman" panose="02020603050405020304" pitchFamily="18" charset="0"/>
            </a:endParaRPr>
          </a:p>
          <a:p>
            <a:pPr marL="0" indent="0">
              <a:buNone/>
            </a:pPr>
            <a:r>
              <a:rPr lang="en-US" sz="1300" dirty="0">
                <a:latin typeface="Times New Roman" panose="02020603050405020304" pitchFamily="18" charset="0"/>
                <a:cs typeface="Times New Roman" panose="02020603050405020304" pitchFamily="18" charset="0"/>
              </a:rPr>
              <a:t>Dear Ms. Esposito:</a:t>
            </a:r>
          </a:p>
          <a:p>
            <a:pPr marL="0" indent="0" algn="just">
              <a:buNone/>
            </a:pPr>
            <a:r>
              <a:rPr lang="en-US" sz="1300" dirty="0">
                <a:latin typeface="Times New Roman" panose="02020603050405020304" pitchFamily="18" charset="0"/>
                <a:cs typeface="Times New Roman" panose="02020603050405020304" pitchFamily="18" charset="0"/>
              </a:rPr>
              <a:t>The John Doe Fellowship has always loomed on the horizon for me. Ever since I decided to major in history, I have wanted to participate in your program. From the research that I have done, I believe that your program provides its participants with an extensively detailed look at the history of the world through hands-on experience with fossils, artifacts, and other remains that compose the blueprint of our existence. I am applying for the John Doe Fellowship because I believe that it would benefit me throughout my career and allow me to further understand the ideas behind history and how it is constructed. I am a very committed and goal-oriented person with excellent interpersonal skills.  My background in history involves studying many different eras and time periods. My specialty, though, is the archeological study of the ancient world and its history. During the summer of 2004 and 2005, I interned at the Metropolitan Museum of Art as a tour guide. Both times, I not only utilized my knowledge of art and its history, but I also learned a lot about how that history was constructed. </a:t>
            </a:r>
          </a:p>
        </p:txBody>
      </p:sp>
    </p:spTree>
    <p:extLst>
      <p:ext uri="{BB962C8B-B14F-4D97-AF65-F5344CB8AC3E}">
        <p14:creationId xmlns:p14="http://schemas.microsoft.com/office/powerpoint/2010/main" val="119003175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2801</TotalTime>
  <Words>2062</Words>
  <Application>Microsoft Office PowerPoint</Application>
  <PresentationFormat>Widescreen</PresentationFormat>
  <Paragraphs>229</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Century Schoolbook</vt:lpstr>
      <vt:lpstr>Times New Roman</vt:lpstr>
      <vt:lpstr>Wingdings 2</vt:lpstr>
      <vt:lpstr>View</vt:lpstr>
      <vt:lpstr>Formal Correspondence </vt:lpstr>
      <vt:lpstr>PowerPoint Presentation</vt:lpstr>
      <vt:lpstr>Documents used for Correspondence </vt:lpstr>
      <vt:lpstr>Formal letter and formats </vt:lpstr>
      <vt:lpstr>3 types of format,</vt:lpstr>
      <vt:lpstr>Full block </vt:lpstr>
      <vt:lpstr>PowerPoint Presentation</vt:lpstr>
      <vt:lpstr>Continued…</vt:lpstr>
      <vt:lpstr>PowerPoint Presentation</vt:lpstr>
      <vt:lpstr>PowerPoint Presentation</vt:lpstr>
      <vt:lpstr>Modified block format </vt:lpstr>
      <vt:lpstr>PowerPoint Presentation</vt:lpstr>
      <vt:lpstr>PowerPoint Presentation</vt:lpstr>
      <vt:lpstr>Semi-Block format </vt:lpstr>
      <vt:lpstr>PowerPoint Presentation</vt:lpstr>
      <vt:lpstr>Three Types of Business Letters (content-wise)</vt:lpstr>
      <vt:lpstr>Business Letter Types Based on the Nature of the Message</vt:lpstr>
      <vt:lpstr>Some examples of requests</vt:lpstr>
      <vt:lpstr>Organizing Positive Neutral Messages- The Direct Approach</vt:lpstr>
      <vt:lpstr>PowerPoint Presentation</vt:lpstr>
      <vt:lpstr>Now check a sample letter</vt:lpstr>
      <vt:lpstr>PowerPoint Presentation</vt:lpstr>
      <vt:lpstr>If you don’t understand how to begin the letter, use this formula</vt:lpstr>
      <vt:lpstr>4 Goals of Business Communication</vt:lpstr>
      <vt:lpstr>Organizing Negative Messages-The Indirect Approach </vt:lpstr>
      <vt:lpstr>Sample buffers</vt:lpstr>
      <vt:lpstr>Organizing Negative Messages-The Indirect Approach </vt:lpstr>
      <vt:lpstr>Organizing Negative Messages-The Indirect Approach </vt:lpstr>
      <vt:lpstr>Organizing Negative Messages-The Indirect Approach </vt:lpstr>
      <vt:lpstr>Organizing Negative Messages-The Indirect Approach </vt:lpstr>
      <vt:lpstr>PowerPoint Presentation</vt:lpstr>
      <vt:lpstr>Point to be noted</vt:lpstr>
      <vt:lpstr>PowerPoint Presentation</vt:lpstr>
      <vt:lpstr>Persuasive Request Messages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Correspondence</dc:title>
  <dc:creator>Javeria Ali</dc:creator>
  <cp:lastModifiedBy>mukand rathi</cp:lastModifiedBy>
  <cp:revision>90</cp:revision>
  <dcterms:created xsi:type="dcterms:W3CDTF">2020-04-21T04:19:32Z</dcterms:created>
  <dcterms:modified xsi:type="dcterms:W3CDTF">2021-06-08T18:49:06Z</dcterms:modified>
</cp:coreProperties>
</file>