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66" r:id="rId3"/>
    <p:sldId id="267" r:id="rId4"/>
    <p:sldId id="268" r:id="rId5"/>
    <p:sldId id="295" r:id="rId6"/>
    <p:sldId id="269" r:id="rId7"/>
    <p:sldId id="270" r:id="rId8"/>
    <p:sldId id="271" r:id="rId9"/>
    <p:sldId id="272" r:id="rId10"/>
    <p:sldId id="273" r:id="rId11"/>
    <p:sldId id="296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3" r:id="rId25"/>
    <p:sldId id="291" r:id="rId26"/>
    <p:sldId id="290" r:id="rId27"/>
    <p:sldId id="289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CS217 – 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04</a:t>
            </a:r>
          </a:p>
          <a:p>
            <a:r>
              <a:rPr lang="en-US" dirty="0"/>
              <a:t>Mar 1-5, 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other 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DAF1-38BD-49EB-BEED-BB38320D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89" y="762000"/>
            <a:ext cx="10238509" cy="2396836"/>
          </a:xfrm>
        </p:spPr>
        <p:txBody>
          <a:bodyPr anchor="t">
            <a:normAutofit/>
          </a:bodyPr>
          <a:lstStyle/>
          <a:p>
            <a:pPr algn="just"/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functions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not attached to a particular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they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directly by using the class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scope resolution operator. This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non-static members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must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class </a:t>
            </a: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functions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no class </a:t>
            </a: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work with!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99F3B-7913-495B-90EE-C9B01E25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3216602"/>
            <a:ext cx="10238509" cy="28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</a:p>
          <a:p>
            <a:r>
              <a:rPr lang="en-US" sz="2800" dirty="0"/>
              <a:t>In C language and C++ we use the keyword </a:t>
            </a:r>
            <a:r>
              <a:rPr lang="en-US" sz="2800" dirty="0" err="1"/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/>
              <a:t>1) Variables 2) Pointers 3) Function arguments 4) Class Data members 5) Class Member functions 6) Objects</a:t>
            </a:r>
          </a:p>
        </p:txBody>
      </p:sp>
    </p:spTree>
    <p:extLst>
      <p:ext uri="{BB962C8B-B14F-4D97-AF65-F5344CB8AC3E}">
        <p14:creationId xmlns:p14="http://schemas.microsoft.com/office/powerpoint/2010/main" val="359133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b="1" dirty="0" err="1"/>
              <a:t>const</a:t>
            </a:r>
            <a:r>
              <a:rPr lang="en-US" sz="2800" dirty="0"/>
              <a:t> keyword, you cannot change its value. Also, the constant variables must be initialized </a:t>
            </a:r>
            <a:r>
              <a:rPr lang="en-US" sz="2800" b="1" dirty="0"/>
              <a:t>while they are declared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9" y="4302577"/>
            <a:ext cx="3566043" cy="14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18" y="4426793"/>
            <a:ext cx="519861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Pointers can be declared using </a:t>
            </a:r>
            <a:r>
              <a:rPr 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keyword too.</a:t>
            </a:r>
          </a:p>
          <a:p>
            <a:endParaRPr lang="en-US" alt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When we use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with pointers, we can do it in two ways, either we can apply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 what the pointer is pointing to, or we can make the pointer itself a constant. </a:t>
            </a: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24539"/>
            <a:ext cx="9601200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Function with constant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arguments of a function as const. Then we cannot change any of them.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2" y="3733543"/>
            <a:ext cx="4114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dirty="0" err="1"/>
              <a:t>const</a:t>
            </a:r>
            <a:r>
              <a:rPr lang="en-US" dirty="0"/>
              <a:t> keyword. They are not initialized during declaration. Their initialization is done in the constructor.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3876944"/>
            <a:ext cx="9169879" cy="2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an object is declared or created using the </a:t>
            </a:r>
            <a:r>
              <a:rPr lang="en-US" sz="3200" dirty="0" err="1"/>
              <a:t>const</a:t>
            </a:r>
            <a:r>
              <a:rPr lang="en-US" sz="3200" dirty="0"/>
              <a:t> keyword, its data members can never be changed, during the object's lifetime.</a:t>
            </a:r>
          </a:p>
          <a:p>
            <a:endParaRPr lang="en-US" sz="3200" dirty="0"/>
          </a:p>
          <a:p>
            <a:r>
              <a:rPr lang="en-US" sz="3200" dirty="0"/>
              <a:t>Syntax:</a:t>
            </a:r>
          </a:p>
          <a:p>
            <a:pPr marL="457200" lvl="1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class_name</a:t>
            </a:r>
            <a:r>
              <a:rPr lang="en-US" sz="2800" dirty="0"/>
              <a:t> object;</a:t>
            </a:r>
          </a:p>
        </p:txBody>
      </p:sp>
    </p:spTree>
    <p:extLst>
      <p:ext uri="{BB962C8B-B14F-4D97-AF65-F5344CB8AC3E}">
        <p14:creationId xmlns:p14="http://schemas.microsoft.com/office/powerpoint/2010/main" val="144428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const</a:t>
            </a:r>
            <a:r>
              <a:rPr lang="en-US" sz="3200" dirty="0"/>
              <a:t> member function never modifies data members in an object.</a:t>
            </a:r>
          </a:p>
          <a:p>
            <a:endParaRPr lang="en-US" sz="3200" dirty="0"/>
          </a:p>
          <a:p>
            <a:r>
              <a:rPr lang="en-US" sz="3200" dirty="0"/>
              <a:t>Syntax: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return_type</a:t>
            </a:r>
            <a:r>
              <a:rPr lang="en-US" sz="2800" dirty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09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821" y="2518350"/>
            <a:ext cx="105242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When we declare a member of a class as 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it means no matter how many objects of the class are created, there is only one copy of the static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85048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66" y="2551367"/>
            <a:ext cx="32774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626" y="2557463"/>
            <a:ext cx="6714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mutable 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224779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528" y="438223"/>
            <a:ext cx="3497314" cy="759956"/>
          </a:xfrm>
        </p:spPr>
        <p:txBody>
          <a:bodyPr>
            <a:normAutofit/>
          </a:bodyPr>
          <a:lstStyle/>
          <a:p>
            <a:r>
              <a:rPr lang="en-US" sz="3600" dirty="0"/>
              <a:t>Example: Mutable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116222"/>
            <a:ext cx="9546021" cy="47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2260"/>
            <a:ext cx="9601196" cy="3703825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/>
              <a:t>Dietel</a:t>
            </a:r>
            <a:r>
              <a:rPr lang="en-US" sz="3100" b="1" dirty="0"/>
              <a:t>, 7</a:t>
            </a:r>
            <a:r>
              <a:rPr lang="en-US" sz="3100" b="1" baseline="30000" dirty="0"/>
              <a:t>th</a:t>
            </a:r>
            <a:r>
              <a:rPr lang="en-US" sz="3100" b="1" dirty="0"/>
              <a:t> Edition</a:t>
            </a:r>
          </a:p>
          <a:p>
            <a:endParaRPr lang="en-US" sz="3100" b="1" dirty="0"/>
          </a:p>
          <a:p>
            <a:r>
              <a:rPr lang="en-US" sz="3100" b="1" dirty="0"/>
              <a:t>Classes: A Deeper Look, Part 2 </a:t>
            </a:r>
          </a:p>
          <a:p>
            <a:endParaRPr lang="en-US" sz="3100" b="1" dirty="0"/>
          </a:p>
          <a:p>
            <a:r>
              <a:rPr lang="en-US" sz="3100" b="1" dirty="0"/>
              <a:t>10.2 </a:t>
            </a:r>
            <a:r>
              <a:rPr lang="en-US" sz="3100" b="1" dirty="0" err="1"/>
              <a:t>const</a:t>
            </a:r>
            <a:r>
              <a:rPr lang="en-US" sz="3100" b="1" dirty="0"/>
              <a:t> (Constant) Objects and </a:t>
            </a:r>
            <a:r>
              <a:rPr lang="en-US" sz="3100" b="1" dirty="0" err="1"/>
              <a:t>const</a:t>
            </a:r>
            <a:r>
              <a:rPr lang="en-US" sz="3100" b="1" dirty="0"/>
              <a:t> Member Functions </a:t>
            </a:r>
          </a:p>
          <a:p>
            <a:endParaRPr lang="en-US" sz="3100" b="1" dirty="0"/>
          </a:p>
          <a:p>
            <a:r>
              <a:rPr lang="en-US" sz="3100" b="1" dirty="0"/>
              <a:t>10.6 static Class Members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4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5" y="2593374"/>
            <a:ext cx="3550509" cy="329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89" y="2993939"/>
            <a:ext cx="2973859" cy="19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1" y="2574709"/>
            <a:ext cx="3282135" cy="277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6" y="2881762"/>
            <a:ext cx="3123042" cy="2165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4711" y="1456724"/>
            <a:ext cx="4530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Exercise!</a:t>
            </a:r>
          </a:p>
        </p:txBody>
      </p:sp>
    </p:spTree>
    <p:extLst>
      <p:ext uri="{BB962C8B-B14F-4D97-AF65-F5344CB8AC3E}">
        <p14:creationId xmlns:p14="http://schemas.microsoft.com/office/powerpoint/2010/main" val="180474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94" y="2669059"/>
            <a:ext cx="3500051" cy="342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6" y="2669058"/>
            <a:ext cx="2653743" cy="30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Account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2556932"/>
            <a:ext cx="10196383" cy="3662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/>
              <a:t>Create a </a:t>
            </a:r>
            <a:r>
              <a:rPr lang="en-US" sz="2100" dirty="0" err="1"/>
              <a:t>SavingsAccount</a:t>
            </a:r>
            <a:r>
              <a:rPr lang="en-US" sz="2100" dirty="0"/>
              <a:t> class. Use a static data member </a:t>
            </a:r>
            <a:r>
              <a:rPr lang="en-US" sz="2100" dirty="0" err="1"/>
              <a:t>annualInterestRate</a:t>
            </a:r>
            <a:r>
              <a:rPr lang="en-US" sz="2100" dirty="0"/>
              <a:t> to store the annual interest rate for each of the savers. Each member of the class contains a private data member </a:t>
            </a:r>
            <a:r>
              <a:rPr lang="en-US" sz="2100" dirty="0" err="1"/>
              <a:t>savingsBalance</a:t>
            </a:r>
            <a:r>
              <a:rPr lang="en-US" sz="2100" dirty="0"/>
              <a:t> indicating the amount the saver currently has on deposit. Provide member function </a:t>
            </a:r>
            <a:r>
              <a:rPr lang="en-US" sz="2100" dirty="0" err="1"/>
              <a:t>calculateMonthlyInterest</a:t>
            </a:r>
            <a:r>
              <a:rPr lang="en-US" sz="2100" dirty="0"/>
              <a:t> that calculates the monthly interest by multiplying the balance by </a:t>
            </a:r>
            <a:r>
              <a:rPr lang="en-US" sz="2100" dirty="0" err="1"/>
              <a:t>annualInterestRate</a:t>
            </a:r>
            <a:r>
              <a:rPr lang="en-US" sz="2100" dirty="0"/>
              <a:t> divided by 12; this interest should be added to </a:t>
            </a:r>
            <a:r>
              <a:rPr lang="en-US" sz="2100" dirty="0" err="1"/>
              <a:t>savingsBalance</a:t>
            </a:r>
            <a:r>
              <a:rPr lang="en-US" sz="2100" dirty="0"/>
              <a:t>. Provide a static member function </a:t>
            </a:r>
            <a:r>
              <a:rPr lang="en-US" sz="2100" dirty="0" err="1"/>
              <a:t>modifyInterestRate</a:t>
            </a:r>
            <a:r>
              <a:rPr lang="en-US" sz="2100" dirty="0"/>
              <a:t> that sets the static </a:t>
            </a:r>
            <a:r>
              <a:rPr lang="en-US" sz="2100" dirty="0" err="1"/>
              <a:t>annualInterestRate</a:t>
            </a:r>
            <a:r>
              <a:rPr lang="en-US" sz="2100" dirty="0"/>
              <a:t> to a new value. Write a driver program to test class </a:t>
            </a:r>
            <a:r>
              <a:rPr lang="en-US" sz="2100" dirty="0" err="1"/>
              <a:t>SavingsAccount</a:t>
            </a:r>
            <a:r>
              <a:rPr lang="en-US" sz="2100" dirty="0"/>
              <a:t>. Instantiate two different objects of class </a:t>
            </a:r>
            <a:r>
              <a:rPr lang="en-US" sz="2100" dirty="0" err="1"/>
              <a:t>SavingsAccount</a:t>
            </a:r>
            <a:r>
              <a:rPr lang="en-US" sz="2100" dirty="0"/>
              <a:t>, saver1 and saver2, with balances of $2000.00 and $3000.00, respectively. Set the </a:t>
            </a:r>
            <a:r>
              <a:rPr lang="en-US" sz="2100" dirty="0" err="1"/>
              <a:t>annualInterestRate</a:t>
            </a:r>
            <a:r>
              <a:rPr lang="en-US" sz="2100" dirty="0"/>
              <a:t> to 3 percent. Then calculate the monthly interest and print the new balances for each of the savers. Then set the </a:t>
            </a:r>
            <a:r>
              <a:rPr lang="en-US" sz="2100" dirty="0" err="1"/>
              <a:t>annualInterestRate</a:t>
            </a:r>
            <a:r>
              <a:rPr lang="en-US" sz="2100" dirty="0"/>
              <a:t> to 4 percent, calculate the next month’s interest and print the new balances for each of the savers.</a:t>
            </a:r>
          </a:p>
        </p:txBody>
      </p:sp>
    </p:spTree>
    <p:extLst>
      <p:ext uri="{BB962C8B-B14F-4D97-AF65-F5344CB8AC3E}">
        <p14:creationId xmlns:p14="http://schemas.microsoft.com/office/powerpoint/2010/main" val="3106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::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6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is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2A11-049D-4B3A-8BD5-3DC576C4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694958"/>
            <a:ext cx="10655808" cy="2734041"/>
          </a:xfrm>
        </p:spPr>
        <p:txBody>
          <a:bodyPr>
            <a:noAutofit/>
          </a:bodyPr>
          <a:lstStyle/>
          <a:p>
            <a:pPr algn="just"/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gets memory when program starts and 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memory when the 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called. The X memory is not destroyed till the program is end and Y destroys when work of FUN is completed.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many times then memory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made and destroyed again and again. But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only one time and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copy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 till the end of the program, not destroys during the execution of the program.</a:t>
            </a:r>
            <a:endParaRPr lang="en-US" sz="2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375E-4BE7-4A10-8F3A-431B3D14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94" y="3429000"/>
            <a:ext cx="11764833" cy="3429000"/>
          </a:xfrm>
        </p:spPr>
        <p:txBody>
          <a:bodyPr>
            <a:normAutofit fontScale="92500"/>
          </a:bodyPr>
          <a:lstStyle/>
          <a:p>
            <a:r>
              <a:rPr lang="en-US" dirty="0"/>
              <a:t>#include&lt;iostream&gt;</a:t>
            </a:r>
            <a:br>
              <a:rPr lang="en-US" dirty="0"/>
            </a:b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	fun()  //STATIC variable contains by default ZERO value, don’t depend upon the </a:t>
            </a:r>
            <a:r>
              <a:rPr lang="en-US" b="1" i="1" u="sng" dirty="0"/>
              <a:t>OBJECT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static int x; (( </a:t>
            </a:r>
            <a:r>
              <a:rPr lang="en-US" b="1" dirty="0"/>
              <a:t>static member variable or </a:t>
            </a:r>
            <a:r>
              <a:rPr lang="en-US" b="1" i="1" u="sng" dirty="0"/>
              <a:t>class</a:t>
            </a:r>
            <a:r>
              <a:rPr lang="en-US" b="1" dirty="0"/>
              <a:t> variable</a:t>
            </a:r>
            <a:r>
              <a:rPr lang="en-US" dirty="0"/>
              <a:t>))  int y; (( </a:t>
            </a:r>
            <a:r>
              <a:rPr lang="en-US" b="1" dirty="0"/>
              <a:t>instance member variable</a:t>
            </a:r>
            <a:r>
              <a:rPr lang="en-US" dirty="0"/>
              <a:t>))</a:t>
            </a:r>
            <a:endParaRPr lang="en-US" sz="1400" dirty="0"/>
          </a:p>
          <a:p>
            <a:pPr marL="914400" lvl="2" indent="0">
              <a:buNone/>
            </a:pPr>
            <a:r>
              <a:rPr lang="en-US" sz="2400" dirty="0"/>
              <a:t>}</a:t>
            </a:r>
          </a:p>
          <a:p>
            <a:pPr marL="914400" lvl="2" indent="-574675">
              <a:buNone/>
            </a:pPr>
            <a:r>
              <a:rPr lang="en-US" sz="2400" dirty="0"/>
              <a:t>}</a:t>
            </a:r>
          </a:p>
          <a:p>
            <a:pPr lvl="2"/>
            <a:br>
              <a:rPr lang="en-US" sz="700" dirty="0"/>
            </a:b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0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Concept: A 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18" y="2285999"/>
            <a:ext cx="5294134" cy="3576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285999"/>
            <a:ext cx="5769710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50592"/>
            <a:ext cx="10396728" cy="3602736"/>
          </a:xfrm>
        </p:spPr>
        <p:txBody>
          <a:bodyPr>
            <a:normAutofit/>
          </a:bodyPr>
          <a:lstStyle/>
          <a:p>
            <a:r>
              <a:rPr lang="en-US" sz="3200" dirty="0"/>
              <a:t>By declaring a function member as static, you make it independent of any particular object of the class.</a:t>
            </a:r>
          </a:p>
          <a:p>
            <a:endParaRPr lang="en-US" sz="3200" dirty="0"/>
          </a:p>
          <a:p>
            <a:r>
              <a:rPr lang="en-US" sz="3200" dirty="0"/>
              <a:t>A static member function can be </a:t>
            </a:r>
            <a:r>
              <a:rPr lang="en-US" sz="3200" b="1" i="1" u="sng" dirty="0"/>
              <a:t>called even if no objects of the class exist</a:t>
            </a:r>
            <a:r>
              <a:rPr lang="en-US" sz="3200" dirty="0"/>
              <a:t> and the </a:t>
            </a:r>
            <a:r>
              <a:rPr lang="en-US" sz="3200" b="1" dirty="0"/>
              <a:t>static</a:t>
            </a:r>
            <a:r>
              <a:rPr lang="en-US" sz="3200" dirty="0"/>
              <a:t> functions are accessed using only the class name and the scope resolution operator </a:t>
            </a:r>
            <a:r>
              <a:rPr lang="en-US" sz="4000" b="1" dirty="0"/>
              <a:t>::</a:t>
            </a:r>
            <a:r>
              <a:rPr lang="en-US" sz="3200" b="1" dirty="0"/>
              <a:t> 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2137145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static member function</a:t>
            </a:r>
            <a:r>
              <a:rPr lang="en-US" sz="2800" dirty="0"/>
              <a:t> can only access </a:t>
            </a:r>
            <a:r>
              <a:rPr lang="en-US" sz="2800" b="1" dirty="0"/>
              <a:t>static data member</a:t>
            </a:r>
            <a:r>
              <a:rPr lang="en-US" sz="2800" dirty="0"/>
              <a:t>, other static member functions and any other functions from outside the class.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5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</a:t>
            </a:r>
            <a:r>
              <a:rPr lang="en-US" sz="5300" b="1" dirty="0"/>
              <a:t>access static data member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4489</TotalTime>
  <Words>1045</Words>
  <Application>Microsoft Office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Garamond</vt:lpstr>
      <vt:lpstr>Times New Roman</vt:lpstr>
      <vt:lpstr>Verdana</vt:lpstr>
      <vt:lpstr>Organic</vt:lpstr>
      <vt:lpstr>CS217 – Object Oriented Programming (OOP)</vt:lpstr>
      <vt:lpstr>Static Members of a C++ Class</vt:lpstr>
      <vt:lpstr>Static Members of a C++ Class</vt:lpstr>
      <vt:lpstr>Concept: Static Members is initialized outside the class</vt:lpstr>
      <vt:lpstr>Static int variable gets memory when program starts and int gets memory when the FUN  is called. The X memory is not destroyed till the program is end and Y destroys when work of FUN is completed.  2. When FUN is called many times then memory of Y is made and destroyed again and again. But X is called only one time and ONLY one copy exists till the end of the program, not destroys during the execution of the program.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Because static member functions are not attached to a particular object, they can be called directly by using the class name and the scope resolution operator. This is because non-static members must belong to a class object, and static member functions have no class object to work with!</vt:lpstr>
      <vt:lpstr>const Keyword in C++</vt:lpstr>
      <vt:lpstr>1) Constant Variables in C++</vt:lpstr>
      <vt:lpstr>2) Pointers with const keyword in C++</vt:lpstr>
      <vt:lpstr>2) Pointers with const keyword in C++</vt:lpstr>
      <vt:lpstr>3) Function with constant Arguments</vt:lpstr>
      <vt:lpstr>4) Defining Class Data members as const</vt:lpstr>
      <vt:lpstr>5) Defining Class Object as const</vt:lpstr>
      <vt:lpstr>6) Defining Class's Member function as const</vt:lpstr>
      <vt:lpstr>Example for const Object and const Member function</vt:lpstr>
      <vt:lpstr>Example for const Object and const Member function</vt:lpstr>
      <vt:lpstr>Mutable Keyword</vt:lpstr>
      <vt:lpstr>Example: Mutable</vt:lpstr>
      <vt:lpstr>Reading Assignment!</vt:lpstr>
      <vt:lpstr>Exercise!</vt:lpstr>
      <vt:lpstr>PowerPoint Presentation</vt:lpstr>
      <vt:lpstr>Exercise!</vt:lpstr>
      <vt:lpstr>Saving Account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mukand rathi</cp:lastModifiedBy>
  <cp:revision>229</cp:revision>
  <dcterms:created xsi:type="dcterms:W3CDTF">2019-01-21T07:30:30Z</dcterms:created>
  <dcterms:modified xsi:type="dcterms:W3CDTF">2021-06-06T18:43:54Z</dcterms:modified>
</cp:coreProperties>
</file>