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0" r:id="rId2"/>
    <p:sldId id="284" r:id="rId3"/>
    <p:sldId id="285" r:id="rId4"/>
    <p:sldId id="286" r:id="rId5"/>
    <p:sldId id="287" r:id="rId6"/>
    <p:sldId id="288" r:id="rId7"/>
    <p:sldId id="257" r:id="rId8"/>
    <p:sldId id="258" r:id="rId9"/>
    <p:sldId id="259" r:id="rId10"/>
    <p:sldId id="260" r:id="rId11"/>
    <p:sldId id="261" r:id="rId12"/>
    <p:sldId id="262" r:id="rId13"/>
    <p:sldId id="263" r:id="rId14"/>
    <p:sldId id="264" r:id="rId15"/>
    <p:sldId id="265" r:id="rId16"/>
    <p:sldId id="289" r:id="rId17"/>
    <p:sldId id="266" r:id="rId18"/>
    <p:sldId id="267" r:id="rId19"/>
    <p:sldId id="268" r:id="rId20"/>
    <p:sldId id="269" r:id="rId21"/>
    <p:sldId id="270" r:id="rId22"/>
    <p:sldId id="271" r:id="rId23"/>
    <p:sldId id="272" r:id="rId24"/>
    <p:sldId id="273" r:id="rId25"/>
    <p:sldId id="274" r:id="rId26"/>
    <p:sldId id="275" r:id="rId27"/>
    <p:sldId id="276" r:id="rId28"/>
    <p:sldId id="280" r:id="rId29"/>
    <p:sldId id="277" r:id="rId30"/>
    <p:sldId id="278" r:id="rId31"/>
    <p:sldId id="281"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56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4/23/2021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dirty="0"/>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dirty="0"/>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4/23/2021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4/23/2021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4/23/2021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dirty="0"/>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dirty="0"/>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4/23/2021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dirty="0"/>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CS217 – Object Oriented Programming (OOP)</a:t>
            </a:r>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a:t>Week – 08</a:t>
            </a:r>
          </a:p>
          <a:p>
            <a:r>
              <a:rPr lang="en-US" dirty="0"/>
              <a:t>Mar 29, 2021</a:t>
            </a:r>
          </a:p>
          <a:p>
            <a:r>
              <a:rPr lang="en-US" dirty="0"/>
              <a:t>Instructor: </a:t>
            </a:r>
            <a:r>
              <a:rPr lang="en-US" b="1" dirty="0"/>
              <a:t>Basit Ali </a:t>
            </a:r>
            <a:br>
              <a:rPr lang="en-US" sz="2400" dirty="0"/>
            </a:br>
            <a:endParaRPr lang="en-US" dirty="0"/>
          </a:p>
          <a:p>
            <a:endParaRPr lang="en-US" dirty="0"/>
          </a:p>
        </p:txBody>
      </p:sp>
    </p:spTree>
    <p:extLst>
      <p:ext uri="{BB962C8B-B14F-4D97-AF65-F5344CB8AC3E}">
        <p14:creationId xmlns:p14="http://schemas.microsoft.com/office/powerpoint/2010/main" val="3617266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964" y="982132"/>
            <a:ext cx="9686634" cy="1303867"/>
          </a:xfrm>
        </p:spPr>
        <p:txBody>
          <a:bodyPr/>
          <a:lstStyle/>
          <a:p>
            <a:r>
              <a:rPr lang="en-US" dirty="0"/>
              <a:t>Why and when to use inheritance?</a:t>
            </a:r>
          </a:p>
        </p:txBody>
      </p:sp>
      <p:sp>
        <p:nvSpPr>
          <p:cNvPr id="3" name="Content Placeholder 2"/>
          <p:cNvSpPr>
            <a:spLocks noGrp="1"/>
          </p:cNvSpPr>
          <p:nvPr>
            <p:ph idx="1"/>
          </p:nvPr>
        </p:nvSpPr>
        <p:spPr>
          <a:xfrm>
            <a:off x="1295401" y="2556931"/>
            <a:ext cx="9601196" cy="3566777"/>
          </a:xfrm>
        </p:spPr>
        <p:txBody>
          <a:bodyPr>
            <a:noAutofit/>
          </a:bodyPr>
          <a:lstStyle/>
          <a:p>
            <a:r>
              <a:rPr lang="en-US" sz="3000" dirty="0">
                <a:latin typeface="Times New Roman" panose="02020603050405020304" pitchFamily="18" charset="0"/>
                <a:cs typeface="Times New Roman" panose="02020603050405020304" pitchFamily="18" charset="0"/>
              </a:rPr>
              <a:t>You can clearly see that above process results in duplication of same code 3 times. </a:t>
            </a:r>
            <a:r>
              <a:rPr lang="en-US" sz="3000" b="1" dirty="0">
                <a:latin typeface="Times New Roman" panose="02020603050405020304" pitchFamily="18" charset="0"/>
                <a:cs typeface="Times New Roman" panose="02020603050405020304" pitchFamily="18" charset="0"/>
              </a:rPr>
              <a:t>This increases the chances of error and data redundancy. To avoid this type of situation, inheritance is used.</a:t>
            </a:r>
          </a:p>
          <a:p>
            <a:r>
              <a:rPr lang="en-US" sz="3000" dirty="0">
                <a:solidFill>
                  <a:srgbClr val="202124"/>
                </a:solidFill>
                <a:latin typeface="Times New Roman" panose="02020603050405020304" pitchFamily="18" charset="0"/>
                <a:cs typeface="Times New Roman" panose="02020603050405020304" pitchFamily="18" charset="0"/>
              </a:rPr>
              <a:t>I</a:t>
            </a:r>
            <a:r>
              <a:rPr lang="en-US" sz="3000" b="0" i="0" dirty="0">
                <a:solidFill>
                  <a:srgbClr val="202124"/>
                </a:solidFill>
                <a:effectLst/>
                <a:latin typeface="Times New Roman" panose="02020603050405020304" pitchFamily="18" charset="0"/>
                <a:cs typeface="Times New Roman" panose="02020603050405020304" pitchFamily="18" charset="0"/>
              </a:rPr>
              <a:t>t provides code re-usability. In place of writing the same code, again and again, we can simply inherit the properties of one class into the other.</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46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3200" dirty="0"/>
              <a:t>If we create a class Vehicle and write these three functions in it and inherit the rest of the classes from the vehicle class, then we can simply avoid the duplication of data and increase re-usability. </a:t>
            </a:r>
          </a:p>
        </p:txBody>
      </p:sp>
    </p:spTree>
    <p:extLst>
      <p:ext uri="{BB962C8B-B14F-4D97-AF65-F5344CB8AC3E}">
        <p14:creationId xmlns:p14="http://schemas.microsoft.com/office/powerpoint/2010/main" val="27564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171" y="2884516"/>
            <a:ext cx="7641657" cy="2851266"/>
          </a:xfrm>
          <a:prstGeom prst="rect">
            <a:avLst/>
          </a:prstGeom>
        </p:spPr>
      </p:pic>
    </p:spTree>
    <p:extLst>
      <p:ext uri="{BB962C8B-B14F-4D97-AF65-F5344CB8AC3E}">
        <p14:creationId xmlns:p14="http://schemas.microsoft.com/office/powerpoint/2010/main" val="147531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inheritance in C++</a:t>
            </a:r>
          </a:p>
        </p:txBody>
      </p:sp>
      <p:sp>
        <p:nvSpPr>
          <p:cNvPr id="3" name="Content Placeholder 2"/>
          <p:cNvSpPr>
            <a:spLocks noGrp="1"/>
          </p:cNvSpPr>
          <p:nvPr>
            <p:ph idx="1"/>
          </p:nvPr>
        </p:nvSpPr>
        <p:spPr/>
        <p:txBody>
          <a:bodyPr>
            <a:noAutofit/>
          </a:bodyPr>
          <a:lstStyle/>
          <a:p>
            <a:r>
              <a:rPr lang="en-US" sz="2800" dirty="0"/>
              <a:t>Syntax:</a:t>
            </a:r>
          </a:p>
          <a:p>
            <a:endParaRPr lang="en-US" sz="2800" dirty="0"/>
          </a:p>
          <a:p>
            <a:pPr marL="0" indent="0">
              <a:buNone/>
            </a:pPr>
            <a:r>
              <a:rPr lang="en-US" sz="2800" dirty="0"/>
              <a:t>class </a:t>
            </a:r>
            <a:r>
              <a:rPr lang="en-US" sz="2800" dirty="0" err="1"/>
              <a:t>subclass_name</a:t>
            </a:r>
            <a:r>
              <a:rPr lang="en-US" sz="2800" dirty="0"/>
              <a:t> : </a:t>
            </a:r>
            <a:r>
              <a:rPr lang="en-US" sz="2800" dirty="0" err="1"/>
              <a:t>access_mode</a:t>
            </a:r>
            <a:r>
              <a:rPr lang="en-US" sz="2800" dirty="0"/>
              <a:t> </a:t>
            </a:r>
            <a:r>
              <a:rPr lang="en-US" sz="2800" dirty="0" err="1"/>
              <a:t>base_class_name</a:t>
            </a:r>
            <a:endParaRPr lang="en-US" sz="2800" dirty="0"/>
          </a:p>
          <a:p>
            <a:pPr marL="0" indent="0">
              <a:buNone/>
            </a:pPr>
            <a:r>
              <a:rPr lang="en-US" sz="2800" dirty="0"/>
              <a:t>{</a:t>
            </a:r>
          </a:p>
          <a:p>
            <a:pPr marL="0" indent="0">
              <a:buNone/>
            </a:pPr>
            <a:r>
              <a:rPr lang="en-US" sz="2800" dirty="0"/>
              <a:t>//body of subclass</a:t>
            </a:r>
          </a:p>
          <a:p>
            <a:pPr marL="0" indent="0">
              <a:buNone/>
            </a:pPr>
            <a:r>
              <a:rPr lang="en-US" sz="2800" dirty="0"/>
              <a:t>};</a:t>
            </a:r>
          </a:p>
        </p:txBody>
      </p:sp>
    </p:spTree>
    <p:extLst>
      <p:ext uri="{BB962C8B-B14F-4D97-AF65-F5344CB8AC3E}">
        <p14:creationId xmlns:p14="http://schemas.microsoft.com/office/powerpoint/2010/main" val="4088899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Inheritance</a:t>
            </a:r>
          </a:p>
        </p:txBody>
      </p:sp>
      <p:sp>
        <p:nvSpPr>
          <p:cNvPr id="3" name="Content Placeholder 2"/>
          <p:cNvSpPr>
            <a:spLocks noGrp="1"/>
          </p:cNvSpPr>
          <p:nvPr>
            <p:ph idx="1"/>
          </p:nvPr>
        </p:nvSpPr>
        <p:spPr>
          <a:xfrm>
            <a:off x="1295400" y="2502131"/>
            <a:ext cx="9810403" cy="3749039"/>
          </a:xfrm>
        </p:spPr>
        <p:txBody>
          <a:bodyPr>
            <a:normAutofit fontScale="85000" lnSpcReduction="20000"/>
          </a:bodyPr>
          <a:lstStyle/>
          <a:p>
            <a:pPr fontAlgn="base"/>
            <a:r>
              <a:rPr lang="en-US" sz="3000" b="1" dirty="0"/>
              <a:t>Public mode</a:t>
            </a:r>
            <a:r>
              <a:rPr lang="en-US" sz="3000" dirty="0"/>
              <a:t>: If we derive a sub class from a public base class. Then the public member of the base class will become public in the derived class and protected members of the base class will become protected in derived class.</a:t>
            </a:r>
          </a:p>
          <a:p>
            <a:pPr fontAlgn="base"/>
            <a:r>
              <a:rPr lang="en-US" sz="3000" b="1" dirty="0"/>
              <a:t>Protected mode</a:t>
            </a:r>
            <a:r>
              <a:rPr lang="en-US" sz="3000" dirty="0"/>
              <a:t>: If we derive a sub class from a Protected base class. Then both public member and protected members of the base class will become protected in derived class.</a:t>
            </a:r>
          </a:p>
          <a:p>
            <a:pPr fontAlgn="base"/>
            <a:r>
              <a:rPr lang="en-US" sz="3000" b="1" dirty="0"/>
              <a:t>Private mode</a:t>
            </a:r>
            <a:r>
              <a:rPr lang="en-US" sz="3000" dirty="0"/>
              <a:t>: If we derive a sub class from a Private base class. Then both public member and protected members of the base class will become Private in derived class.</a:t>
            </a:r>
          </a:p>
          <a:p>
            <a:endParaRPr lang="en-US" dirty="0"/>
          </a:p>
        </p:txBody>
      </p:sp>
    </p:spTree>
    <p:extLst>
      <p:ext uri="{BB962C8B-B14F-4D97-AF65-F5344CB8AC3E}">
        <p14:creationId xmlns:p14="http://schemas.microsoft.com/office/powerpoint/2010/main" val="3968667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Inheritance</a:t>
            </a:r>
          </a:p>
        </p:txBody>
      </p:sp>
      <p:pic>
        <p:nvPicPr>
          <p:cNvPr id="4" name="Content Placeholder 3"/>
          <p:cNvPicPr>
            <a:picLocks noGrp="1" noChangeAspect="1"/>
          </p:cNvPicPr>
          <p:nvPr>
            <p:ph idx="1"/>
          </p:nvPr>
        </p:nvPicPr>
        <p:blipFill>
          <a:blip r:embed="rId2"/>
          <a:stretch>
            <a:fillRect/>
          </a:stretch>
        </p:blipFill>
        <p:spPr>
          <a:xfrm>
            <a:off x="1654233" y="2668385"/>
            <a:ext cx="8986058" cy="3291840"/>
          </a:xfrm>
          <a:prstGeom prst="rect">
            <a:avLst/>
          </a:prstGeom>
        </p:spPr>
      </p:pic>
    </p:spTree>
    <p:extLst>
      <p:ext uri="{BB962C8B-B14F-4D97-AF65-F5344CB8AC3E}">
        <p14:creationId xmlns:p14="http://schemas.microsoft.com/office/powerpoint/2010/main" val="3965565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00649" y="675502"/>
            <a:ext cx="7990702" cy="5502875"/>
          </a:xfrm>
          <a:prstGeom prst="rect">
            <a:avLst/>
          </a:prstGeom>
        </p:spPr>
      </p:pic>
    </p:spTree>
    <p:extLst>
      <p:ext uri="{BB962C8B-B14F-4D97-AF65-F5344CB8AC3E}">
        <p14:creationId xmlns:p14="http://schemas.microsoft.com/office/powerpoint/2010/main" val="1047891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Inheritance in C++</a:t>
            </a:r>
          </a:p>
        </p:txBody>
      </p:sp>
      <p:sp>
        <p:nvSpPr>
          <p:cNvPr id="3" name="Content Placeholder 2"/>
          <p:cNvSpPr>
            <a:spLocks noGrp="1"/>
          </p:cNvSpPr>
          <p:nvPr>
            <p:ph idx="1"/>
          </p:nvPr>
        </p:nvSpPr>
        <p:spPr/>
        <p:txBody>
          <a:bodyPr/>
          <a:lstStyle/>
          <a:p>
            <a:pPr marL="457200" indent="-457200">
              <a:buFont typeface="+mj-lt"/>
              <a:buAutoNum type="arabicPeriod"/>
            </a:pPr>
            <a:r>
              <a:rPr lang="en-US" sz="3200" dirty="0"/>
              <a:t>Single Inheritance</a:t>
            </a:r>
          </a:p>
          <a:p>
            <a:pPr marL="457200" indent="-457200">
              <a:buFont typeface="+mj-lt"/>
              <a:buAutoNum type="arabicPeriod"/>
            </a:pPr>
            <a:r>
              <a:rPr lang="en-US" sz="3200" dirty="0"/>
              <a:t>Multiple Inheritance</a:t>
            </a:r>
          </a:p>
          <a:p>
            <a:pPr marL="457200" indent="-457200">
              <a:buFont typeface="+mj-lt"/>
              <a:buAutoNum type="arabicPeriod"/>
            </a:pPr>
            <a:r>
              <a:rPr lang="en-US" sz="3200" dirty="0"/>
              <a:t>Multilevel Inheritance</a:t>
            </a:r>
          </a:p>
          <a:p>
            <a:pPr marL="457200" indent="-457200">
              <a:buFont typeface="+mj-lt"/>
              <a:buAutoNum type="arabicPeriod"/>
            </a:pPr>
            <a:r>
              <a:rPr lang="en-US" sz="3200" dirty="0">
                <a:solidFill>
                  <a:srgbClr val="202124"/>
                </a:solidFill>
                <a:latin typeface="+mj-lt"/>
              </a:rPr>
              <a:t>H</a:t>
            </a:r>
            <a:r>
              <a:rPr lang="en-US" sz="3200" b="0" i="0" dirty="0">
                <a:solidFill>
                  <a:srgbClr val="202124"/>
                </a:solidFill>
                <a:effectLst/>
                <a:latin typeface="+mj-lt"/>
              </a:rPr>
              <a:t>ierarchical</a:t>
            </a:r>
            <a:r>
              <a:rPr lang="en-US" sz="3200" dirty="0"/>
              <a:t> Inheritance</a:t>
            </a:r>
          </a:p>
          <a:p>
            <a:pPr marL="457200" indent="-457200">
              <a:buFont typeface="+mj-lt"/>
              <a:buAutoNum type="arabicPeriod"/>
            </a:pPr>
            <a:r>
              <a:rPr lang="en-US" sz="3200" dirty="0"/>
              <a:t>Hybrid (Virtual) Inheritance</a:t>
            </a:r>
          </a:p>
          <a:p>
            <a:endParaRPr lang="en-US" dirty="0"/>
          </a:p>
        </p:txBody>
      </p:sp>
    </p:spTree>
    <p:extLst>
      <p:ext uri="{BB962C8B-B14F-4D97-AF65-F5344CB8AC3E}">
        <p14:creationId xmlns:p14="http://schemas.microsoft.com/office/powerpoint/2010/main" val="3473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Inheritance</a:t>
            </a:r>
          </a:p>
        </p:txBody>
      </p:sp>
      <p:sp>
        <p:nvSpPr>
          <p:cNvPr id="3" name="Content Placeholder 2"/>
          <p:cNvSpPr>
            <a:spLocks noGrp="1"/>
          </p:cNvSpPr>
          <p:nvPr>
            <p:ph idx="1"/>
          </p:nvPr>
        </p:nvSpPr>
        <p:spPr/>
        <p:txBody>
          <a:bodyPr>
            <a:normAutofit/>
          </a:bodyPr>
          <a:lstStyle/>
          <a:p>
            <a:r>
              <a:rPr lang="en-US" sz="3200" dirty="0"/>
              <a:t>In single inheritance, a class is allowed to inherit from only one class. i.e. one sub class is inherited by one base class only.</a:t>
            </a:r>
          </a:p>
          <a:p>
            <a:endParaRPr lang="en-US" sz="3200" dirty="0"/>
          </a:p>
        </p:txBody>
      </p:sp>
      <p:pic>
        <p:nvPicPr>
          <p:cNvPr id="4" name="Picture 3"/>
          <p:cNvPicPr>
            <a:picLocks noChangeAspect="1"/>
          </p:cNvPicPr>
          <p:nvPr/>
        </p:nvPicPr>
        <p:blipFill>
          <a:blip r:embed="rId2"/>
          <a:stretch>
            <a:fillRect/>
          </a:stretch>
        </p:blipFill>
        <p:spPr>
          <a:xfrm>
            <a:off x="6907877" y="3773978"/>
            <a:ext cx="3582785" cy="2258465"/>
          </a:xfrm>
          <a:prstGeom prst="rect">
            <a:avLst/>
          </a:prstGeom>
        </p:spPr>
      </p:pic>
    </p:spTree>
    <p:extLst>
      <p:ext uri="{BB962C8B-B14F-4D97-AF65-F5344CB8AC3E}">
        <p14:creationId xmlns:p14="http://schemas.microsoft.com/office/powerpoint/2010/main" val="4218949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Inheritance (Continue..)</a:t>
            </a:r>
          </a:p>
        </p:txBody>
      </p:sp>
      <p:sp>
        <p:nvSpPr>
          <p:cNvPr id="3" name="Content Placeholder 2"/>
          <p:cNvSpPr>
            <a:spLocks noGrp="1"/>
          </p:cNvSpPr>
          <p:nvPr>
            <p:ph idx="1"/>
          </p:nvPr>
        </p:nvSpPr>
        <p:spPr/>
        <p:txBody>
          <a:bodyPr/>
          <a:lstStyle/>
          <a:p>
            <a:r>
              <a:rPr lang="en-US" dirty="0"/>
              <a:t>Syntax:</a:t>
            </a:r>
          </a:p>
          <a:p>
            <a:pPr marL="0" indent="0">
              <a:buNone/>
            </a:pPr>
            <a:r>
              <a:rPr lang="en-US" dirty="0"/>
              <a:t>class subclass_name : </a:t>
            </a:r>
            <a:r>
              <a:rPr lang="en-US" dirty="0" err="1"/>
              <a:t>access_mode</a:t>
            </a:r>
            <a:r>
              <a:rPr lang="en-US" dirty="0"/>
              <a:t> </a:t>
            </a:r>
            <a:r>
              <a:rPr lang="en-US" dirty="0" err="1"/>
              <a:t>base_class</a:t>
            </a:r>
            <a:endParaRPr lang="en-US" dirty="0"/>
          </a:p>
          <a:p>
            <a:pPr marL="0" indent="0">
              <a:buNone/>
            </a:pPr>
            <a:r>
              <a:rPr lang="en-US" dirty="0"/>
              <a:t>{</a:t>
            </a:r>
          </a:p>
          <a:p>
            <a:pPr marL="0" indent="0">
              <a:buNone/>
            </a:pPr>
            <a:r>
              <a:rPr lang="en-US" dirty="0"/>
              <a:t>//body of subclass</a:t>
            </a:r>
          </a:p>
          <a:p>
            <a:pPr marL="0" indent="0">
              <a:buNone/>
            </a:pPr>
            <a:r>
              <a:rPr lang="en-US" dirty="0"/>
              <a:t>};</a:t>
            </a:r>
          </a:p>
        </p:txBody>
      </p:sp>
      <p:pic>
        <p:nvPicPr>
          <p:cNvPr id="5" name="Picture 4"/>
          <p:cNvPicPr>
            <a:picLocks noChangeAspect="1"/>
          </p:cNvPicPr>
          <p:nvPr/>
        </p:nvPicPr>
        <p:blipFill>
          <a:blip r:embed="rId2"/>
          <a:stretch>
            <a:fillRect/>
          </a:stretch>
        </p:blipFill>
        <p:spPr>
          <a:xfrm>
            <a:off x="7155267" y="2556933"/>
            <a:ext cx="3667125" cy="3636050"/>
          </a:xfrm>
          <a:prstGeom prst="rect">
            <a:avLst/>
          </a:prstGeom>
        </p:spPr>
      </p:pic>
    </p:spTree>
    <p:extLst>
      <p:ext uri="{BB962C8B-B14F-4D97-AF65-F5344CB8AC3E}">
        <p14:creationId xmlns:p14="http://schemas.microsoft.com/office/powerpoint/2010/main" val="164030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Object Relationship</a:t>
            </a:r>
          </a:p>
        </p:txBody>
      </p:sp>
      <p:sp>
        <p:nvSpPr>
          <p:cNvPr id="3" name="Content Placeholder 2"/>
          <p:cNvSpPr>
            <a:spLocks noGrp="1"/>
          </p:cNvSpPr>
          <p:nvPr>
            <p:ph idx="1"/>
          </p:nvPr>
        </p:nvSpPr>
        <p:spPr>
          <a:xfrm>
            <a:off x="1295401" y="2556932"/>
            <a:ext cx="4726708" cy="3318936"/>
          </a:xfrm>
        </p:spPr>
        <p:txBody>
          <a:bodyPr>
            <a:normAutofit/>
          </a:bodyPr>
          <a:lstStyle/>
          <a:p>
            <a:r>
              <a:rPr lang="en-US" sz="3600" dirty="0"/>
              <a:t>is-a relationship</a:t>
            </a:r>
          </a:p>
          <a:p>
            <a:endParaRPr lang="en-US" sz="3600" dirty="0"/>
          </a:p>
          <a:p>
            <a:r>
              <a:rPr lang="en-US" sz="3600" dirty="0"/>
              <a:t>has-a relationship</a:t>
            </a:r>
          </a:p>
        </p:txBody>
      </p:sp>
    </p:spTree>
    <p:extLst>
      <p:ext uri="{BB962C8B-B14F-4D97-AF65-F5344CB8AC3E}">
        <p14:creationId xmlns:p14="http://schemas.microsoft.com/office/powerpoint/2010/main" val="3112091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idx="1"/>
          </p:nvPr>
        </p:nvSpPr>
        <p:spPr/>
        <p:txBody>
          <a:bodyPr>
            <a:normAutofit/>
          </a:bodyPr>
          <a:lstStyle/>
          <a:p>
            <a:r>
              <a:rPr lang="en-US" sz="2800" dirty="0"/>
              <a:t>Multiple Inheritance is a feature of C++ where a class can inherit from more than one classes. i.e. one </a:t>
            </a:r>
            <a:r>
              <a:rPr lang="en-US" sz="2800" b="1" dirty="0"/>
              <a:t>sub class</a:t>
            </a:r>
            <a:r>
              <a:rPr lang="en-US" sz="2800" dirty="0"/>
              <a:t> is inherited from more than one </a:t>
            </a:r>
            <a:r>
              <a:rPr lang="en-US" sz="2800" b="1" dirty="0"/>
              <a:t>base classes</a:t>
            </a:r>
            <a:r>
              <a:rPr lang="en-US" sz="2800" dirty="0"/>
              <a:t>.</a:t>
            </a:r>
          </a:p>
        </p:txBody>
      </p:sp>
      <p:pic>
        <p:nvPicPr>
          <p:cNvPr id="4" name="Picture 3"/>
          <p:cNvPicPr>
            <a:picLocks noChangeAspect="1"/>
          </p:cNvPicPr>
          <p:nvPr/>
        </p:nvPicPr>
        <p:blipFill>
          <a:blip r:embed="rId2"/>
          <a:stretch>
            <a:fillRect/>
          </a:stretch>
        </p:blipFill>
        <p:spPr>
          <a:xfrm>
            <a:off x="2779481" y="4003676"/>
            <a:ext cx="8029575" cy="2143125"/>
          </a:xfrm>
          <a:prstGeom prst="rect">
            <a:avLst/>
          </a:prstGeom>
        </p:spPr>
      </p:pic>
    </p:spTree>
    <p:extLst>
      <p:ext uri="{BB962C8B-B14F-4D97-AF65-F5344CB8AC3E}">
        <p14:creationId xmlns:p14="http://schemas.microsoft.com/office/powerpoint/2010/main" val="952467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 (Continue..)</a:t>
            </a:r>
          </a:p>
        </p:txBody>
      </p:sp>
      <p:sp>
        <p:nvSpPr>
          <p:cNvPr id="3" name="Content Placeholder 2"/>
          <p:cNvSpPr>
            <a:spLocks noGrp="1"/>
          </p:cNvSpPr>
          <p:nvPr>
            <p:ph idx="1"/>
          </p:nvPr>
        </p:nvSpPr>
        <p:spPr/>
        <p:txBody>
          <a:bodyPr>
            <a:normAutofit/>
          </a:bodyPr>
          <a:lstStyle/>
          <a:p>
            <a:r>
              <a:rPr lang="en-US" sz="2000" dirty="0"/>
              <a:t>Syntax:</a:t>
            </a:r>
          </a:p>
          <a:p>
            <a:pPr marL="0" indent="0">
              <a:buNone/>
            </a:pPr>
            <a:r>
              <a:rPr lang="en-US" sz="2000" dirty="0"/>
              <a:t>class subclass_name : </a:t>
            </a:r>
            <a:r>
              <a:rPr lang="en-US" sz="2000" dirty="0" err="1"/>
              <a:t>access_mode</a:t>
            </a:r>
            <a:r>
              <a:rPr lang="en-US" sz="2000" dirty="0"/>
              <a:t> base_class1, </a:t>
            </a:r>
          </a:p>
          <a:p>
            <a:pPr marL="0" indent="0">
              <a:buNone/>
            </a:pPr>
            <a:r>
              <a:rPr lang="en-US" sz="2000" dirty="0" err="1"/>
              <a:t>access_mode</a:t>
            </a:r>
            <a:r>
              <a:rPr lang="en-US" sz="2000" dirty="0"/>
              <a:t> base_class2, ....</a:t>
            </a:r>
          </a:p>
          <a:p>
            <a:pPr marL="0" indent="0">
              <a:buNone/>
            </a:pPr>
            <a:r>
              <a:rPr lang="en-US" sz="2000" dirty="0"/>
              <a:t>{</a:t>
            </a:r>
          </a:p>
          <a:p>
            <a:pPr marL="0" indent="0">
              <a:buNone/>
            </a:pPr>
            <a:r>
              <a:rPr lang="en-US" sz="2000" dirty="0"/>
              <a:t> //body of subclass</a:t>
            </a:r>
          </a:p>
          <a:p>
            <a:pPr marL="0" indent="0">
              <a:buNone/>
            </a:pPr>
            <a:r>
              <a:rPr lang="en-US" sz="2000" dirty="0"/>
              <a:t>};</a:t>
            </a:r>
          </a:p>
        </p:txBody>
      </p:sp>
      <p:pic>
        <p:nvPicPr>
          <p:cNvPr id="5" name="Picture 4"/>
          <p:cNvPicPr>
            <a:picLocks noChangeAspect="1"/>
          </p:cNvPicPr>
          <p:nvPr/>
        </p:nvPicPr>
        <p:blipFill>
          <a:blip r:embed="rId2"/>
          <a:stretch>
            <a:fillRect/>
          </a:stretch>
        </p:blipFill>
        <p:spPr>
          <a:xfrm>
            <a:off x="6393869" y="2477194"/>
            <a:ext cx="4404364" cy="3732414"/>
          </a:xfrm>
          <a:prstGeom prst="rect">
            <a:avLst/>
          </a:prstGeom>
        </p:spPr>
      </p:pic>
    </p:spTree>
    <p:extLst>
      <p:ext uri="{BB962C8B-B14F-4D97-AF65-F5344CB8AC3E}">
        <p14:creationId xmlns:p14="http://schemas.microsoft.com/office/powerpoint/2010/main" val="3548285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Inheritance</a:t>
            </a:r>
          </a:p>
        </p:txBody>
      </p:sp>
      <p:sp>
        <p:nvSpPr>
          <p:cNvPr id="3" name="Content Placeholder 2"/>
          <p:cNvSpPr>
            <a:spLocks noGrp="1"/>
          </p:cNvSpPr>
          <p:nvPr>
            <p:ph idx="1"/>
          </p:nvPr>
        </p:nvSpPr>
        <p:spPr/>
        <p:txBody>
          <a:bodyPr>
            <a:normAutofit/>
          </a:bodyPr>
          <a:lstStyle/>
          <a:p>
            <a:r>
              <a:rPr lang="en-US" sz="2800" dirty="0"/>
              <a:t>In this type of inheritance, a derived class is created from another derived class.</a:t>
            </a:r>
          </a:p>
        </p:txBody>
      </p:sp>
      <p:pic>
        <p:nvPicPr>
          <p:cNvPr id="4" name="Picture 3"/>
          <p:cNvPicPr>
            <a:picLocks noChangeAspect="1"/>
          </p:cNvPicPr>
          <p:nvPr/>
        </p:nvPicPr>
        <p:blipFill>
          <a:blip r:embed="rId2"/>
          <a:stretch>
            <a:fillRect/>
          </a:stretch>
        </p:blipFill>
        <p:spPr>
          <a:xfrm>
            <a:off x="5865235" y="3063240"/>
            <a:ext cx="4867275" cy="3021676"/>
          </a:xfrm>
          <a:prstGeom prst="rect">
            <a:avLst/>
          </a:prstGeom>
        </p:spPr>
      </p:pic>
    </p:spTree>
    <p:extLst>
      <p:ext uri="{BB962C8B-B14F-4D97-AF65-F5344CB8AC3E}">
        <p14:creationId xmlns:p14="http://schemas.microsoft.com/office/powerpoint/2010/main" val="2695503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0473" y="1644842"/>
            <a:ext cx="4156364" cy="3568316"/>
          </a:xfrm>
        </p:spPr>
        <p:txBody>
          <a:bodyPr>
            <a:normAutofit/>
          </a:bodyPr>
          <a:lstStyle/>
          <a:p>
            <a:r>
              <a:rPr lang="en-US" sz="6600" dirty="0"/>
              <a:t>Multilevel Inheritance</a:t>
            </a:r>
          </a:p>
        </p:txBody>
      </p:sp>
      <p:pic>
        <p:nvPicPr>
          <p:cNvPr id="4" name="Content Placeholder 3"/>
          <p:cNvPicPr>
            <a:picLocks noGrp="1" noChangeAspect="1"/>
          </p:cNvPicPr>
          <p:nvPr>
            <p:ph idx="1"/>
          </p:nvPr>
        </p:nvPicPr>
        <p:blipFill>
          <a:blip r:embed="rId2"/>
          <a:stretch>
            <a:fillRect/>
          </a:stretch>
        </p:blipFill>
        <p:spPr>
          <a:xfrm>
            <a:off x="905163" y="600364"/>
            <a:ext cx="6160655" cy="5567680"/>
          </a:xfrm>
          <a:prstGeom prst="rect">
            <a:avLst/>
          </a:prstGeom>
        </p:spPr>
      </p:pic>
    </p:spTree>
    <p:extLst>
      <p:ext uri="{BB962C8B-B14F-4D97-AF65-F5344CB8AC3E}">
        <p14:creationId xmlns:p14="http://schemas.microsoft.com/office/powerpoint/2010/main" val="2340766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1018" y="751223"/>
            <a:ext cx="4800598" cy="1303867"/>
          </a:xfrm>
        </p:spPr>
        <p:txBody>
          <a:bodyPr>
            <a:noAutofit/>
          </a:bodyPr>
          <a:lstStyle/>
          <a:p>
            <a:r>
              <a:rPr lang="en-US" sz="4800" b="1" dirty="0"/>
              <a:t>Hierarchical Inheritance</a:t>
            </a:r>
          </a:p>
        </p:txBody>
      </p:sp>
      <p:pic>
        <p:nvPicPr>
          <p:cNvPr id="4" name="Content Placeholder 3"/>
          <p:cNvPicPr>
            <a:picLocks noGrp="1" noChangeAspect="1"/>
          </p:cNvPicPr>
          <p:nvPr>
            <p:ph idx="1"/>
          </p:nvPr>
        </p:nvPicPr>
        <p:blipFill>
          <a:blip r:embed="rId2"/>
          <a:stretch>
            <a:fillRect/>
          </a:stretch>
        </p:blipFill>
        <p:spPr>
          <a:xfrm>
            <a:off x="5695142" y="2532611"/>
            <a:ext cx="5044438" cy="2468880"/>
          </a:xfrm>
          <a:prstGeom prst="rect">
            <a:avLst/>
          </a:prstGeom>
        </p:spPr>
      </p:pic>
      <p:sp>
        <p:nvSpPr>
          <p:cNvPr id="5" name="Rectangle 4"/>
          <p:cNvSpPr/>
          <p:nvPr/>
        </p:nvSpPr>
        <p:spPr>
          <a:xfrm>
            <a:off x="1237208" y="972878"/>
            <a:ext cx="4009046" cy="4524315"/>
          </a:xfrm>
          <a:prstGeom prst="rect">
            <a:avLst/>
          </a:prstGeom>
        </p:spPr>
        <p:txBody>
          <a:bodyPr wrap="square">
            <a:spAutoFit/>
          </a:bodyPr>
          <a:lstStyle/>
          <a:p>
            <a:r>
              <a:rPr lang="en-US" sz="3200" dirty="0">
                <a:latin typeface="Roboto"/>
              </a:rPr>
              <a:t>In this type of inheritance, more than one sub class is inherited from a single base class. i.e. more than one derived class is created from a single base class.</a:t>
            </a:r>
            <a:endParaRPr lang="en-US" sz="3200" dirty="0"/>
          </a:p>
        </p:txBody>
      </p:sp>
    </p:spTree>
    <p:extLst>
      <p:ext uri="{BB962C8B-B14F-4D97-AF65-F5344CB8AC3E}">
        <p14:creationId xmlns:p14="http://schemas.microsoft.com/office/powerpoint/2010/main" val="3825764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4727" y="1607127"/>
            <a:ext cx="3609106" cy="3495963"/>
          </a:xfrm>
        </p:spPr>
        <p:txBody>
          <a:bodyPr>
            <a:noAutofit/>
          </a:bodyPr>
          <a:lstStyle/>
          <a:p>
            <a:r>
              <a:rPr lang="en-US" sz="5400" dirty="0"/>
              <a:t>Hierarchical Inheritance</a:t>
            </a:r>
          </a:p>
        </p:txBody>
      </p:sp>
      <p:pic>
        <p:nvPicPr>
          <p:cNvPr id="4" name="Content Placeholder 3"/>
          <p:cNvPicPr>
            <a:picLocks noGrp="1" noChangeAspect="1"/>
          </p:cNvPicPr>
          <p:nvPr>
            <p:ph idx="1"/>
          </p:nvPr>
        </p:nvPicPr>
        <p:blipFill>
          <a:blip r:embed="rId2"/>
          <a:stretch>
            <a:fillRect/>
          </a:stretch>
        </p:blipFill>
        <p:spPr>
          <a:xfrm>
            <a:off x="858982" y="646545"/>
            <a:ext cx="6844145" cy="5597237"/>
          </a:xfrm>
          <a:prstGeom prst="rect">
            <a:avLst/>
          </a:prstGeom>
        </p:spPr>
      </p:pic>
    </p:spTree>
    <p:extLst>
      <p:ext uri="{BB962C8B-B14F-4D97-AF65-F5344CB8AC3E}">
        <p14:creationId xmlns:p14="http://schemas.microsoft.com/office/powerpoint/2010/main" val="357773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0" y="982132"/>
            <a:ext cx="4597397" cy="1303867"/>
          </a:xfrm>
        </p:spPr>
        <p:txBody>
          <a:bodyPr>
            <a:normAutofit fontScale="90000"/>
          </a:bodyPr>
          <a:lstStyle/>
          <a:p>
            <a:r>
              <a:rPr lang="en-US" dirty="0"/>
              <a:t>Hybrid (Virtual) Inheritance</a:t>
            </a:r>
          </a:p>
        </p:txBody>
      </p:sp>
      <p:sp>
        <p:nvSpPr>
          <p:cNvPr id="3" name="Content Placeholder 2"/>
          <p:cNvSpPr>
            <a:spLocks noGrp="1"/>
          </p:cNvSpPr>
          <p:nvPr>
            <p:ph idx="1"/>
          </p:nvPr>
        </p:nvSpPr>
        <p:spPr>
          <a:xfrm>
            <a:off x="1230746" y="1089891"/>
            <a:ext cx="4218708" cy="4545832"/>
          </a:xfrm>
        </p:spPr>
        <p:txBody>
          <a:bodyPr>
            <a:normAutofit lnSpcReduction="10000"/>
          </a:bodyPr>
          <a:lstStyle/>
          <a:p>
            <a:pPr algn="just"/>
            <a:r>
              <a:rPr lang="en-US" sz="3200" dirty="0"/>
              <a:t>Hybrid Inheritance is implemented by combining more than one type of inheritance. For example: Combining Hierarchical inheritance and Multiple Inheritance.</a:t>
            </a:r>
            <a:br>
              <a:rPr lang="en-US" sz="3200" dirty="0"/>
            </a:br>
            <a:endParaRPr lang="en-US" sz="3200" dirty="0"/>
          </a:p>
        </p:txBody>
      </p:sp>
      <p:pic>
        <p:nvPicPr>
          <p:cNvPr id="4" name="Picture 3"/>
          <p:cNvPicPr>
            <a:picLocks noChangeAspect="1"/>
          </p:cNvPicPr>
          <p:nvPr/>
        </p:nvPicPr>
        <p:blipFill>
          <a:blip r:embed="rId2"/>
          <a:stretch>
            <a:fillRect/>
          </a:stretch>
        </p:blipFill>
        <p:spPr>
          <a:xfrm>
            <a:off x="5563409" y="2609273"/>
            <a:ext cx="5607974" cy="2281382"/>
          </a:xfrm>
          <a:prstGeom prst="rect">
            <a:avLst/>
          </a:prstGeom>
        </p:spPr>
      </p:pic>
    </p:spTree>
    <p:extLst>
      <p:ext uri="{BB962C8B-B14F-4D97-AF65-F5344CB8AC3E}">
        <p14:creationId xmlns:p14="http://schemas.microsoft.com/office/powerpoint/2010/main" val="4000982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4705" y="2595419"/>
            <a:ext cx="4052452" cy="3265054"/>
          </a:xfrm>
        </p:spPr>
        <p:txBody>
          <a:bodyPr>
            <a:normAutofit/>
          </a:bodyPr>
          <a:lstStyle/>
          <a:p>
            <a:r>
              <a:rPr lang="en-US" sz="6600" dirty="0"/>
              <a:t>Hybrid Inheritance</a:t>
            </a:r>
          </a:p>
        </p:txBody>
      </p:sp>
      <p:pic>
        <p:nvPicPr>
          <p:cNvPr id="4" name="Content Placeholder 3"/>
          <p:cNvPicPr>
            <a:picLocks noGrp="1" noChangeAspect="1"/>
          </p:cNvPicPr>
          <p:nvPr>
            <p:ph idx="1"/>
          </p:nvPr>
        </p:nvPicPr>
        <p:blipFill>
          <a:blip r:embed="rId2"/>
          <a:stretch>
            <a:fillRect/>
          </a:stretch>
        </p:blipFill>
        <p:spPr>
          <a:xfrm>
            <a:off x="884843" y="711200"/>
            <a:ext cx="5940830" cy="5523345"/>
          </a:xfrm>
          <a:prstGeom prst="rect">
            <a:avLst/>
          </a:prstGeom>
        </p:spPr>
      </p:pic>
    </p:spTree>
    <p:extLst>
      <p:ext uri="{BB962C8B-B14F-4D97-AF65-F5344CB8AC3E}">
        <p14:creationId xmlns:p14="http://schemas.microsoft.com/office/powerpoint/2010/main" val="190658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418" y="618836"/>
            <a:ext cx="9317179" cy="877455"/>
          </a:xfrm>
        </p:spPr>
        <p:txBody>
          <a:bodyPr>
            <a:normAutofit fontScale="90000"/>
          </a:bodyPr>
          <a:lstStyle/>
          <a:p>
            <a:r>
              <a:rPr lang="en-US" b="1" dirty="0"/>
              <a:t>Order of constructor and Destructor call </a:t>
            </a:r>
          </a:p>
        </p:txBody>
      </p:sp>
      <p:sp>
        <p:nvSpPr>
          <p:cNvPr id="3" name="Content Placeholder 2"/>
          <p:cNvSpPr>
            <a:spLocks noGrp="1"/>
          </p:cNvSpPr>
          <p:nvPr>
            <p:ph idx="1"/>
          </p:nvPr>
        </p:nvSpPr>
        <p:spPr>
          <a:xfrm>
            <a:off x="942109" y="1496291"/>
            <a:ext cx="9954488" cy="4379577"/>
          </a:xfrm>
        </p:spPr>
        <p:txBody>
          <a:bodyPr>
            <a:normAutofit lnSpcReduction="10000"/>
          </a:bodyPr>
          <a:lstStyle/>
          <a:p>
            <a:r>
              <a:rPr lang="en-US" sz="2800" b="1" dirty="0">
                <a:latin typeface="Times New Roman" panose="02020603050405020304" pitchFamily="18" charset="0"/>
                <a:cs typeface="Times New Roman" panose="02020603050405020304" pitchFamily="18" charset="0"/>
              </a:rPr>
              <a:t>Whenever </a:t>
            </a:r>
            <a:r>
              <a:rPr lang="en-US" sz="2800" dirty="0">
                <a:latin typeface="Times New Roman" panose="02020603050405020304" pitchFamily="18" charset="0"/>
                <a:cs typeface="Times New Roman" panose="02020603050405020304" pitchFamily="18" charset="0"/>
              </a:rPr>
              <a:t>we create an object of a class, the default constructor of that class is invoked automatically to initialize the members of the class.</a:t>
            </a:r>
          </a:p>
          <a:p>
            <a:r>
              <a:rPr lang="en-US" sz="2800" b="1" dirty="0">
                <a:latin typeface="Times New Roman" panose="02020603050405020304" pitchFamily="18" charset="0"/>
                <a:cs typeface="Times New Roman" panose="02020603050405020304" pitchFamily="18" charset="0"/>
              </a:rPr>
              <a:t>If </a:t>
            </a:r>
            <a:r>
              <a:rPr lang="en-US" sz="2800" dirty="0">
                <a:latin typeface="Times New Roman" panose="02020603050405020304" pitchFamily="18" charset="0"/>
                <a:cs typeface="Times New Roman" panose="02020603050405020304" pitchFamily="18" charset="0"/>
              </a:rPr>
              <a:t>we inherit a class from another class and create an object of the derived class, it is clear that the default constructor of the derived class will be invoked but </a:t>
            </a:r>
            <a:r>
              <a:rPr lang="en-US" sz="2800" b="1" dirty="0">
                <a:latin typeface="Times New Roman" panose="02020603050405020304" pitchFamily="18" charset="0"/>
                <a:cs typeface="Times New Roman" panose="02020603050405020304" pitchFamily="18" charset="0"/>
              </a:rPr>
              <a:t>before that</a:t>
            </a:r>
            <a:r>
              <a:rPr lang="en-US" sz="2800" dirty="0">
                <a:latin typeface="Times New Roman" panose="02020603050405020304" pitchFamily="18" charset="0"/>
                <a:cs typeface="Times New Roman" panose="02020603050405020304" pitchFamily="18" charset="0"/>
              </a:rPr>
              <a:t> the default constructor of all of the base classes will be invoked.</a:t>
            </a:r>
          </a:p>
          <a:p>
            <a:r>
              <a:rPr lang="en-US" sz="2800" b="1" dirty="0">
                <a:latin typeface="Times New Roman" panose="02020603050405020304" pitchFamily="18" charset="0"/>
                <a:cs typeface="Times New Roman" panose="02020603050405020304" pitchFamily="18" charset="0"/>
              </a:rPr>
              <a:t>The</a:t>
            </a:r>
            <a:r>
              <a:rPr lang="en-US" sz="2800" dirty="0">
                <a:latin typeface="Times New Roman" panose="02020603050405020304" pitchFamily="18" charset="0"/>
                <a:cs typeface="Times New Roman" panose="02020603050405020304" pitchFamily="18" charset="0"/>
              </a:rPr>
              <a:t> order of invocation is that the base class’s default constructor will be invoked first and then the derived class’s default constructor will be invoked.</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942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constructor and Destructor call </a:t>
            </a:r>
          </a:p>
        </p:txBody>
      </p:sp>
      <p:pic>
        <p:nvPicPr>
          <p:cNvPr id="4" name="Content Placeholder 3"/>
          <p:cNvPicPr>
            <a:picLocks noGrp="1" noChangeAspect="1"/>
          </p:cNvPicPr>
          <p:nvPr>
            <p:ph idx="1"/>
          </p:nvPr>
        </p:nvPicPr>
        <p:blipFill>
          <a:blip r:embed="rId2"/>
          <a:stretch>
            <a:fillRect/>
          </a:stretch>
        </p:blipFill>
        <p:spPr>
          <a:xfrm>
            <a:off x="3133898" y="2502131"/>
            <a:ext cx="5710844" cy="3599411"/>
          </a:xfrm>
          <a:prstGeom prst="rect">
            <a:avLst/>
          </a:prstGeom>
        </p:spPr>
      </p:pic>
    </p:spTree>
    <p:extLst>
      <p:ext uri="{BB962C8B-B14F-4D97-AF65-F5344CB8AC3E}">
        <p14:creationId xmlns:p14="http://schemas.microsoft.com/office/powerpoint/2010/main" val="86554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normAutofit/>
          </a:bodyPr>
          <a:lstStyle/>
          <a:p>
            <a:r>
              <a:rPr lang="en-US" sz="3200" dirty="0"/>
              <a:t>In a </a:t>
            </a:r>
            <a:r>
              <a:rPr lang="en-US" sz="3200" i="1" dirty="0"/>
              <a:t>has-a </a:t>
            </a:r>
            <a:r>
              <a:rPr lang="en-US" sz="3200" dirty="0"/>
              <a:t>relationship, an object contains one or more objects of other classes as members</a:t>
            </a:r>
          </a:p>
          <a:p>
            <a:pPr>
              <a:buNone/>
            </a:pPr>
            <a:endParaRPr lang="en-US" sz="3200" dirty="0"/>
          </a:p>
          <a:p>
            <a:pPr>
              <a:buNone/>
            </a:pPr>
            <a:r>
              <a:rPr lang="en-US" sz="3200" dirty="0"/>
              <a:t>A car </a:t>
            </a:r>
            <a:r>
              <a:rPr lang="en-US" sz="3200" b="1" i="1" dirty="0">
                <a:solidFill>
                  <a:srgbClr val="0070C0"/>
                </a:solidFill>
              </a:rPr>
              <a:t>has a</a:t>
            </a:r>
            <a:r>
              <a:rPr lang="en-US" sz="3200" dirty="0">
                <a:solidFill>
                  <a:srgbClr val="0070C0"/>
                </a:solidFill>
              </a:rPr>
              <a:t> </a:t>
            </a:r>
            <a:r>
              <a:rPr lang="en-US" sz="3200" dirty="0"/>
              <a:t>steering</a:t>
            </a:r>
          </a:p>
          <a:p>
            <a:pPr>
              <a:buNone/>
            </a:pPr>
            <a:r>
              <a:rPr lang="en-US" sz="3200" dirty="0"/>
              <a:t>An office </a:t>
            </a:r>
            <a:r>
              <a:rPr lang="en-US" sz="3200" b="1" i="1" dirty="0">
                <a:solidFill>
                  <a:srgbClr val="0070C0"/>
                </a:solidFill>
              </a:rPr>
              <a:t>has a</a:t>
            </a:r>
            <a:r>
              <a:rPr lang="en-US" sz="3200" dirty="0"/>
              <a:t> department</a:t>
            </a:r>
          </a:p>
        </p:txBody>
      </p:sp>
    </p:spTree>
    <p:extLst>
      <p:ext uri="{BB962C8B-B14F-4D97-AF65-F5344CB8AC3E}">
        <p14:creationId xmlns:p14="http://schemas.microsoft.com/office/powerpoint/2010/main" val="3388657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10068096" cy="1574800"/>
          </a:xfrm>
        </p:spPr>
        <p:txBody>
          <a:bodyPr>
            <a:normAutofit/>
          </a:bodyPr>
          <a:lstStyle/>
          <a:p>
            <a:pPr algn="l"/>
            <a:r>
              <a:rPr lang="en-US" b="1" dirty="0"/>
              <a:t>Concept: </a:t>
            </a:r>
            <a:r>
              <a:rPr lang="en-US" dirty="0"/>
              <a:t>Calling parameterized constructor of base class in derived class constructor!</a:t>
            </a:r>
          </a:p>
        </p:txBody>
      </p:sp>
      <p:sp>
        <p:nvSpPr>
          <p:cNvPr id="3" name="Content Placeholder 2"/>
          <p:cNvSpPr>
            <a:spLocks noGrp="1"/>
          </p:cNvSpPr>
          <p:nvPr>
            <p:ph idx="1"/>
          </p:nvPr>
        </p:nvSpPr>
        <p:spPr/>
        <p:txBody>
          <a:bodyPr>
            <a:normAutofit lnSpcReduction="10000"/>
          </a:bodyPr>
          <a:lstStyle/>
          <a:p>
            <a:pPr marL="0" indent="0">
              <a:buNone/>
            </a:pP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To call the parameterized constructor of base class when derived class’ parameterized constructor is called, you have to </a:t>
            </a:r>
            <a:r>
              <a:rPr lang="en-US" sz="3600" b="1" dirty="0">
                <a:latin typeface="Times New Roman" panose="02020603050405020304" pitchFamily="18" charset="0"/>
                <a:cs typeface="Times New Roman" panose="02020603050405020304" pitchFamily="18" charset="0"/>
              </a:rPr>
              <a:t>explicitly specify </a:t>
            </a:r>
            <a:r>
              <a:rPr lang="en-US" sz="3600" dirty="0">
                <a:latin typeface="Times New Roman" panose="02020603050405020304" pitchFamily="18" charset="0"/>
                <a:cs typeface="Times New Roman" panose="02020603050405020304" pitchFamily="18" charset="0"/>
              </a:rPr>
              <a:t>the base class’ parameterized constructor in derived class.</a:t>
            </a:r>
          </a:p>
        </p:txBody>
      </p:sp>
    </p:spTree>
    <p:extLst>
      <p:ext uri="{BB962C8B-B14F-4D97-AF65-F5344CB8AC3E}">
        <p14:creationId xmlns:p14="http://schemas.microsoft.com/office/powerpoint/2010/main" val="1096742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48470" y="517236"/>
            <a:ext cx="10293785" cy="5809673"/>
          </a:xfrm>
          <a:prstGeom prst="rect">
            <a:avLst/>
          </a:prstGeom>
        </p:spPr>
      </p:pic>
    </p:spTree>
    <p:extLst>
      <p:ext uri="{BB962C8B-B14F-4D97-AF65-F5344CB8AC3E}">
        <p14:creationId xmlns:p14="http://schemas.microsoft.com/office/powerpoint/2010/main" val="2335732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963" y="706582"/>
            <a:ext cx="2955637" cy="694266"/>
          </a:xfrm>
        </p:spPr>
        <p:txBody>
          <a:bodyPr>
            <a:normAutofit fontScale="90000"/>
          </a:bodyPr>
          <a:lstStyle/>
          <a:p>
            <a:r>
              <a:rPr lang="en-US" sz="4000" b="1" dirty="0"/>
              <a:t>SUMMARY</a:t>
            </a:r>
            <a:endParaRPr lang="en-US" sz="4000" dirty="0"/>
          </a:p>
        </p:txBody>
      </p:sp>
      <p:sp>
        <p:nvSpPr>
          <p:cNvPr id="3" name="Content Placeholder 2"/>
          <p:cNvSpPr>
            <a:spLocks noGrp="1"/>
          </p:cNvSpPr>
          <p:nvPr>
            <p:ph idx="1"/>
          </p:nvPr>
        </p:nvSpPr>
        <p:spPr>
          <a:xfrm>
            <a:off x="1006763" y="1787236"/>
            <a:ext cx="10372436" cy="4484254"/>
          </a:xfrm>
        </p:spPr>
        <p:txBody>
          <a:bodyPr anchor="ctr">
            <a:noAutofit/>
          </a:bodyPr>
          <a:lstStyle/>
          <a:p>
            <a:pPr marL="0" indent="0" algn="just" fontAlgn="base">
              <a:buNone/>
            </a:pPr>
            <a:endParaRPr lang="en-US" sz="3200" dirty="0">
              <a:latin typeface="Times New Roman" panose="02020603050405020304" pitchFamily="18" charset="0"/>
              <a:cs typeface="Times New Roman" panose="02020603050405020304" pitchFamily="18" charset="0"/>
            </a:endParaRPr>
          </a:p>
          <a:p>
            <a:pPr algn="just" fontAlgn="base"/>
            <a:r>
              <a:rPr lang="en-US" sz="3200" b="1" dirty="0">
                <a:latin typeface="Times New Roman" panose="02020603050405020304" pitchFamily="18" charset="0"/>
                <a:cs typeface="Times New Roman" panose="02020603050405020304" pitchFamily="18" charset="0"/>
              </a:rPr>
              <a:t>Whenever </a:t>
            </a:r>
            <a:r>
              <a:rPr lang="en-US" sz="3200" dirty="0">
                <a:latin typeface="Times New Roman" panose="02020603050405020304" pitchFamily="18" charset="0"/>
                <a:cs typeface="Times New Roman" panose="02020603050405020304" pitchFamily="18" charset="0"/>
              </a:rPr>
              <a:t>the derived class’s default constructor is called, the base class’ default constructor is called automatically.</a:t>
            </a:r>
          </a:p>
          <a:p>
            <a:pPr algn="just" fontAlgn="base"/>
            <a:r>
              <a:rPr lang="en-US" sz="3200" b="1" dirty="0">
                <a:latin typeface="Times New Roman" panose="02020603050405020304" pitchFamily="18" charset="0"/>
                <a:cs typeface="Times New Roman" panose="02020603050405020304" pitchFamily="18" charset="0"/>
              </a:rPr>
              <a:t>To</a:t>
            </a:r>
            <a:r>
              <a:rPr lang="en-US" sz="3200" dirty="0">
                <a:latin typeface="Times New Roman" panose="02020603050405020304" pitchFamily="18" charset="0"/>
                <a:cs typeface="Times New Roman" panose="02020603050405020304" pitchFamily="18" charset="0"/>
              </a:rPr>
              <a:t> call the parameterized constructor of base class inside the parameterized constructor of sub class, we have to mention it explicitly.</a:t>
            </a:r>
          </a:p>
          <a:p>
            <a:pPr algn="just" fontAlgn="base"/>
            <a:r>
              <a:rPr lang="en-US" sz="3200" b="1" dirty="0">
                <a:latin typeface="Times New Roman" panose="02020603050405020304" pitchFamily="18" charset="0"/>
                <a:cs typeface="Times New Roman" panose="02020603050405020304" pitchFamily="18" charset="0"/>
              </a:rPr>
              <a:t>The</a:t>
            </a:r>
            <a:r>
              <a:rPr lang="en-US" sz="3200" dirty="0">
                <a:latin typeface="Times New Roman" panose="02020603050405020304" pitchFamily="18" charset="0"/>
                <a:cs typeface="Times New Roman" panose="02020603050405020304" pitchFamily="18" charset="0"/>
              </a:rPr>
              <a:t> parameterized constructor of base class cannot be called in </a:t>
            </a:r>
            <a:r>
              <a:rPr lang="en-US" sz="3200" b="1" dirty="0">
                <a:latin typeface="Times New Roman" panose="02020603050405020304" pitchFamily="18" charset="0"/>
                <a:cs typeface="Times New Roman" panose="02020603050405020304" pitchFamily="18" charset="0"/>
              </a:rPr>
              <a:t>default constructor</a:t>
            </a:r>
            <a:r>
              <a:rPr lang="en-US" sz="3200" dirty="0">
                <a:latin typeface="Times New Roman" panose="02020603050405020304" pitchFamily="18" charset="0"/>
                <a:cs typeface="Times New Roman" panose="02020603050405020304" pitchFamily="18" charset="0"/>
              </a:rPr>
              <a:t> of sub class, it should be called in the </a:t>
            </a:r>
            <a:r>
              <a:rPr lang="en-US" sz="3200" b="1" dirty="0">
                <a:latin typeface="Times New Roman" panose="02020603050405020304" pitchFamily="18" charset="0"/>
                <a:cs typeface="Times New Roman" panose="02020603050405020304" pitchFamily="18" charset="0"/>
              </a:rPr>
              <a:t>parameterized constructor</a:t>
            </a:r>
            <a:r>
              <a:rPr lang="en-US" sz="3200" dirty="0">
                <a:latin typeface="Times New Roman" panose="02020603050405020304" pitchFamily="18" charset="0"/>
                <a:cs typeface="Times New Roman" panose="02020603050405020304" pitchFamily="18" charset="0"/>
              </a:rPr>
              <a:t> of sub class.</a:t>
            </a: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4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normAutofit/>
          </a:bodyPr>
          <a:lstStyle/>
          <a:p>
            <a:pPr>
              <a:buNone/>
            </a:pPr>
            <a:r>
              <a:rPr lang="en-US" sz="3200" dirty="0"/>
              <a:t>class Office</a:t>
            </a:r>
          </a:p>
          <a:p>
            <a:pPr>
              <a:buNone/>
            </a:pPr>
            <a:r>
              <a:rPr lang="en-US" sz="3200" dirty="0"/>
              <a:t>{</a:t>
            </a:r>
          </a:p>
          <a:p>
            <a:pPr>
              <a:buNone/>
            </a:pPr>
            <a:r>
              <a:rPr lang="en-US" sz="3200" dirty="0"/>
              <a:t>	Department d;</a:t>
            </a:r>
          </a:p>
          <a:p>
            <a:pPr>
              <a:buNone/>
            </a:pPr>
            <a:r>
              <a:rPr lang="en-US" sz="3200" i="1" dirty="0">
                <a:solidFill>
                  <a:schemeClr val="bg1">
                    <a:lumMod val="75000"/>
                  </a:schemeClr>
                </a:solidFill>
              </a:rPr>
              <a:t>	// any other  members</a:t>
            </a:r>
          </a:p>
          <a:p>
            <a:pPr>
              <a:buNone/>
            </a:pPr>
            <a:r>
              <a:rPr lang="en-US" sz="3200" dirty="0"/>
              <a:t>};</a:t>
            </a:r>
          </a:p>
        </p:txBody>
      </p:sp>
    </p:spTree>
    <p:extLst>
      <p:ext uri="{BB962C8B-B14F-4D97-AF65-F5344CB8AC3E}">
        <p14:creationId xmlns:p14="http://schemas.microsoft.com/office/powerpoint/2010/main" val="3870960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is-a Relationship</a:t>
            </a:r>
          </a:p>
        </p:txBody>
      </p:sp>
      <p:sp>
        <p:nvSpPr>
          <p:cNvPr id="3" name="Content Placeholder 2"/>
          <p:cNvSpPr>
            <a:spLocks noGrp="1"/>
          </p:cNvSpPr>
          <p:nvPr>
            <p:ph idx="1"/>
          </p:nvPr>
        </p:nvSpPr>
        <p:spPr/>
        <p:txBody>
          <a:bodyPr>
            <a:normAutofit/>
          </a:bodyPr>
          <a:lstStyle/>
          <a:p>
            <a:r>
              <a:rPr lang="en-US" sz="3200" dirty="0"/>
              <a:t>Sometimes, one class </a:t>
            </a:r>
            <a:r>
              <a:rPr lang="en-US" sz="3200" b="1" i="1" dirty="0">
                <a:solidFill>
                  <a:srgbClr val="0070C0"/>
                </a:solidFill>
              </a:rPr>
              <a:t>is </a:t>
            </a:r>
            <a:r>
              <a:rPr lang="en-US" sz="3200" dirty="0"/>
              <a:t>an extension of another class</a:t>
            </a:r>
          </a:p>
          <a:p>
            <a:endParaRPr lang="en-US" sz="3200" b="1" dirty="0"/>
          </a:p>
          <a:p>
            <a:pPr>
              <a:buNone/>
            </a:pPr>
            <a:r>
              <a:rPr lang="en-US" sz="3200" b="1" dirty="0"/>
              <a:t>	</a:t>
            </a:r>
            <a:r>
              <a:rPr lang="en-US" sz="3200" dirty="0"/>
              <a:t>A car </a:t>
            </a:r>
            <a:r>
              <a:rPr lang="en-US" sz="3200" b="1" i="1" dirty="0">
                <a:solidFill>
                  <a:srgbClr val="0070C0"/>
                </a:solidFill>
              </a:rPr>
              <a:t>is a</a:t>
            </a:r>
            <a:r>
              <a:rPr lang="en-US" sz="3200" dirty="0"/>
              <a:t> vehicle</a:t>
            </a:r>
            <a:br>
              <a:rPr lang="en-US" sz="3200" dirty="0"/>
            </a:br>
            <a:r>
              <a:rPr lang="en-US" sz="3200" dirty="0"/>
              <a:t>Cricket </a:t>
            </a:r>
            <a:r>
              <a:rPr lang="en-US" sz="3200" b="1" i="1" dirty="0">
                <a:solidFill>
                  <a:srgbClr val="0070C0"/>
                </a:solidFill>
              </a:rPr>
              <a:t>is a</a:t>
            </a:r>
            <a:r>
              <a:rPr lang="en-US" sz="3200" dirty="0"/>
              <a:t> sport</a:t>
            </a:r>
            <a:endParaRPr lang="en-US" sz="3200" b="1" dirty="0"/>
          </a:p>
        </p:txBody>
      </p:sp>
    </p:spTree>
    <p:extLst>
      <p:ext uri="{BB962C8B-B14F-4D97-AF65-F5344CB8AC3E}">
        <p14:creationId xmlns:p14="http://schemas.microsoft.com/office/powerpoint/2010/main" val="351367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is-a Relationship</a:t>
            </a:r>
          </a:p>
        </p:txBody>
      </p:sp>
      <p:sp>
        <p:nvSpPr>
          <p:cNvPr id="3" name="Content Placeholder 2"/>
          <p:cNvSpPr>
            <a:spLocks noGrp="1"/>
          </p:cNvSpPr>
          <p:nvPr>
            <p:ph idx="1"/>
          </p:nvPr>
        </p:nvSpPr>
        <p:spPr/>
        <p:txBody>
          <a:bodyPr>
            <a:normAutofit/>
          </a:bodyPr>
          <a:lstStyle/>
          <a:p>
            <a:r>
              <a:rPr lang="en-US" sz="3200" dirty="0"/>
              <a:t>The extended (or child) class contains all the features of its base (or parent) class, and may additionally have some unique features of its own</a:t>
            </a:r>
            <a:endParaRPr lang="en-US" sz="3200" b="1" dirty="0"/>
          </a:p>
          <a:p>
            <a:endParaRPr lang="en-US" sz="3200" b="1" dirty="0"/>
          </a:p>
          <a:p>
            <a:r>
              <a:rPr lang="en-US" sz="3200" dirty="0"/>
              <a:t>The key idea behind inheritance</a:t>
            </a:r>
          </a:p>
        </p:txBody>
      </p:sp>
    </p:spTree>
    <p:extLst>
      <p:ext uri="{BB962C8B-B14F-4D97-AF65-F5344CB8AC3E}">
        <p14:creationId xmlns:p14="http://schemas.microsoft.com/office/powerpoint/2010/main" val="97610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Inheritance</a:t>
            </a:r>
          </a:p>
        </p:txBody>
      </p:sp>
      <p:sp>
        <p:nvSpPr>
          <p:cNvPr id="3" name="Content Placeholder 2"/>
          <p:cNvSpPr>
            <a:spLocks noGrp="1"/>
          </p:cNvSpPr>
          <p:nvPr>
            <p:ph idx="1"/>
          </p:nvPr>
        </p:nvSpPr>
        <p:spPr/>
        <p:txBody>
          <a:bodyPr>
            <a:noAutofit/>
          </a:bodyPr>
          <a:lstStyle/>
          <a:p>
            <a:r>
              <a:rPr lang="en-US" sz="3600" dirty="0"/>
              <a:t>Capability of a class to derive properties and characteristics from another class.</a:t>
            </a:r>
          </a:p>
          <a:p>
            <a:pPr marL="0" indent="0">
              <a:buNone/>
            </a:pPr>
            <a:endParaRPr lang="en-US" sz="3600" dirty="0"/>
          </a:p>
          <a:p>
            <a:r>
              <a:rPr lang="en-US" sz="3600" dirty="0"/>
              <a:t>One of the most important feature of Object Oriented Programming</a:t>
            </a:r>
          </a:p>
        </p:txBody>
      </p:sp>
    </p:spTree>
    <p:extLst>
      <p:ext uri="{BB962C8B-B14F-4D97-AF65-F5344CB8AC3E}">
        <p14:creationId xmlns:p14="http://schemas.microsoft.com/office/powerpoint/2010/main" val="3133946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p>
        </p:txBody>
      </p:sp>
      <p:sp>
        <p:nvSpPr>
          <p:cNvPr id="3" name="Content Placeholder 2"/>
          <p:cNvSpPr>
            <a:spLocks noGrp="1"/>
          </p:cNvSpPr>
          <p:nvPr>
            <p:ph idx="1"/>
          </p:nvPr>
        </p:nvSpPr>
        <p:spPr>
          <a:xfrm>
            <a:off x="1295401" y="2556932"/>
            <a:ext cx="9601196" cy="3440214"/>
          </a:xfrm>
        </p:spPr>
        <p:txBody>
          <a:bodyPr>
            <a:noAutofit/>
          </a:bodyPr>
          <a:lstStyle/>
          <a:p>
            <a:r>
              <a:rPr lang="en-US" sz="3200" b="1" dirty="0"/>
              <a:t>Sub Class:</a:t>
            </a:r>
            <a:r>
              <a:rPr lang="en-US" sz="3200" dirty="0"/>
              <a:t> The class that inherits properties from another class is called Sub class or Derived Class or Child Class.</a:t>
            </a:r>
          </a:p>
          <a:p>
            <a:r>
              <a:rPr lang="en-US" sz="3200" b="1" dirty="0"/>
              <a:t>Super Class: </a:t>
            </a:r>
            <a:r>
              <a:rPr lang="en-US" sz="3200" dirty="0"/>
              <a:t>The class whose properties are inherited by sub class is called Base Class or Super class or Parent Class.</a:t>
            </a:r>
          </a:p>
        </p:txBody>
      </p:sp>
    </p:spTree>
    <p:extLst>
      <p:ext uri="{BB962C8B-B14F-4D97-AF65-F5344CB8AC3E}">
        <p14:creationId xmlns:p14="http://schemas.microsoft.com/office/powerpoint/2010/main" val="317509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lstStyle/>
          <a:p>
            <a:r>
              <a:rPr lang="en-US" dirty="0"/>
              <a:t>Consider a group of vehicles. You need to create classes for Bus, Car and Truck. The methods </a:t>
            </a:r>
            <a:r>
              <a:rPr lang="en-US" dirty="0" err="1"/>
              <a:t>fuelAmount</a:t>
            </a:r>
            <a:r>
              <a:rPr lang="en-US" dirty="0"/>
              <a:t>(), capacity(), </a:t>
            </a:r>
            <a:r>
              <a:rPr lang="en-US" dirty="0" err="1"/>
              <a:t>applyBrakes</a:t>
            </a:r>
            <a:r>
              <a:rPr lang="en-US" dirty="0"/>
              <a:t>() will be same for all of the three classes.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177" y="3857104"/>
            <a:ext cx="8373644" cy="2289697"/>
          </a:xfrm>
          <a:prstGeom prst="rect">
            <a:avLst/>
          </a:prstGeom>
        </p:spPr>
      </p:pic>
    </p:spTree>
    <p:extLst>
      <p:ext uri="{BB962C8B-B14F-4D97-AF65-F5344CB8AC3E}">
        <p14:creationId xmlns:p14="http://schemas.microsoft.com/office/powerpoint/2010/main" val="24073863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2091</TotalTime>
  <Words>975</Words>
  <Application>Microsoft Office PowerPoint</Application>
  <PresentationFormat>Widescreen</PresentationFormat>
  <Paragraphs>99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Garamond</vt:lpstr>
      <vt:lpstr>Roboto</vt:lpstr>
      <vt:lpstr>Times New Roman</vt:lpstr>
      <vt:lpstr>Organic</vt:lpstr>
      <vt:lpstr>CS217 – Object Oriented Programming (OOP)</vt:lpstr>
      <vt:lpstr>Object Relationship</vt:lpstr>
      <vt:lpstr>has-a Relationship</vt:lpstr>
      <vt:lpstr>has-a Relationship</vt:lpstr>
      <vt:lpstr>is-a Relationship</vt:lpstr>
      <vt:lpstr>is-a Relationship</vt:lpstr>
      <vt:lpstr>Inheritance</vt:lpstr>
      <vt:lpstr>Concepts</vt:lpstr>
      <vt:lpstr>Why and when to use inheritance?</vt:lpstr>
      <vt:lpstr>Why and when to use inheritance?</vt:lpstr>
      <vt:lpstr>Why and when to use inheritance?</vt:lpstr>
      <vt:lpstr>Why and when to use inheritance?</vt:lpstr>
      <vt:lpstr>Implementing inheritance in C++</vt:lpstr>
      <vt:lpstr>Modes of Inheritance</vt:lpstr>
      <vt:lpstr>Modes of Inheritance</vt:lpstr>
      <vt:lpstr>PowerPoint Presentation</vt:lpstr>
      <vt:lpstr>Types of Inheritance in C++</vt:lpstr>
      <vt:lpstr>Single Inheritance</vt:lpstr>
      <vt:lpstr>Single Inheritance (Continue..)</vt:lpstr>
      <vt:lpstr>Multiple Inheritance</vt:lpstr>
      <vt:lpstr>Multiple Inheritance (Continue..)</vt:lpstr>
      <vt:lpstr>Multilevel Inheritance</vt:lpstr>
      <vt:lpstr>Multilevel Inheritance</vt:lpstr>
      <vt:lpstr>Hierarchical Inheritance</vt:lpstr>
      <vt:lpstr>Hierarchical Inheritance</vt:lpstr>
      <vt:lpstr>Hybrid (Virtual) Inheritance</vt:lpstr>
      <vt:lpstr>Hybrid Inheritance</vt:lpstr>
      <vt:lpstr>Order of constructor and Destructor call </vt:lpstr>
      <vt:lpstr>Order of constructor and Destructor call </vt:lpstr>
      <vt:lpstr>Concept: Calling parameterized constructor of base class in derived class constructor!</vt:lpstr>
      <vt:lpstr>PowerPoint Presentation</vt:lpstr>
      <vt:lpstr>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mukand rathi</cp:lastModifiedBy>
  <cp:revision>249</cp:revision>
  <dcterms:created xsi:type="dcterms:W3CDTF">2019-01-21T07:30:30Z</dcterms:created>
  <dcterms:modified xsi:type="dcterms:W3CDTF">2021-04-23T18:18:30Z</dcterms:modified>
</cp:coreProperties>
</file>