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2" r:id="rId2"/>
    <p:sldId id="283" r:id="rId3"/>
    <p:sldId id="285" r:id="rId4"/>
    <p:sldId id="286" r:id="rId5"/>
    <p:sldId id="287" r:id="rId6"/>
    <p:sldId id="298" r:id="rId7"/>
    <p:sldId id="299" r:id="rId8"/>
    <p:sldId id="300" r:id="rId9"/>
    <p:sldId id="301" r:id="rId10"/>
    <p:sldId id="305" r:id="rId11"/>
    <p:sldId id="302" r:id="rId12"/>
    <p:sldId id="303" r:id="rId13"/>
    <p:sldId id="304" r:id="rId14"/>
    <p:sldId id="293" r:id="rId15"/>
    <p:sldId id="307" r:id="rId16"/>
    <p:sldId id="294" r:id="rId17"/>
    <p:sldId id="297" r:id="rId18"/>
    <p:sldId id="306" r:id="rId19"/>
    <p:sldId id="308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7" r:id="rId30"/>
    <p:sldId id="328" r:id="rId31"/>
    <p:sldId id="324" r:id="rId32"/>
    <p:sldId id="325" r:id="rId33"/>
    <p:sldId id="326" r:id="rId34"/>
    <p:sldId id="288" r:id="rId35"/>
    <p:sldId id="28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3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2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54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1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CS217 – Object Oriented Programming (OOP)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715261"/>
            <a:ext cx="6815669" cy="16228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Week – 09</a:t>
            </a:r>
          </a:p>
          <a:p>
            <a:r>
              <a:rPr lang="en-US" dirty="0"/>
              <a:t>April 05-09, 2021</a:t>
            </a:r>
          </a:p>
          <a:p>
            <a:r>
              <a:rPr lang="en-US" dirty="0"/>
              <a:t>Instructor: </a:t>
            </a:r>
            <a:r>
              <a:rPr lang="en-US" b="1" dirty="0"/>
              <a:t>Basit Ali </a:t>
            </a:r>
            <a:br>
              <a:rPr lang="en-US" sz="2400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39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088" y="982133"/>
            <a:ext cx="7238998" cy="1148420"/>
          </a:xfrm>
        </p:spPr>
        <p:txBody>
          <a:bodyPr/>
          <a:lstStyle/>
          <a:p>
            <a:r>
              <a:rPr lang="en-US" dirty="0"/>
              <a:t>Function/Method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088" y="2002536"/>
            <a:ext cx="10671048" cy="4023360"/>
          </a:xfrm>
        </p:spPr>
        <p:txBody>
          <a:bodyPr>
            <a:normAutofit/>
          </a:bodyPr>
          <a:lstStyle/>
          <a:p>
            <a:pPr algn="just"/>
            <a:endParaRPr lang="en-US" sz="3600" dirty="0"/>
          </a:p>
          <a:p>
            <a:pPr algn="just"/>
            <a:r>
              <a:rPr lang="en-US" sz="3600" dirty="0"/>
              <a:t>Whenever </a:t>
            </a:r>
            <a:r>
              <a:rPr lang="en-US" sz="3600" u="sng" dirty="0"/>
              <a:t>same method (function) name </a:t>
            </a:r>
            <a:r>
              <a:rPr lang="en-US" sz="3600" dirty="0"/>
              <a:t>is exiting multiple times in the </a:t>
            </a:r>
            <a:r>
              <a:rPr lang="en-US" sz="3600" b="1" dirty="0"/>
              <a:t>same class</a:t>
            </a:r>
            <a:r>
              <a:rPr lang="en-US" sz="3600" dirty="0"/>
              <a:t> with </a:t>
            </a:r>
            <a:r>
              <a:rPr lang="en-US" sz="3600" u="sng" dirty="0"/>
              <a:t>different number of parameter or different order of parameters or different types of parameters</a:t>
            </a:r>
            <a:r>
              <a:rPr lang="en-US" sz="3600" dirty="0"/>
              <a:t> is known as </a:t>
            </a:r>
            <a:r>
              <a:rPr lang="en-US" sz="3600" b="1" dirty="0"/>
              <a:t>method overloading.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69411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/ Compile time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b="1" dirty="0"/>
              <a:t>Overloading</a:t>
            </a:r>
          </a:p>
          <a:p>
            <a:pPr lvl="1" algn="just"/>
            <a:r>
              <a:rPr lang="en-US" sz="3000" dirty="0"/>
              <a:t>Function Overloading (</a:t>
            </a:r>
            <a:r>
              <a:rPr lang="en-US" sz="3000" u="sng" dirty="0"/>
              <a:t>ALREADY DISCUSSED</a:t>
            </a:r>
            <a:r>
              <a:rPr lang="en-US" sz="3000" dirty="0"/>
              <a:t>)</a:t>
            </a:r>
          </a:p>
          <a:p>
            <a:pPr lvl="1" algn="just"/>
            <a:r>
              <a:rPr lang="en-US" sz="3000" dirty="0"/>
              <a:t>Constructor Overloading (</a:t>
            </a:r>
            <a:r>
              <a:rPr lang="en-US" sz="3000" u="sng" dirty="0"/>
              <a:t>ALREADY DISCUSSED</a:t>
            </a:r>
            <a:r>
              <a:rPr lang="en-US" sz="3000" dirty="0"/>
              <a:t>)</a:t>
            </a:r>
          </a:p>
          <a:p>
            <a:pPr lvl="1" algn="just"/>
            <a:r>
              <a:rPr lang="en-US" sz="3000" dirty="0"/>
              <a:t>Operator Overloading (</a:t>
            </a:r>
            <a:r>
              <a:rPr lang="en-US" sz="3000" u="sng" dirty="0"/>
              <a:t>TO BE DISCUSSED</a:t>
            </a:r>
            <a:r>
              <a:rPr lang="en-US" sz="3000" dirty="0"/>
              <a:t>)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5612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/ Run time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232" y="2350008"/>
            <a:ext cx="10607040" cy="3525860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This refers to the entity which changes its form depending on circumstances at runtime. This concept can be adopted as analogous to a chameleon changing its color at the sight of an approaching object.</a:t>
            </a:r>
          </a:p>
          <a:p>
            <a:pPr algn="just"/>
            <a:r>
              <a:rPr lang="en-US" sz="3000" dirty="0"/>
              <a:t>Method Overriding uses runtime Polymorphism.</a:t>
            </a:r>
          </a:p>
          <a:p>
            <a:pPr algn="just"/>
            <a:r>
              <a:rPr lang="en-US" sz="3000" dirty="0"/>
              <a:t>It is also called Late Binding.</a:t>
            </a:r>
          </a:p>
          <a:p>
            <a:pPr algn="just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20761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/ Run time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56932"/>
            <a:ext cx="9777982" cy="2572852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Runtime Polymorphism is done using </a:t>
            </a:r>
            <a:r>
              <a:rPr lang="en-US" sz="3000" b="1" dirty="0"/>
              <a:t>virtual</a:t>
            </a:r>
            <a:r>
              <a:rPr lang="en-US" sz="3000" dirty="0"/>
              <a:t> and inheritance.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When overriding a method, the behavior of the method is changed for the derived class.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29693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9838" y="414095"/>
            <a:ext cx="4551216" cy="1303867"/>
          </a:xfrm>
        </p:spPr>
        <p:txBody>
          <a:bodyPr/>
          <a:lstStyle/>
          <a:p>
            <a:r>
              <a:rPr lang="en-US" altLang="en-US" dirty="0"/>
              <a:t>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1545550"/>
            <a:ext cx="9601196" cy="409325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3000" dirty="0"/>
              <a:t>A class may need to override the default behavior provided by its base class</a:t>
            </a:r>
          </a:p>
          <a:p>
            <a:pPr>
              <a:lnSpc>
                <a:spcPct val="90000"/>
              </a:lnSpc>
            </a:pPr>
            <a:r>
              <a:rPr lang="en-US" altLang="en-US" sz="3000" b="1" i="1" u="sng" dirty="0"/>
              <a:t>Reasons for overriding</a:t>
            </a:r>
          </a:p>
          <a:p>
            <a:pPr lvl="1">
              <a:lnSpc>
                <a:spcPct val="90000"/>
              </a:lnSpc>
            </a:pPr>
            <a:r>
              <a:rPr lang="en-US" altLang="en-US" sz="3000" dirty="0"/>
              <a:t>Provide behavior specific to a derived class</a:t>
            </a:r>
          </a:p>
          <a:p>
            <a:pPr lvl="1">
              <a:lnSpc>
                <a:spcPct val="90000"/>
              </a:lnSpc>
            </a:pPr>
            <a:r>
              <a:rPr lang="en-US" altLang="en-US" sz="3000" dirty="0"/>
              <a:t>Extend the default behavior</a:t>
            </a:r>
          </a:p>
          <a:p>
            <a:pPr lvl="1">
              <a:lnSpc>
                <a:spcPct val="90000"/>
              </a:lnSpc>
            </a:pPr>
            <a:r>
              <a:rPr lang="en-US" altLang="en-US" sz="3000" dirty="0"/>
              <a:t>Restrict the default behavior</a:t>
            </a:r>
          </a:p>
          <a:p>
            <a:pPr lvl="1">
              <a:lnSpc>
                <a:spcPct val="90000"/>
              </a:lnSpc>
            </a:pPr>
            <a:r>
              <a:rPr lang="en-US" altLang="en-US" sz="3000" dirty="0"/>
              <a:t>Improve performance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25732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Function/Method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333723"/>
          </a:xfrm>
        </p:spPr>
        <p:txBody>
          <a:bodyPr>
            <a:normAutofit/>
          </a:bodyPr>
          <a:lstStyle/>
          <a:p>
            <a:endParaRPr lang="en-US" sz="3000" dirty="0"/>
          </a:p>
          <a:p>
            <a:pPr algn="justLow"/>
            <a:r>
              <a:rPr lang="en-US" sz="3000" dirty="0"/>
              <a:t>Define any method in both base class and derived class with </a:t>
            </a:r>
            <a:r>
              <a:rPr lang="en-US" sz="3000" b="1" dirty="0"/>
              <a:t>same name, same parameters or signature</a:t>
            </a:r>
            <a:r>
              <a:rPr lang="en-US" sz="3000" dirty="0"/>
              <a:t>, this concept is known as method overriding.</a:t>
            </a:r>
          </a:p>
        </p:txBody>
      </p:sp>
    </p:spTree>
    <p:extLst>
      <p:ext uri="{BB962C8B-B14F-4D97-AF65-F5344CB8AC3E}">
        <p14:creationId xmlns:p14="http://schemas.microsoft.com/office/powerpoint/2010/main" val="1373523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– Specific Behavior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892040" y="1985357"/>
            <a:ext cx="1524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 dirty="0"/>
              <a:t>color</a:t>
            </a:r>
          </a:p>
          <a:p>
            <a:r>
              <a:rPr lang="en-US" altLang="en-US" sz="2400" b="1" dirty="0"/>
              <a:t>vertices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892040" y="2747357"/>
            <a:ext cx="1524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 dirty="0"/>
              <a:t>draw</a:t>
            </a:r>
          </a:p>
          <a:p>
            <a:r>
              <a:rPr lang="en-US" altLang="en-US" sz="2400" b="1" dirty="0"/>
              <a:t>move</a:t>
            </a:r>
          </a:p>
          <a:p>
            <a:r>
              <a:rPr lang="en-US" altLang="en-US" sz="2400" b="1" dirty="0"/>
              <a:t>setColor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615440" y="52619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 dirty="0"/>
              <a:t>Circle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615440" y="56429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 dirty="0"/>
              <a:t>radius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615440" y="6023957"/>
            <a:ext cx="2286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 dirty="0"/>
              <a:t>draw</a:t>
            </a:r>
          </a:p>
          <a:p>
            <a:r>
              <a:rPr lang="en-US" altLang="en-US" sz="2400" b="1" dirty="0"/>
              <a:t>computeArea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 flipV="1">
            <a:off x="5654040" y="3890357"/>
            <a:ext cx="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587240" y="56429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 dirty="0"/>
              <a:t>Line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587240" y="60239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 dirty="0"/>
              <a:t>length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587240" y="64049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 dirty="0"/>
              <a:t>draw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7482840" y="5109557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 dirty="0"/>
              <a:t>Triangle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7482840" y="5566757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 dirty="0"/>
              <a:t>angle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482840" y="6023957"/>
            <a:ext cx="2286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 dirty="0"/>
              <a:t>draw</a:t>
            </a:r>
          </a:p>
          <a:p>
            <a:r>
              <a:rPr lang="en-US" altLang="en-US" sz="2400" b="1" dirty="0"/>
              <a:t>computeArea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3901440" y="3890357"/>
            <a:ext cx="9906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 dirty="0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 flipV="1">
            <a:off x="6416040" y="3890357"/>
            <a:ext cx="10668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272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– Improve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6553197" cy="1025853"/>
          </a:xfrm>
        </p:spPr>
        <p:txBody>
          <a:bodyPr/>
          <a:lstStyle/>
          <a:p>
            <a:r>
              <a:rPr lang="en-US" altLang="en-US" dirty="0"/>
              <a:t>Class Circle overrides </a:t>
            </a:r>
            <a:r>
              <a:rPr lang="en-US" altLang="en-US" i="1" dirty="0"/>
              <a:t>rotate</a:t>
            </a:r>
            <a:r>
              <a:rPr lang="en-US" altLang="en-US" dirty="0"/>
              <a:t> operation of class Shape with a Null operation.</a:t>
            </a:r>
          </a:p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915397" y="1919546"/>
            <a:ext cx="1524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 i="1" dirty="0"/>
              <a:t>Shape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915397" y="2285999"/>
            <a:ext cx="1524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 dirty="0"/>
              <a:t>color</a:t>
            </a:r>
          </a:p>
          <a:p>
            <a:r>
              <a:rPr lang="en-US" altLang="en-US" sz="2400" b="1" dirty="0"/>
              <a:t>coord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915397" y="3047999"/>
            <a:ext cx="1524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 dirty="0"/>
              <a:t>draw</a:t>
            </a:r>
          </a:p>
          <a:p>
            <a:r>
              <a:rPr lang="en-US" altLang="en-US" sz="2400" b="1" dirty="0"/>
              <a:t>rotate</a:t>
            </a:r>
          </a:p>
          <a:p>
            <a:r>
              <a:rPr lang="en-US" altLang="en-US" sz="2400" b="1" dirty="0"/>
              <a:t>setColor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082633" y="3809999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 dirty="0"/>
              <a:t>Circle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082633" y="4190999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 dirty="0"/>
              <a:t>radius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082633" y="4571999"/>
            <a:ext cx="2286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 dirty="0"/>
              <a:t>draw</a:t>
            </a:r>
          </a:p>
          <a:p>
            <a:r>
              <a:rPr lang="en-US" altLang="en-US" sz="2400" b="1" dirty="0"/>
              <a:t>rotate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5368633" y="3582785"/>
            <a:ext cx="3546764" cy="83542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0279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9526" y="982132"/>
            <a:ext cx="2299855" cy="1303867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641" y="982132"/>
            <a:ext cx="3236682" cy="43130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650" y="982132"/>
            <a:ext cx="3735186" cy="43130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94883" y="2690336"/>
            <a:ext cx="13692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Output:</a:t>
            </a:r>
          </a:p>
          <a:p>
            <a:r>
              <a:rPr lang="en-US" sz="3000" dirty="0"/>
              <a:t>30</a:t>
            </a:r>
          </a:p>
          <a:p>
            <a:r>
              <a:rPr lang="en-US" sz="3000" dirty="0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4118228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5376" y="874068"/>
            <a:ext cx="2163221" cy="1303867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" y="617133"/>
            <a:ext cx="2618509" cy="57143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663891"/>
            <a:ext cx="6012873" cy="57143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90577" y="2690336"/>
            <a:ext cx="21632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Output:</a:t>
            </a:r>
          </a:p>
          <a:p>
            <a:r>
              <a:rPr lang="en-US" sz="3000" dirty="0"/>
              <a:t>Base class</a:t>
            </a:r>
          </a:p>
          <a:p>
            <a:r>
              <a:rPr lang="en-US" sz="3000" dirty="0"/>
              <a:t>Derived class</a:t>
            </a:r>
          </a:p>
        </p:txBody>
      </p:sp>
    </p:spTree>
    <p:extLst>
      <p:ext uri="{BB962C8B-B14F-4D97-AF65-F5344CB8AC3E}">
        <p14:creationId xmlns:p14="http://schemas.microsoft.com/office/powerpoint/2010/main" val="261117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Recap –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3000" dirty="0"/>
              <a:t>Derived class inherits all the characteristics of the base class</a:t>
            </a:r>
          </a:p>
          <a:p>
            <a:endParaRPr lang="en-US" altLang="en-US" sz="3000" dirty="0"/>
          </a:p>
          <a:p>
            <a:r>
              <a:rPr lang="en-US" altLang="en-US" sz="3000" dirty="0"/>
              <a:t>Besides inherited characteristics, derived class may have its own unique characteristics</a:t>
            </a:r>
          </a:p>
          <a:p>
            <a:endParaRPr lang="en-US" altLang="en-US" sz="3000" dirty="0"/>
          </a:p>
          <a:p>
            <a:r>
              <a:rPr lang="en-US" altLang="en-US" sz="3000" dirty="0"/>
              <a:t>Major benefit of inheritance is reuse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43652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5000" dirty="0"/>
              <a:t>Hybrid Inheritance: Potential problem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solidFill>
                  <a:srgbClr val="262626"/>
                </a:solidFill>
              </a:rPr>
              <a:t>common dangerous pattern: "The Diamond"</a:t>
            </a:r>
          </a:p>
          <a:p>
            <a:pPr lvl="1"/>
            <a:r>
              <a:rPr lang="en-US" altLang="en-US" sz="3200" dirty="0">
                <a:solidFill>
                  <a:srgbClr val="404040"/>
                </a:solidFill>
              </a:rPr>
              <a:t>Classes B and C extend A</a:t>
            </a:r>
          </a:p>
          <a:p>
            <a:pPr lvl="1"/>
            <a:r>
              <a:rPr lang="en-US" altLang="en-US" sz="3200" dirty="0">
                <a:solidFill>
                  <a:srgbClr val="404040"/>
                </a:solidFill>
              </a:rPr>
              <a:t>Class D extends A and B</a:t>
            </a:r>
          </a:p>
          <a:p>
            <a:pPr lvl="1"/>
            <a:r>
              <a:rPr lang="en-US" altLang="en-US" sz="3200" dirty="0">
                <a:solidFill>
                  <a:srgbClr val="404040"/>
                </a:solidFill>
              </a:rPr>
              <a:t>Class D extends A and C</a:t>
            </a:r>
          </a:p>
          <a:p>
            <a:pPr lvl="1"/>
            <a:endParaRPr lang="en-US" altLang="en-US" dirty="0">
              <a:solidFill>
                <a:srgbClr val="404040"/>
              </a:solidFill>
            </a:endParaRPr>
          </a:p>
          <a:p>
            <a:pPr lvl="1"/>
            <a:endParaRPr lang="en-US" altLang="en-US" dirty="0">
              <a:solidFill>
                <a:srgbClr val="404040"/>
              </a:solidFill>
            </a:endParaRPr>
          </a:p>
          <a:p>
            <a:endParaRPr lang="en-US" dirty="0"/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305502" y="3372370"/>
            <a:ext cx="3429000" cy="2371725"/>
            <a:chOff x="3456" y="816"/>
            <a:chExt cx="2160" cy="1494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4349" y="1998"/>
              <a:ext cx="372" cy="3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 i="0" dirty="0">
                  <a:latin typeface="Tahoma" panose="020B0604030504040204" pitchFamily="34" charset="0"/>
                </a:rPr>
                <a:t>D</a:t>
              </a:r>
              <a:endParaRPr lang="en-US" altLang="en-US" sz="2400" i="0" dirty="0">
                <a:latin typeface="Tahoma" panose="020B0604030504040204" pitchFamily="34" charset="0"/>
              </a:endParaRP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>
              <a:off x="4673" y="1678"/>
              <a:ext cx="615" cy="3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760" y="1687"/>
              <a:ext cx="615" cy="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456" y="1443"/>
              <a:ext cx="372" cy="3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 i="0" dirty="0">
                  <a:latin typeface="Tahoma" panose="020B0604030504040204" pitchFamily="34" charset="0"/>
                </a:rPr>
                <a:t>B</a:t>
              </a:r>
              <a:endParaRPr lang="en-US" altLang="en-US" sz="2400" i="0" dirty="0">
                <a:latin typeface="Tahoma" panose="020B0604030504040204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244" y="1443"/>
              <a:ext cx="372" cy="3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 i="0" dirty="0">
                  <a:latin typeface="Tahoma" panose="020B0604030504040204" pitchFamily="34" charset="0"/>
                </a:rPr>
                <a:t>C</a:t>
              </a:r>
              <a:endParaRPr lang="en-US" altLang="en-US" sz="2400" i="0" dirty="0">
                <a:latin typeface="Tahoma" panose="020B0604030504040204" pitchFamily="34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 flipV="1">
              <a:off x="4673" y="1069"/>
              <a:ext cx="607" cy="4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3760" y="1056"/>
              <a:ext cx="656" cy="4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4369" y="816"/>
              <a:ext cx="371" cy="3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 i="0" dirty="0">
                  <a:latin typeface="Tahoma" panose="020B0604030504040204" pitchFamily="34" charset="0"/>
                </a:rPr>
                <a:t>A</a:t>
              </a:r>
              <a:endParaRPr lang="en-US" altLang="en-US" sz="2400" i="0" dirty="0"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9293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Problems with Hybrid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Increased complexity</a:t>
            </a:r>
          </a:p>
          <a:p>
            <a:endParaRPr lang="en-US" altLang="en-US" sz="3200" dirty="0"/>
          </a:p>
          <a:p>
            <a:r>
              <a:rPr lang="en-US" altLang="en-US" sz="3200" dirty="0"/>
              <a:t>Reduced understanding</a:t>
            </a:r>
          </a:p>
          <a:p>
            <a:endParaRPr lang="en-US" altLang="en-US" sz="3200" dirty="0"/>
          </a:p>
          <a:p>
            <a:r>
              <a:rPr lang="en-US" altLang="en-US" sz="3200" dirty="0"/>
              <a:t>Duplicate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700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 – Duplicate Features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392" y="2556932"/>
            <a:ext cx="7529213" cy="3066554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429993" y="5602031"/>
            <a:ext cx="61743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/>
              <a:t>Which </a:t>
            </a:r>
            <a:r>
              <a:rPr lang="en-US" altLang="en-US" sz="3200" i="1" dirty="0"/>
              <a:t>eat</a:t>
            </a:r>
            <a:r>
              <a:rPr lang="en-US" altLang="en-US" sz="3200" dirty="0"/>
              <a:t> operation </a:t>
            </a:r>
            <a:r>
              <a:rPr lang="en-US" altLang="en-US" sz="3200" i="1" dirty="0"/>
              <a:t>Mermaid</a:t>
            </a:r>
            <a:r>
              <a:rPr lang="en-US" altLang="en-US" sz="3200" dirty="0"/>
              <a:t> inherits?</a:t>
            </a:r>
            <a:endParaRPr lang="en-US" alt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476393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Solution – Override the Common Feature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859" y="2557463"/>
            <a:ext cx="6666281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19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Problem – Duplicate Features (Diamond Problem)</a:t>
            </a:r>
            <a:endParaRPr lang="en-US" dirty="0"/>
          </a:p>
        </p:txBody>
      </p:sp>
      <p:pic>
        <p:nvPicPr>
          <p:cNvPr id="23" name="Content Placeholder 2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4721" y="2499274"/>
            <a:ext cx="6322558" cy="331787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295402" y="5817149"/>
            <a:ext cx="7027758" cy="4280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Which </a:t>
            </a:r>
            <a:r>
              <a:rPr lang="en-US" altLang="en-US" sz="2400" i="1" dirty="0"/>
              <a:t>changeGear</a:t>
            </a:r>
            <a:r>
              <a:rPr lang="en-US" altLang="en-US" sz="2400" dirty="0"/>
              <a:t> operation Amphibious Vehicle inherits?</a:t>
            </a:r>
          </a:p>
        </p:txBody>
      </p:sp>
    </p:spTree>
    <p:extLst>
      <p:ext uri="{BB962C8B-B14F-4D97-AF65-F5344CB8AC3E}">
        <p14:creationId xmlns:p14="http://schemas.microsoft.com/office/powerpoint/2010/main" val="2139880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Solution to Diamond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sz="3000" dirty="0"/>
          </a:p>
          <a:p>
            <a:r>
              <a:rPr lang="en-US" altLang="en-US" sz="3000" dirty="0"/>
              <a:t>Some languages disallow diamond hierarchy</a:t>
            </a:r>
          </a:p>
          <a:p>
            <a:endParaRPr lang="en-US" altLang="en-US" sz="3000" dirty="0"/>
          </a:p>
          <a:p>
            <a:r>
              <a:rPr lang="en-US" altLang="en-US" sz="3000" dirty="0"/>
              <a:t>Others provide mechanism to ignore characteristics from one side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27154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Solution to Diamond Problem </a:t>
            </a:r>
            <a:br>
              <a:rPr lang="en-US" altLang="en-US" dirty="0"/>
            </a:br>
            <a:r>
              <a:rPr lang="en-US" altLang="en-US" dirty="0"/>
              <a:t>(Virtual Inheritance)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without virtual inheritance: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want: (Achievable with virtual inheritance)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997" y="2673840"/>
            <a:ext cx="1155469" cy="13245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998" y="4573521"/>
            <a:ext cx="1155468" cy="130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82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Solution..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889" y="2607887"/>
            <a:ext cx="4209704" cy="1681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295" y="2725968"/>
            <a:ext cx="4695303" cy="32758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990" y="4611255"/>
            <a:ext cx="3516284" cy="139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02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Diamond Problem Solution (With constructor)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809" y="2610831"/>
            <a:ext cx="2821566" cy="1445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031" y="2652076"/>
            <a:ext cx="4995949" cy="28090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315" y="4381442"/>
            <a:ext cx="2087361" cy="120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66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A8A2F-6D2A-417C-856E-667B0839D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146" y="911012"/>
            <a:ext cx="9601196" cy="5290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				</a:t>
            </a:r>
            <a:r>
              <a:rPr lang="en-US" sz="4000" b="1" i="0" u="none" strike="noStrike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Benefit of Virtual Inheritance</a:t>
            </a:r>
          </a:p>
          <a:p>
            <a:r>
              <a:rPr lang="en-US" b="0" i="0" u="none" strike="noStrike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In general, it is not allowed to call the grandparent’s constructor directly, it has to be called through parent class. It is allowed only when ‘virtual’ keyword is used.</a:t>
            </a:r>
            <a:endParaRPr lang="en-US" sz="2800" dirty="0">
              <a:solidFill>
                <a:srgbClr val="262626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3600" b="1" i="0" u="none" strike="noStrike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Calling Parameterized Constructor of Grandparent class</a:t>
            </a:r>
          </a:p>
          <a:p>
            <a:pPr marL="0" indent="0">
              <a:buNone/>
            </a:pPr>
            <a:r>
              <a:rPr lang="en-US" sz="2800" b="0" i="0" u="none" strike="noStrike" dirty="0">
                <a:solidFill>
                  <a:srgbClr val="262626"/>
                </a:solidFill>
                <a:effectLst/>
                <a:latin typeface="Garamond" panose="02020404030301010803" pitchFamily="18" charset="0"/>
              </a:rPr>
              <a:t>In this case we can call the parameterized constructor of grandparent class directly through grandchild class.</a:t>
            </a:r>
            <a:endParaRPr lang="en-US" sz="3200" b="1" dirty="0">
              <a:solidFill>
                <a:srgbClr val="262626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5957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493" y="688107"/>
            <a:ext cx="5622634" cy="58805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653309"/>
            <a:ext cx="10741891" cy="4222559"/>
          </a:xfrm>
        </p:spPr>
        <p:txBody>
          <a:bodyPr>
            <a:noAutofit/>
          </a:bodyPr>
          <a:lstStyle/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OO models, some classes may have common characteristics.</a:t>
            </a:r>
          </a:p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extract these features into a new class and inherit original classes from this new class.</a:t>
            </a:r>
          </a:p>
          <a:p>
            <a:pPr marL="0" indent="0">
              <a:buNone/>
            </a:pP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concept is known as Generalization.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521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3DEBF-8601-415E-9871-4B12289C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16" y="2390308"/>
            <a:ext cx="11759184" cy="4010492"/>
          </a:xfrm>
        </p:spPr>
        <p:txBody>
          <a:bodyPr>
            <a:noAutofit/>
          </a:bodyPr>
          <a:lstStyle/>
          <a:p>
            <a:r>
              <a:rPr lang="en-US" sz="44600" dirty="0"/>
              <a:t>End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56274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 C++, we make operators to work for user defined classes.</a:t>
            </a:r>
          </a:p>
          <a:p>
            <a:r>
              <a:rPr lang="en-US" sz="3000" dirty="0"/>
              <a:t>This means C++ has the ability to provide the operators with a special meaning for a data type, this ability is known as operator overloading.</a:t>
            </a:r>
          </a:p>
        </p:txBody>
      </p:sp>
    </p:spTree>
    <p:extLst>
      <p:ext uri="{BB962C8B-B14F-4D97-AF65-F5344CB8AC3E}">
        <p14:creationId xmlns:p14="http://schemas.microsoft.com/office/powerpoint/2010/main" val="1450178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(Continue..)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For example, we can overload an operator ‘+’ in a class like String so that we can concatenate two strings by just using +</a:t>
            </a:r>
          </a:p>
          <a:p>
            <a:endParaRPr lang="en-US" sz="3000" dirty="0"/>
          </a:p>
          <a:p>
            <a:r>
              <a:rPr lang="en-US" sz="3000" dirty="0"/>
              <a:t>Other example classes where arithmetic operators may be overloaded are Complex Number, Fractional Number, Big Integer, etc.</a:t>
            </a:r>
          </a:p>
        </p:txBody>
      </p:sp>
    </p:spTree>
    <p:extLst>
      <p:ext uri="{BB962C8B-B14F-4D97-AF65-F5344CB8AC3E}">
        <p14:creationId xmlns:p14="http://schemas.microsoft.com/office/powerpoint/2010/main" val="219178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(Continue..)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Overloaded operators are functions with special names: the keyword </a:t>
            </a:r>
            <a:r>
              <a:rPr lang="en-US" b="1" dirty="0"/>
              <a:t>"operator"</a:t>
            </a:r>
            <a:r>
              <a:rPr lang="en-US" dirty="0"/>
              <a:t> followed by the symbol for the operator being defined.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657" y="3467817"/>
            <a:ext cx="4876800" cy="26099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482" y="3467817"/>
            <a:ext cx="38195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06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618" y="439748"/>
            <a:ext cx="6694052" cy="1303867"/>
          </a:xfrm>
        </p:spPr>
        <p:txBody>
          <a:bodyPr>
            <a:normAutofit/>
          </a:bodyPr>
          <a:lstStyle/>
          <a:p>
            <a:r>
              <a:rPr lang="en-US" sz="3200" b="1" dirty="0"/>
              <a:t>Operator Overloading (Continue..)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364" y="1634067"/>
            <a:ext cx="6363854" cy="50900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346" y="2779376"/>
            <a:ext cx="3418304" cy="267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81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424" y="2855006"/>
            <a:ext cx="2721527" cy="16143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434" y="2855006"/>
            <a:ext cx="2875676" cy="153038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49731" y="5166441"/>
            <a:ext cx="18870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++object; </a:t>
            </a:r>
          </a:p>
        </p:txBody>
      </p:sp>
      <p:sp>
        <p:nvSpPr>
          <p:cNvPr id="9" name="Rectangle 8"/>
          <p:cNvSpPr/>
          <p:nvPr/>
        </p:nvSpPr>
        <p:spPr>
          <a:xfrm>
            <a:off x="7731331" y="5166441"/>
            <a:ext cx="18870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object++; </a:t>
            </a:r>
          </a:p>
        </p:txBody>
      </p:sp>
    </p:spTree>
    <p:extLst>
      <p:ext uri="{BB962C8B-B14F-4D97-AF65-F5344CB8AC3E}">
        <p14:creationId xmlns:p14="http://schemas.microsoft.com/office/powerpoint/2010/main" val="136908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– Generalization</a:t>
            </a:r>
            <a:endParaRPr lang="en-US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953000" y="2607192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 dirty="0"/>
              <a:t>Circle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953000" y="3052232"/>
            <a:ext cx="2286000" cy="1066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 dirty="0"/>
              <a:t>color</a:t>
            </a:r>
          </a:p>
          <a:p>
            <a:r>
              <a:rPr lang="en-US" altLang="en-US" sz="2400" b="1" dirty="0"/>
              <a:t>vertices</a:t>
            </a:r>
          </a:p>
          <a:p>
            <a:r>
              <a:rPr lang="en-US" altLang="en-US" sz="2400" b="1" dirty="0"/>
              <a:t>radius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953000" y="4250183"/>
            <a:ext cx="2286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 dirty="0"/>
              <a:t>move</a:t>
            </a:r>
          </a:p>
          <a:p>
            <a:r>
              <a:rPr lang="en-US" altLang="en-US" sz="2400" b="1" dirty="0"/>
              <a:t>setColor</a:t>
            </a:r>
          </a:p>
          <a:p>
            <a:r>
              <a:rPr lang="en-US" altLang="en-US" sz="2400" b="1" dirty="0"/>
              <a:t>computeArea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670858" y="25618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 dirty="0"/>
              <a:t>Line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670858" y="3014132"/>
            <a:ext cx="2286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 dirty="0"/>
              <a:t>color</a:t>
            </a:r>
          </a:p>
          <a:p>
            <a:r>
              <a:rPr lang="en-US" altLang="en-US" sz="2400" b="1" dirty="0"/>
              <a:t>vertices</a:t>
            </a:r>
          </a:p>
          <a:p>
            <a:r>
              <a:rPr lang="en-US" altLang="en-US" sz="2400" b="1" dirty="0"/>
              <a:t>length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670858" y="4254189"/>
            <a:ext cx="2286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 dirty="0"/>
              <a:t>move</a:t>
            </a:r>
          </a:p>
          <a:p>
            <a:r>
              <a:rPr lang="en-US" altLang="en-US" sz="2400" b="1" dirty="0"/>
              <a:t>setColor</a:t>
            </a:r>
          </a:p>
          <a:p>
            <a:r>
              <a:rPr lang="en-US" altLang="en-US" sz="2400" b="1" dirty="0"/>
              <a:t>getLength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8171411" y="2607192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 dirty="0"/>
              <a:t>Triangle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8171411" y="3167918"/>
            <a:ext cx="2286000" cy="1219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 dirty="0"/>
              <a:t>color</a:t>
            </a:r>
          </a:p>
          <a:p>
            <a:r>
              <a:rPr lang="en-US" altLang="en-US" sz="2400" b="1" dirty="0"/>
              <a:t>vertices</a:t>
            </a:r>
          </a:p>
          <a:p>
            <a:r>
              <a:rPr lang="en-US" altLang="en-US" sz="2400" b="1" dirty="0"/>
              <a:t>angle</a:t>
            </a: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8171411" y="4410054"/>
            <a:ext cx="2286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 dirty="0"/>
              <a:t>move</a:t>
            </a:r>
          </a:p>
          <a:p>
            <a:r>
              <a:rPr lang="en-US" altLang="en-US" sz="2400" b="1" dirty="0"/>
              <a:t>setColor</a:t>
            </a:r>
          </a:p>
          <a:p>
            <a:r>
              <a:rPr lang="en-US" altLang="en-US" sz="2400" b="1" dirty="0"/>
              <a:t>computeArea</a:t>
            </a:r>
          </a:p>
        </p:txBody>
      </p:sp>
    </p:spTree>
    <p:extLst>
      <p:ext uri="{BB962C8B-B14F-4D97-AF65-F5344CB8AC3E}">
        <p14:creationId xmlns:p14="http://schemas.microsoft.com/office/powerpoint/2010/main" val="44026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214851" y="865753"/>
            <a:ext cx="1524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 i="1" dirty="0"/>
              <a:t>Shape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14851" y="1246753"/>
            <a:ext cx="1524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 dirty="0"/>
              <a:t>color</a:t>
            </a:r>
          </a:p>
          <a:p>
            <a:r>
              <a:rPr lang="en-US" altLang="en-US" sz="2400" b="1" dirty="0"/>
              <a:t>vertices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214851" y="2008753"/>
            <a:ext cx="1524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 dirty="0"/>
              <a:t>move</a:t>
            </a:r>
          </a:p>
          <a:p>
            <a:r>
              <a:rPr lang="en-US" altLang="en-US" sz="2400" b="1" dirty="0"/>
              <a:t>setColor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938251" y="4142353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 dirty="0"/>
              <a:t>Circle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938251" y="4523353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 dirty="0"/>
              <a:t>radius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938251" y="4904353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 dirty="0"/>
              <a:t>computeArea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 flipV="1">
            <a:off x="5976851" y="2770753"/>
            <a:ext cx="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 dirty="0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833851" y="4523353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 dirty="0"/>
              <a:t>Line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833851" y="4904353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 dirty="0"/>
              <a:t>length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833851" y="5285353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 dirty="0"/>
              <a:t>getLength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7805651" y="3989953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 dirty="0"/>
              <a:t>Triangle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805651" y="4447153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 dirty="0"/>
              <a:t>angle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805651" y="4904353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 dirty="0"/>
              <a:t>computeArea</a:t>
            </a: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4224251" y="2770753"/>
            <a:ext cx="9906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 dirty="0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 flipV="1">
            <a:off x="6738851" y="2770753"/>
            <a:ext cx="10668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69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The process of representing one Form in multiple forms is known as </a:t>
            </a:r>
            <a:r>
              <a:rPr lang="en-US" sz="3200" b="1" dirty="0"/>
              <a:t>Polymorphism</a:t>
            </a:r>
          </a:p>
          <a:p>
            <a:endParaRPr lang="en-US" sz="3200" b="1" dirty="0"/>
          </a:p>
          <a:p>
            <a:r>
              <a:rPr lang="en-US" sz="3200" dirty="0"/>
              <a:t>Polymorphism is derived from 2 Greek words: </a:t>
            </a:r>
            <a:r>
              <a:rPr lang="en-US" sz="3200" b="1" dirty="0"/>
              <a:t>poly</a:t>
            </a:r>
            <a:r>
              <a:rPr lang="en-US" sz="3200" dirty="0"/>
              <a:t> and morphs. The word "poly" means many and </a:t>
            </a:r>
            <a:r>
              <a:rPr lang="en-US" sz="3200" b="1" dirty="0"/>
              <a:t>morphs</a:t>
            </a:r>
            <a:r>
              <a:rPr lang="en-US" sz="3200" dirty="0"/>
              <a:t> means forms. So polymorphism means many forms.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81807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example of Polymorphism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8550" y="3557847"/>
            <a:ext cx="4914900" cy="25373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88225" y="2499143"/>
            <a:ext cx="96095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Suppose if you are in class room that time you behave like a student, when you are in market at that time you behave like a customer, when you at your home at that time you behave like a son or daughter, Here one person have different-different behaviors.</a:t>
            </a:r>
          </a:p>
        </p:txBody>
      </p:sp>
    </p:spTree>
    <p:extLst>
      <p:ext uri="{BB962C8B-B14F-4D97-AF65-F5344CB8AC3E}">
        <p14:creationId xmlns:p14="http://schemas.microsoft.com/office/powerpoint/2010/main" val="41074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 of Polymorphism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Static / Compile time polymorphism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Dynamic / Run time polymorphism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41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09600"/>
            <a:ext cx="9601196" cy="1094508"/>
          </a:xfrm>
        </p:spPr>
        <p:txBody>
          <a:bodyPr>
            <a:normAutofit/>
          </a:bodyPr>
          <a:lstStyle/>
          <a:p>
            <a:r>
              <a:rPr lang="en-US" dirty="0"/>
              <a:t>Static / Compile time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982" y="1911926"/>
            <a:ext cx="10654145" cy="4752110"/>
          </a:xfrm>
        </p:spPr>
        <p:txBody>
          <a:bodyPr>
            <a:noAutofit/>
          </a:bodyPr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called Early Binding.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happens where more than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methods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the </a:t>
            </a:r>
            <a:r>
              <a:rPr lang="en-US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name with different parameters or signatures and different return type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(not necessary). 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 known as Early Binding because the 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aware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functions with same name and also </a:t>
            </a:r>
            <a:r>
              <a:rPr lang="en-US" sz="3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overloaded function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 to be 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known as compile time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590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3350</TotalTime>
  <Words>913</Words>
  <Application>Microsoft Office PowerPoint</Application>
  <PresentationFormat>Widescreen</PresentationFormat>
  <Paragraphs>184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Garamond</vt:lpstr>
      <vt:lpstr>Tahoma</vt:lpstr>
      <vt:lpstr>Times New Roman</vt:lpstr>
      <vt:lpstr>Organic</vt:lpstr>
      <vt:lpstr>CS217 – Object Oriented Programming (OOP)</vt:lpstr>
      <vt:lpstr>Recap – Inheritance</vt:lpstr>
      <vt:lpstr>Generalization</vt:lpstr>
      <vt:lpstr>Example – Generalization</vt:lpstr>
      <vt:lpstr>PowerPoint Presentation</vt:lpstr>
      <vt:lpstr>Polymorphism</vt:lpstr>
      <vt:lpstr>Real life example of Polymorphism</vt:lpstr>
      <vt:lpstr>Type of Polymorphism </vt:lpstr>
      <vt:lpstr>Static / Compile time polymorphism</vt:lpstr>
      <vt:lpstr>Function/Method Overloading</vt:lpstr>
      <vt:lpstr>Static / Compile time polymorphism</vt:lpstr>
      <vt:lpstr>Dynamic / Run time polymorphism</vt:lpstr>
      <vt:lpstr>Dynamic / Run time polymorphism</vt:lpstr>
      <vt:lpstr>Overriding</vt:lpstr>
      <vt:lpstr>Function/Method Overriding</vt:lpstr>
      <vt:lpstr>Example – Specific Behavior</vt:lpstr>
      <vt:lpstr>Example – Improve Performance</vt:lpstr>
      <vt:lpstr>Example</vt:lpstr>
      <vt:lpstr>Example</vt:lpstr>
      <vt:lpstr>Hybrid Inheritance: Potential problem</vt:lpstr>
      <vt:lpstr>Problems with Hybrid Inheritance</vt:lpstr>
      <vt:lpstr>Problem – Duplicate Features</vt:lpstr>
      <vt:lpstr>Solution – Override the Common Feature</vt:lpstr>
      <vt:lpstr>Problem – Duplicate Features (Diamond Problem)</vt:lpstr>
      <vt:lpstr>Solution to Diamond Problem</vt:lpstr>
      <vt:lpstr>Solution to Diamond Problem  (Virtual Inheritance)</vt:lpstr>
      <vt:lpstr>Solution..</vt:lpstr>
      <vt:lpstr>Diamond Problem Solution (With constructor)</vt:lpstr>
      <vt:lpstr>PowerPoint Presentation</vt:lpstr>
      <vt:lpstr>End</vt:lpstr>
      <vt:lpstr>Operator Overloading</vt:lpstr>
      <vt:lpstr>Operator Overloading (Continue..)</vt:lpstr>
      <vt:lpstr>Operator Overloading (Continue..)</vt:lpstr>
      <vt:lpstr>Operator Overloading (Continue..)</vt:lpstr>
      <vt:lpstr>Operator Overloading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mukand rathi</cp:lastModifiedBy>
  <cp:revision>272</cp:revision>
  <dcterms:created xsi:type="dcterms:W3CDTF">2019-01-21T07:30:30Z</dcterms:created>
  <dcterms:modified xsi:type="dcterms:W3CDTF">2021-06-06T15:57:47Z</dcterms:modified>
</cp:coreProperties>
</file>