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3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2C2D14-A33C-45D3-9C66-6C87D6762157}"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049CB-B03A-4296-BB5D-E560496A3B1B}"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14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12C2D14-A33C-45D3-9C66-6C87D6762157}" type="datetimeFigureOut">
              <a:rPr lang="en-US" smtClean="0"/>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049CB-B03A-4296-BB5D-E560496A3B1B}" type="slidenum">
              <a:rPr lang="en-US" smtClean="0"/>
              <a:t>‹#›</a:t>
            </a:fld>
            <a:endParaRPr lang="en-US"/>
          </a:p>
        </p:txBody>
      </p:sp>
    </p:spTree>
    <p:extLst>
      <p:ext uri="{BB962C8B-B14F-4D97-AF65-F5344CB8AC3E}">
        <p14:creationId xmlns:p14="http://schemas.microsoft.com/office/powerpoint/2010/main" val="2298199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2C2D14-A33C-45D3-9C66-6C87D6762157}"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049CB-B03A-4296-BB5D-E560496A3B1B}" type="slidenum">
              <a:rPr lang="en-US" smtClean="0"/>
              <a:t>‹#›</a:t>
            </a:fld>
            <a:endParaRPr lang="en-US"/>
          </a:p>
        </p:txBody>
      </p:sp>
    </p:spTree>
    <p:extLst>
      <p:ext uri="{BB962C8B-B14F-4D97-AF65-F5344CB8AC3E}">
        <p14:creationId xmlns:p14="http://schemas.microsoft.com/office/powerpoint/2010/main" val="308530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2C2D14-A33C-45D3-9C66-6C87D6762157}"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049CB-B03A-4296-BB5D-E560496A3B1B}"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89435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2C2D14-A33C-45D3-9C66-6C87D6762157}"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049CB-B03A-4296-BB5D-E560496A3B1B}" type="slidenum">
              <a:rPr lang="en-US" smtClean="0"/>
              <a:t>‹#›</a:t>
            </a:fld>
            <a:endParaRPr lang="en-US"/>
          </a:p>
        </p:txBody>
      </p:sp>
    </p:spTree>
    <p:extLst>
      <p:ext uri="{BB962C8B-B14F-4D97-AF65-F5344CB8AC3E}">
        <p14:creationId xmlns:p14="http://schemas.microsoft.com/office/powerpoint/2010/main" val="3244715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2C2D14-A33C-45D3-9C66-6C87D6762157}"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049CB-B03A-4296-BB5D-E560496A3B1B}"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35433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2C2D14-A33C-45D3-9C66-6C87D6762157}"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049CB-B03A-4296-BB5D-E560496A3B1B}" type="slidenum">
              <a:rPr lang="en-US" smtClean="0"/>
              <a:t>‹#›</a:t>
            </a:fld>
            <a:endParaRPr lang="en-US"/>
          </a:p>
        </p:txBody>
      </p:sp>
    </p:spTree>
    <p:extLst>
      <p:ext uri="{BB962C8B-B14F-4D97-AF65-F5344CB8AC3E}">
        <p14:creationId xmlns:p14="http://schemas.microsoft.com/office/powerpoint/2010/main" val="4181644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2C2D14-A33C-45D3-9C66-6C87D6762157}"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049CB-B03A-4296-BB5D-E560496A3B1B}" type="slidenum">
              <a:rPr lang="en-US" smtClean="0"/>
              <a:t>‹#›</a:t>
            </a:fld>
            <a:endParaRPr lang="en-US"/>
          </a:p>
        </p:txBody>
      </p:sp>
    </p:spTree>
    <p:extLst>
      <p:ext uri="{BB962C8B-B14F-4D97-AF65-F5344CB8AC3E}">
        <p14:creationId xmlns:p14="http://schemas.microsoft.com/office/powerpoint/2010/main" val="2364185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2C2D14-A33C-45D3-9C66-6C87D6762157}"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049CB-B03A-4296-BB5D-E560496A3B1B}" type="slidenum">
              <a:rPr lang="en-US" smtClean="0"/>
              <a:t>‹#›</a:t>
            </a:fld>
            <a:endParaRPr lang="en-US"/>
          </a:p>
        </p:txBody>
      </p:sp>
    </p:spTree>
    <p:extLst>
      <p:ext uri="{BB962C8B-B14F-4D97-AF65-F5344CB8AC3E}">
        <p14:creationId xmlns:p14="http://schemas.microsoft.com/office/powerpoint/2010/main" val="313626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2C2D14-A33C-45D3-9C66-6C87D6762157}"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049CB-B03A-4296-BB5D-E560496A3B1B}" type="slidenum">
              <a:rPr lang="en-US" smtClean="0"/>
              <a:t>‹#›</a:t>
            </a:fld>
            <a:endParaRPr lang="en-US"/>
          </a:p>
        </p:txBody>
      </p:sp>
    </p:spTree>
    <p:extLst>
      <p:ext uri="{BB962C8B-B14F-4D97-AF65-F5344CB8AC3E}">
        <p14:creationId xmlns:p14="http://schemas.microsoft.com/office/powerpoint/2010/main" val="2356455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2C2D14-A33C-45D3-9C66-6C87D6762157}"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049CB-B03A-4296-BB5D-E560496A3B1B}" type="slidenum">
              <a:rPr lang="en-US" smtClean="0"/>
              <a:t>‹#›</a:t>
            </a:fld>
            <a:endParaRPr lang="en-US"/>
          </a:p>
        </p:txBody>
      </p:sp>
    </p:spTree>
    <p:extLst>
      <p:ext uri="{BB962C8B-B14F-4D97-AF65-F5344CB8AC3E}">
        <p14:creationId xmlns:p14="http://schemas.microsoft.com/office/powerpoint/2010/main" val="1928839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2C2D14-A33C-45D3-9C66-6C87D6762157}"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049CB-B03A-4296-BB5D-E560496A3B1B}" type="slidenum">
              <a:rPr lang="en-US" smtClean="0"/>
              <a:t>‹#›</a:t>
            </a:fld>
            <a:endParaRPr lang="en-US"/>
          </a:p>
        </p:txBody>
      </p:sp>
    </p:spTree>
    <p:extLst>
      <p:ext uri="{BB962C8B-B14F-4D97-AF65-F5344CB8AC3E}">
        <p14:creationId xmlns:p14="http://schemas.microsoft.com/office/powerpoint/2010/main" val="87228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2C2D14-A33C-45D3-9C66-6C87D6762157}" type="datetimeFigureOut">
              <a:rPr lang="en-US" smtClean="0"/>
              <a:t>5/20/2021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049CB-B03A-4296-BB5D-E560496A3B1B}" type="slidenum">
              <a:rPr lang="en-US" smtClean="0"/>
              <a:t>‹#›</a:t>
            </a:fld>
            <a:endParaRPr lang="en-US"/>
          </a:p>
        </p:txBody>
      </p:sp>
    </p:spTree>
    <p:extLst>
      <p:ext uri="{BB962C8B-B14F-4D97-AF65-F5344CB8AC3E}">
        <p14:creationId xmlns:p14="http://schemas.microsoft.com/office/powerpoint/2010/main" val="1453982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2C2D14-A33C-45D3-9C66-6C87D6762157}" type="datetimeFigureOut">
              <a:rPr lang="en-US" smtClean="0"/>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049CB-B03A-4296-BB5D-E560496A3B1B}" type="slidenum">
              <a:rPr lang="en-US" smtClean="0"/>
              <a:t>‹#›</a:t>
            </a:fld>
            <a:endParaRPr lang="en-US"/>
          </a:p>
        </p:txBody>
      </p:sp>
    </p:spTree>
    <p:extLst>
      <p:ext uri="{BB962C8B-B14F-4D97-AF65-F5344CB8AC3E}">
        <p14:creationId xmlns:p14="http://schemas.microsoft.com/office/powerpoint/2010/main" val="3127314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C2D14-A33C-45D3-9C66-6C87D6762157}" type="datetimeFigureOut">
              <a:rPr lang="en-US" smtClean="0"/>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049CB-B03A-4296-BB5D-E560496A3B1B}" type="slidenum">
              <a:rPr lang="en-US" smtClean="0"/>
              <a:t>‹#›</a:t>
            </a:fld>
            <a:endParaRPr lang="en-US"/>
          </a:p>
        </p:txBody>
      </p:sp>
    </p:spTree>
    <p:extLst>
      <p:ext uri="{BB962C8B-B14F-4D97-AF65-F5344CB8AC3E}">
        <p14:creationId xmlns:p14="http://schemas.microsoft.com/office/powerpoint/2010/main" val="2834300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2C2D14-A33C-45D3-9C66-6C87D6762157}"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049CB-B03A-4296-BB5D-E560496A3B1B}" type="slidenum">
              <a:rPr lang="en-US" smtClean="0"/>
              <a:t>‹#›</a:t>
            </a:fld>
            <a:endParaRPr lang="en-US"/>
          </a:p>
        </p:txBody>
      </p:sp>
    </p:spTree>
    <p:extLst>
      <p:ext uri="{BB962C8B-B14F-4D97-AF65-F5344CB8AC3E}">
        <p14:creationId xmlns:p14="http://schemas.microsoft.com/office/powerpoint/2010/main" val="635889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2C2D14-A33C-45D3-9C66-6C87D6762157}"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049CB-B03A-4296-BB5D-E560496A3B1B}" type="slidenum">
              <a:rPr lang="en-US" smtClean="0"/>
              <a:t>‹#›</a:t>
            </a:fld>
            <a:endParaRPr lang="en-US"/>
          </a:p>
        </p:txBody>
      </p:sp>
    </p:spTree>
    <p:extLst>
      <p:ext uri="{BB962C8B-B14F-4D97-AF65-F5344CB8AC3E}">
        <p14:creationId xmlns:p14="http://schemas.microsoft.com/office/powerpoint/2010/main" val="255323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12C2D14-A33C-45D3-9C66-6C87D6762157}" type="datetimeFigureOut">
              <a:rPr lang="en-US" smtClean="0"/>
              <a:t>5/20/2021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06049CB-B03A-4296-BB5D-E560496A3B1B}" type="slidenum">
              <a:rPr lang="en-US" smtClean="0"/>
              <a:t>‹#›</a:t>
            </a:fld>
            <a:endParaRPr lang="en-US"/>
          </a:p>
        </p:txBody>
      </p:sp>
    </p:spTree>
    <p:extLst>
      <p:ext uri="{BB962C8B-B14F-4D97-AF65-F5344CB8AC3E}">
        <p14:creationId xmlns:p14="http://schemas.microsoft.com/office/powerpoint/2010/main" val="9905913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59F847-9D76-4A49-B03B-75BC98D1E0D0}"/>
              </a:ext>
            </a:extLst>
          </p:cNvPr>
          <p:cNvPicPr/>
          <p:nvPr/>
        </p:nvPicPr>
        <p:blipFill>
          <a:blip r:embed="rId2">
            <a:extLst>
              <a:ext uri="{28A0092B-C50C-407E-A947-70E740481C1C}">
                <a14:useLocalDpi xmlns:a14="http://schemas.microsoft.com/office/drawing/2010/main" val="0"/>
              </a:ext>
            </a:extLst>
          </a:blip>
          <a:stretch>
            <a:fillRect/>
          </a:stretch>
        </p:blipFill>
        <p:spPr>
          <a:xfrm>
            <a:off x="124691" y="0"/>
            <a:ext cx="11942618" cy="6858000"/>
          </a:xfrm>
          <a:prstGeom prst="rect">
            <a:avLst/>
          </a:prstGeom>
        </p:spPr>
      </p:pic>
      <p:sp>
        <p:nvSpPr>
          <p:cNvPr id="2" name="Title 1">
            <a:extLst>
              <a:ext uri="{FF2B5EF4-FFF2-40B4-BE49-F238E27FC236}">
                <a16:creationId xmlns:a16="http://schemas.microsoft.com/office/drawing/2014/main" id="{B50C049A-B2CF-42E5-85D0-ECD4CC762381}"/>
              </a:ext>
            </a:extLst>
          </p:cNvPr>
          <p:cNvSpPr>
            <a:spLocks noGrp="1"/>
          </p:cNvSpPr>
          <p:nvPr>
            <p:ph type="ctrTitle"/>
          </p:nvPr>
        </p:nvSpPr>
        <p:spPr>
          <a:xfrm>
            <a:off x="303652" y="237745"/>
            <a:ext cx="3819461" cy="2954341"/>
          </a:xfrm>
        </p:spPr>
        <p:txBody>
          <a:bodyPr>
            <a:noAutofit/>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Audio or Music Amplifier </a:t>
            </a:r>
          </a:p>
        </p:txBody>
      </p:sp>
      <p:sp>
        <p:nvSpPr>
          <p:cNvPr id="3" name="Subtitle 2">
            <a:extLst>
              <a:ext uri="{FF2B5EF4-FFF2-40B4-BE49-F238E27FC236}">
                <a16:creationId xmlns:a16="http://schemas.microsoft.com/office/drawing/2014/main" id="{B1452F2D-6DE1-4348-82D5-127D97C7901B}"/>
              </a:ext>
            </a:extLst>
          </p:cNvPr>
          <p:cNvSpPr>
            <a:spLocks noGrp="1"/>
          </p:cNvSpPr>
          <p:nvPr>
            <p:ph type="subTitle" idx="1"/>
          </p:nvPr>
        </p:nvSpPr>
        <p:spPr>
          <a:xfrm>
            <a:off x="502920" y="4159405"/>
            <a:ext cx="7460673" cy="2460850"/>
          </a:xfrm>
        </p:spPr>
        <p:txBody>
          <a:bodyPr>
            <a:noAutofit/>
          </a:bodyPr>
          <a:lstStyle/>
          <a:p>
            <a:pPr algn="l"/>
            <a:r>
              <a:rPr lang="en-US" sz="3200" b="1" dirty="0">
                <a:solidFill>
                  <a:schemeClr val="bg1"/>
                </a:solidFill>
                <a:latin typeface="Times New Roman" panose="02020603050405020304" pitchFamily="18" charset="0"/>
                <a:cs typeface="Times New Roman" panose="02020603050405020304" pitchFamily="18" charset="0"/>
              </a:rPr>
              <a:t>Members: </a:t>
            </a:r>
          </a:p>
          <a:p>
            <a:pPr algn="l"/>
            <a:r>
              <a:rPr lang="en-US" sz="3200" dirty="0" err="1">
                <a:solidFill>
                  <a:schemeClr val="bg1"/>
                </a:solidFill>
                <a:latin typeface="Times New Roman" panose="02020603050405020304" pitchFamily="18" charset="0"/>
                <a:cs typeface="Times New Roman" panose="02020603050405020304" pitchFamily="18" charset="0"/>
              </a:rPr>
              <a:t>Iqra</a:t>
            </a:r>
            <a:r>
              <a:rPr lang="en-US" sz="3200" dirty="0">
                <a:solidFill>
                  <a:schemeClr val="bg1"/>
                </a:solidFill>
                <a:latin typeface="Times New Roman" panose="02020603050405020304" pitchFamily="18" charset="0"/>
                <a:cs typeface="Times New Roman" panose="02020603050405020304" pitchFamily="18" charset="0"/>
              </a:rPr>
              <a:t> Asif      20k-0339</a:t>
            </a:r>
          </a:p>
          <a:p>
            <a:pPr algn="l"/>
            <a:r>
              <a:rPr lang="en-US" sz="3200" dirty="0">
                <a:solidFill>
                  <a:schemeClr val="bg1"/>
                </a:solidFill>
                <a:latin typeface="Times New Roman" panose="02020603050405020304" pitchFamily="18" charset="0"/>
                <a:cs typeface="Times New Roman" panose="02020603050405020304" pitchFamily="18" charset="0"/>
              </a:rPr>
              <a:t>Mukand Krishna  20k-0409</a:t>
            </a:r>
          </a:p>
          <a:p>
            <a:pPr algn="l"/>
            <a:r>
              <a:rPr lang="en-US" sz="3200" dirty="0">
                <a:solidFill>
                  <a:schemeClr val="bg1"/>
                </a:solidFill>
                <a:latin typeface="Times New Roman" panose="02020603050405020304" pitchFamily="18" charset="0"/>
                <a:cs typeface="Times New Roman" panose="02020603050405020304" pitchFamily="18" charset="0"/>
              </a:rPr>
              <a:t>Bahadur Khan     20k-1081 </a:t>
            </a:r>
          </a:p>
        </p:txBody>
      </p:sp>
    </p:spTree>
    <p:extLst>
      <p:ext uri="{BB962C8B-B14F-4D97-AF65-F5344CB8AC3E}">
        <p14:creationId xmlns:p14="http://schemas.microsoft.com/office/powerpoint/2010/main" val="726714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3FCCA-6A96-453C-B66D-FE3D150DEF68}"/>
              </a:ext>
            </a:extLst>
          </p:cNvPr>
          <p:cNvSpPr>
            <a:spLocks noGrp="1"/>
          </p:cNvSpPr>
          <p:nvPr>
            <p:ph type="title"/>
          </p:nvPr>
        </p:nvSpPr>
        <p:spPr>
          <a:xfrm>
            <a:off x="396240" y="1554480"/>
            <a:ext cx="10576560" cy="4831080"/>
          </a:xfrm>
        </p:spPr>
        <p:txBody>
          <a:bodyPr>
            <a:normAutofit fontScale="90000"/>
          </a:bodyPr>
          <a:lstStyle/>
          <a:p>
            <a:pPr marL="0" marR="0" indent="-514350">
              <a:lnSpc>
                <a:spcPct val="107000"/>
              </a:lnSpc>
              <a:spcBef>
                <a:spcPts val="0"/>
              </a:spcBef>
              <a:spcAft>
                <a:spcPts val="800"/>
              </a:spcAft>
            </a:pP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It is used in: </a:t>
            </a:r>
            <a:b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br>
            <a:b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4000" cap="none" dirty="0">
                <a:effectLst/>
                <a:latin typeface="Times New Roman" panose="02020603050405020304" pitchFamily="18" charset="0"/>
                <a:ea typeface="Times New Roman" panose="02020603050405020304" pitchFamily="18" charset="0"/>
                <a:cs typeface="Times New Roman" panose="02020603050405020304" pitchFamily="18" charset="0"/>
              </a:rPr>
              <a:t>1. AM and FM radio amplifiers</a:t>
            </a:r>
            <a:br>
              <a:rPr lang="en-US" sz="4000" cap="none"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000" cap="none"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4000" cap="none" dirty="0">
                <a:effectLst/>
                <a:latin typeface="Times New Roman" panose="02020603050405020304" pitchFamily="18" charset="0"/>
                <a:ea typeface="Times New Roman" panose="02020603050405020304" pitchFamily="18" charset="0"/>
                <a:cs typeface="Times New Roman" panose="02020603050405020304" pitchFamily="18" charset="0"/>
              </a:rPr>
              <a:t>												2. Portable music players</a:t>
            </a:r>
            <a:b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br>
            <a:b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4000" cap="none" dirty="0">
                <a:effectLst/>
                <a:latin typeface="Times New Roman" panose="02020603050405020304" pitchFamily="18" charset="0"/>
                <a:ea typeface="Times New Roman" panose="02020603050405020304" pitchFamily="18" charset="0"/>
                <a:cs typeface="Times New Roman" panose="02020603050405020304" pitchFamily="18" charset="0"/>
              </a:rPr>
              <a:t>3. TV sound system	</a:t>
            </a:r>
            <a:br>
              <a:rPr lang="en-US" sz="4000" cap="none"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000" cap="none"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4000" cap="none" dirty="0">
                <a:effectLst/>
                <a:latin typeface="Times New Roman" panose="02020603050405020304" pitchFamily="18" charset="0"/>
                <a:ea typeface="Times New Roman" panose="02020603050405020304" pitchFamily="18" charset="0"/>
                <a:cs typeface="Times New Roman" panose="02020603050405020304" pitchFamily="18" charset="0"/>
              </a:rPr>
              <a:t>									4. Line drivers  and many more. </a:t>
            </a:r>
            <a:endParaRPr lang="en-US" sz="6000" cap="none"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3068B55-A1F1-47A2-B2BA-FFDDB4B44012}"/>
              </a:ext>
            </a:extLst>
          </p:cNvPr>
          <p:cNvSpPr txBox="1">
            <a:spLocks/>
          </p:cNvSpPr>
          <p:nvPr/>
        </p:nvSpPr>
        <p:spPr>
          <a:xfrm>
            <a:off x="1662545" y="563724"/>
            <a:ext cx="6500553" cy="123182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Lucida Handwriting" panose="03010101010101010101" pitchFamily="66" charset="0"/>
              </a:rPr>
              <a:t>Applications</a:t>
            </a:r>
          </a:p>
        </p:txBody>
      </p:sp>
    </p:spTree>
    <p:extLst>
      <p:ext uri="{BB962C8B-B14F-4D97-AF65-F5344CB8AC3E}">
        <p14:creationId xmlns:p14="http://schemas.microsoft.com/office/powerpoint/2010/main" val="2452098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07F4-D7BA-4B9D-AA5E-2CE040238686}"/>
              </a:ext>
            </a:extLst>
          </p:cNvPr>
          <p:cNvSpPr>
            <a:spLocks noGrp="1"/>
          </p:cNvSpPr>
          <p:nvPr>
            <p:ph type="title"/>
          </p:nvPr>
        </p:nvSpPr>
        <p:spPr>
          <a:xfrm rot="20012718">
            <a:off x="1074283" y="1624643"/>
            <a:ext cx="7981665" cy="3297690"/>
          </a:xfrm>
        </p:spPr>
        <p:txBody>
          <a:bodyPr/>
          <a:lstStyle/>
          <a:p>
            <a:r>
              <a:rPr lang="en-US" sz="8800" b="1" dirty="0">
                <a:latin typeface="Lucida Handwriting" panose="03010101010101010101" pitchFamily="66" charset="0"/>
              </a:rPr>
              <a:t>Thank you</a:t>
            </a:r>
            <a:endParaRPr lang="en-US" b="1" dirty="0">
              <a:latin typeface="Lucida Handwriting" panose="03010101010101010101" pitchFamily="66" charset="0"/>
            </a:endParaRPr>
          </a:p>
        </p:txBody>
      </p:sp>
    </p:spTree>
    <p:extLst>
      <p:ext uri="{BB962C8B-B14F-4D97-AF65-F5344CB8AC3E}">
        <p14:creationId xmlns:p14="http://schemas.microsoft.com/office/powerpoint/2010/main" val="10959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0D042-A61F-4DB8-8C26-19039805A651}"/>
              </a:ext>
            </a:extLst>
          </p:cNvPr>
          <p:cNvSpPr>
            <a:spLocks noGrp="1"/>
          </p:cNvSpPr>
          <p:nvPr>
            <p:ph type="title"/>
          </p:nvPr>
        </p:nvSpPr>
        <p:spPr>
          <a:xfrm>
            <a:off x="2949632" y="365125"/>
            <a:ext cx="6593378" cy="1131166"/>
          </a:xfrm>
        </p:spPr>
        <p:txBody>
          <a:bodyPr>
            <a:normAutofit/>
          </a:bodyPr>
          <a:lstStyle/>
          <a:p>
            <a:r>
              <a:rPr lang="en-US" sz="4000" b="1" dirty="0">
                <a:latin typeface="Lucida Handwriting" panose="03010101010101010101" pitchFamily="66" charset="0"/>
                <a:cs typeface="Times New Roman" panose="02020603050405020304" pitchFamily="18" charset="0"/>
              </a:rPr>
              <a:t>Introduction</a:t>
            </a:r>
            <a:r>
              <a:rPr lang="en-US" sz="4000" b="1" dirty="0">
                <a:latin typeface="Arial Rounded MT Bold" panose="020F0704030504030204" pitchFamily="34"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9A964EAE-6343-4563-AFD4-CAC4F8656327}"/>
              </a:ext>
            </a:extLst>
          </p:cNvPr>
          <p:cNvSpPr>
            <a:spLocks noGrp="1"/>
          </p:cNvSpPr>
          <p:nvPr>
            <p:ph idx="1"/>
          </p:nvPr>
        </p:nvSpPr>
        <p:spPr>
          <a:xfrm>
            <a:off x="149629" y="1825625"/>
            <a:ext cx="11204171" cy="4667250"/>
          </a:xfrm>
        </p:spPr>
        <p:txBody>
          <a:bodyPr>
            <a:normAutofit fontScale="92500" lnSpcReduction="20000"/>
          </a:bodyPr>
          <a:lstStyle/>
          <a:p>
            <a:r>
              <a:rPr lang="en-US" sz="3600" dirty="0">
                <a:solidFill>
                  <a:schemeClr val="tx1"/>
                </a:solidFill>
                <a:latin typeface="Times New Roman" panose="02020603050405020304" pitchFamily="18" charset="0"/>
                <a:cs typeface="Times New Roman" panose="02020603050405020304" pitchFamily="18" charset="0"/>
              </a:rPr>
              <a:t>It is a low voltage power amplifier. </a:t>
            </a:r>
          </a:p>
          <a:p>
            <a:endParaRPr lang="en-US" sz="3600" dirty="0">
              <a:solidFill>
                <a:schemeClr val="tx1"/>
              </a:solidFill>
              <a:latin typeface="Times New Roman" panose="02020603050405020304" pitchFamily="18" charset="0"/>
              <a:cs typeface="Times New Roman" panose="02020603050405020304" pitchFamily="18" charset="0"/>
            </a:endParaRPr>
          </a:p>
          <a:p>
            <a:r>
              <a:rPr lang="en-US" sz="3600" dirty="0">
                <a:solidFill>
                  <a:schemeClr val="tx1"/>
                </a:solidFill>
                <a:latin typeface="Times New Roman" panose="02020603050405020304" pitchFamily="18" charset="0"/>
                <a:cs typeface="Times New Roman" panose="02020603050405020304" pitchFamily="18" charset="0"/>
              </a:rPr>
              <a:t>The heart of the amplifier is IC LM 386.</a:t>
            </a:r>
          </a:p>
          <a:p>
            <a:endParaRPr lang="en-US" sz="3600" dirty="0">
              <a:solidFill>
                <a:schemeClr val="tx1"/>
              </a:solidFill>
              <a:latin typeface="Times New Roman" panose="02020603050405020304" pitchFamily="18" charset="0"/>
              <a:cs typeface="Times New Roman" panose="02020603050405020304" pitchFamily="18" charset="0"/>
            </a:endParaRPr>
          </a:p>
          <a:p>
            <a:r>
              <a:rPr lang="en-US" sz="3600" dirty="0">
                <a:solidFill>
                  <a:schemeClr val="tx1"/>
                </a:solidFill>
                <a:latin typeface="Times New Roman" panose="02020603050405020304" pitchFamily="18" charset="0"/>
                <a:cs typeface="Times New Roman" panose="02020603050405020304" pitchFamily="18" charset="0"/>
              </a:rPr>
              <a:t>Input can be given through mobile or laptop.</a:t>
            </a:r>
          </a:p>
          <a:p>
            <a:endParaRPr lang="en-US" sz="3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3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Audio amplifiers are used for increasing the magnitude of power of a weaker audio Signal.</a:t>
            </a:r>
            <a:endParaRPr lang="en-US"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446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9C35-BB26-447E-93C2-3A68114B1F80}"/>
              </a:ext>
            </a:extLst>
          </p:cNvPr>
          <p:cNvSpPr>
            <a:spLocks noGrp="1"/>
          </p:cNvSpPr>
          <p:nvPr>
            <p:ph type="title"/>
          </p:nvPr>
        </p:nvSpPr>
        <p:spPr>
          <a:xfrm>
            <a:off x="288175" y="2157984"/>
            <a:ext cx="2043545" cy="1851308"/>
          </a:xfrm>
        </p:spPr>
        <p:txBody>
          <a:bodyPr>
            <a:normAutofit/>
          </a:bodyPr>
          <a:lstStyle/>
          <a:p>
            <a:r>
              <a:rPr lang="en-US" sz="2400" b="1" dirty="0">
                <a:latin typeface="Lucida Handwriting" panose="03010101010101010101" pitchFamily="66" charset="0"/>
                <a:cs typeface="Times New Roman" panose="02020603050405020304" pitchFamily="18" charset="0"/>
              </a:rPr>
              <a:t>Circuit diagram</a:t>
            </a:r>
            <a:endParaRPr lang="en-US" b="1" dirty="0">
              <a:latin typeface="Lucida Handwriting" panose="03010101010101010101" pitchFamily="66"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FA7A06E-498D-4C71-BE56-F7D4FEDF2727}"/>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11172"/>
          <a:stretch/>
        </p:blipFill>
        <p:spPr bwMode="auto">
          <a:xfrm>
            <a:off x="2485292" y="187569"/>
            <a:ext cx="9418533" cy="63394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0893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F1F38-B704-405E-B6B3-15DF19960A04}"/>
              </a:ext>
            </a:extLst>
          </p:cNvPr>
          <p:cNvSpPr>
            <a:spLocks noGrp="1"/>
          </p:cNvSpPr>
          <p:nvPr>
            <p:ph type="title"/>
          </p:nvPr>
        </p:nvSpPr>
        <p:spPr>
          <a:xfrm>
            <a:off x="2990994" y="367545"/>
            <a:ext cx="5284326" cy="766312"/>
          </a:xfrm>
        </p:spPr>
        <p:txBody>
          <a:bodyPr/>
          <a:lstStyle/>
          <a:p>
            <a:r>
              <a:rPr lang="en-US" dirty="0">
                <a:latin typeface="Lucida Handwriting" panose="03010101010101010101" pitchFamily="66" charset="0"/>
              </a:rPr>
              <a:t>Components used</a:t>
            </a:r>
          </a:p>
        </p:txBody>
      </p:sp>
      <p:graphicFrame>
        <p:nvGraphicFramePr>
          <p:cNvPr id="5" name="Content Placeholder 4">
            <a:extLst>
              <a:ext uri="{FF2B5EF4-FFF2-40B4-BE49-F238E27FC236}">
                <a16:creationId xmlns:a16="http://schemas.microsoft.com/office/drawing/2014/main" id="{41C498FA-C295-40CF-AA00-9BBDD0B69967}"/>
              </a:ext>
            </a:extLst>
          </p:cNvPr>
          <p:cNvGraphicFramePr>
            <a:graphicFrameLocks noGrp="1"/>
          </p:cNvGraphicFramePr>
          <p:nvPr>
            <p:ph idx="1"/>
            <p:extLst>
              <p:ext uri="{D42A27DB-BD31-4B8C-83A1-F6EECF244321}">
                <p14:modId xmlns:p14="http://schemas.microsoft.com/office/powerpoint/2010/main" val="290068043"/>
              </p:ext>
            </p:extLst>
          </p:nvPr>
        </p:nvGraphicFramePr>
        <p:xfrm>
          <a:off x="612648" y="1435609"/>
          <a:ext cx="11009376" cy="4969139"/>
        </p:xfrm>
        <a:graphic>
          <a:graphicData uri="http://schemas.openxmlformats.org/drawingml/2006/table">
            <a:tbl>
              <a:tblPr firstRow="1" firstCol="1" bandRow="1">
                <a:tableStyleId>{5C22544A-7EE6-4342-B048-85BDC9FD1C3A}</a:tableStyleId>
              </a:tblPr>
              <a:tblGrid>
                <a:gridCol w="1080272">
                  <a:extLst>
                    <a:ext uri="{9D8B030D-6E8A-4147-A177-3AD203B41FA5}">
                      <a16:colId xmlns:a16="http://schemas.microsoft.com/office/drawing/2014/main" val="3669786225"/>
                    </a:ext>
                  </a:extLst>
                </a:gridCol>
                <a:gridCol w="8267924">
                  <a:extLst>
                    <a:ext uri="{9D8B030D-6E8A-4147-A177-3AD203B41FA5}">
                      <a16:colId xmlns:a16="http://schemas.microsoft.com/office/drawing/2014/main" val="2988017037"/>
                    </a:ext>
                  </a:extLst>
                </a:gridCol>
                <a:gridCol w="1661180">
                  <a:extLst>
                    <a:ext uri="{9D8B030D-6E8A-4147-A177-3AD203B41FA5}">
                      <a16:colId xmlns:a16="http://schemas.microsoft.com/office/drawing/2014/main" val="133344690"/>
                    </a:ext>
                  </a:extLst>
                </a:gridCol>
              </a:tblGrid>
              <a:tr h="346202">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S.NO</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Components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Qty.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extLst>
                  <a:ext uri="{0D108BD9-81ED-4DB2-BD59-A6C34878D82A}">
                    <a16:rowId xmlns:a16="http://schemas.microsoft.com/office/drawing/2014/main" val="2087114233"/>
                  </a:ext>
                </a:extLst>
              </a:tr>
              <a:tr h="346202">
                <a:tc>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Power supply or Battery  (5V to 15V DC)</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extLst>
                  <a:ext uri="{0D108BD9-81ED-4DB2-BD59-A6C34878D82A}">
                    <a16:rowId xmlns:a16="http://schemas.microsoft.com/office/drawing/2014/main" val="545535508"/>
                  </a:ext>
                </a:extLst>
              </a:tr>
              <a:tr h="346202">
                <a:tc>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100uf capacitor   (used for power supply decoupling)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extLst>
                  <a:ext uri="{0D108BD9-81ED-4DB2-BD59-A6C34878D82A}">
                    <a16:rowId xmlns:a16="http://schemas.microsoft.com/office/drawing/2014/main" val="4010277759"/>
                  </a:ext>
                </a:extLst>
              </a:tr>
              <a:tr h="346202">
                <a:tc>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3.</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Audio jack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extLst>
                  <a:ext uri="{0D108BD9-81ED-4DB2-BD59-A6C34878D82A}">
                    <a16:rowId xmlns:a16="http://schemas.microsoft.com/office/drawing/2014/main" val="3188218411"/>
                  </a:ext>
                </a:extLst>
              </a:tr>
              <a:tr h="346202">
                <a:tc>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LM386 N-3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extLst>
                  <a:ext uri="{0D108BD9-81ED-4DB2-BD59-A6C34878D82A}">
                    <a16:rowId xmlns:a16="http://schemas.microsoft.com/office/drawing/2014/main" val="1695383789"/>
                  </a:ext>
                </a:extLst>
              </a:tr>
              <a:tr h="346202">
                <a:tc>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5.</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220 to 1000uf capacitor    (between amp output and speaker)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extLst>
                  <a:ext uri="{0D108BD9-81ED-4DB2-BD59-A6C34878D82A}">
                    <a16:rowId xmlns:a16="http://schemas.microsoft.com/office/drawing/2014/main" val="2220614006"/>
                  </a:ext>
                </a:extLst>
              </a:tr>
              <a:tr h="346202">
                <a:tc>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6.</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470pf capacitor   (used to reduce RF interference)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extLst>
                  <a:ext uri="{0D108BD9-81ED-4DB2-BD59-A6C34878D82A}">
                    <a16:rowId xmlns:a16="http://schemas.microsoft.com/office/drawing/2014/main" val="2782086744"/>
                  </a:ext>
                </a:extLst>
              </a:tr>
              <a:tr h="346202">
                <a:tc>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7.</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10uf capacitors (x2)     (gain and bypass)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extLst>
                  <a:ext uri="{0D108BD9-81ED-4DB2-BD59-A6C34878D82A}">
                    <a16:rowId xmlns:a16="http://schemas.microsoft.com/office/drawing/2014/main" val="690727959"/>
                  </a:ext>
                </a:extLst>
              </a:tr>
              <a:tr h="468513">
                <a:tc>
                  <a:txBody>
                    <a:bodyPr/>
                    <a:lstStyle/>
                    <a:p>
                      <a:pPr marL="0" marR="0" algn="just">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8.</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0.1uf capacitors (x3) polyester tends to sound better than ceramic</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3</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extLst>
                  <a:ext uri="{0D108BD9-81ED-4DB2-BD59-A6C34878D82A}">
                    <a16:rowId xmlns:a16="http://schemas.microsoft.com/office/drawing/2014/main" val="1286113828"/>
                  </a:ext>
                </a:extLst>
              </a:tr>
              <a:tr h="346202">
                <a:tc>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9.</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10 Ohm resistor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extLst>
                  <a:ext uri="{0D108BD9-81ED-4DB2-BD59-A6C34878D82A}">
                    <a16:rowId xmlns:a16="http://schemas.microsoft.com/office/drawing/2014/main" val="103147092"/>
                  </a:ext>
                </a:extLst>
              </a:tr>
              <a:tr h="346202">
                <a:tc>
                  <a:txBody>
                    <a:bodyPr/>
                    <a:lstStyle/>
                    <a:p>
                      <a:pPr marL="0" marR="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10k Potentiometer</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extLst>
                  <a:ext uri="{0D108BD9-81ED-4DB2-BD59-A6C34878D82A}">
                    <a16:rowId xmlns:a16="http://schemas.microsoft.com/office/drawing/2014/main" val="3396821255"/>
                  </a:ext>
                </a:extLst>
              </a:tr>
              <a:tr h="346202">
                <a:tc>
                  <a:txBody>
                    <a:bodyPr/>
                    <a:lstStyle/>
                    <a:p>
                      <a:pPr marL="0" marR="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8 Ohm speaker (1 watt minimum)</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extLst>
                  <a:ext uri="{0D108BD9-81ED-4DB2-BD59-A6C34878D82A}">
                    <a16:rowId xmlns:a16="http://schemas.microsoft.com/office/drawing/2014/main" val="319885289"/>
                  </a:ext>
                </a:extLst>
              </a:tr>
              <a:tr h="346202">
                <a:tc>
                  <a:txBody>
                    <a:bodyPr/>
                    <a:lstStyle/>
                    <a:p>
                      <a:pPr marL="0" marR="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Jumper wires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extLst>
                  <a:ext uri="{0D108BD9-81ED-4DB2-BD59-A6C34878D82A}">
                    <a16:rowId xmlns:a16="http://schemas.microsoft.com/office/drawing/2014/main" val="807132911"/>
                  </a:ext>
                </a:extLst>
              </a:tr>
              <a:tr h="346202">
                <a:tc>
                  <a:txBody>
                    <a:bodyPr/>
                    <a:lstStyle/>
                    <a:p>
                      <a:pPr marL="0" marR="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Breadboard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641" marR="65641" marT="0" marB="0"/>
                </a:tc>
                <a:extLst>
                  <a:ext uri="{0D108BD9-81ED-4DB2-BD59-A6C34878D82A}">
                    <a16:rowId xmlns:a16="http://schemas.microsoft.com/office/drawing/2014/main" val="3809333146"/>
                  </a:ext>
                </a:extLst>
              </a:tr>
            </a:tbl>
          </a:graphicData>
        </a:graphic>
      </p:graphicFrame>
    </p:spTree>
    <p:extLst>
      <p:ext uri="{BB962C8B-B14F-4D97-AF65-F5344CB8AC3E}">
        <p14:creationId xmlns:p14="http://schemas.microsoft.com/office/powerpoint/2010/main" val="1603377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9DF5E-8259-42F6-934A-D88044FE64A1}"/>
              </a:ext>
            </a:extLst>
          </p:cNvPr>
          <p:cNvSpPr>
            <a:spLocks noGrp="1"/>
          </p:cNvSpPr>
          <p:nvPr>
            <p:ph type="title"/>
          </p:nvPr>
        </p:nvSpPr>
        <p:spPr>
          <a:xfrm>
            <a:off x="8158924" y="363181"/>
            <a:ext cx="3495427" cy="1069726"/>
          </a:xfrm>
        </p:spPr>
        <p:txBody>
          <a:bodyPr>
            <a:normAutofit/>
          </a:bodyPr>
          <a:lstStyle/>
          <a:p>
            <a:r>
              <a:rPr lang="en-US" sz="4400" b="1" dirty="0">
                <a:latin typeface="Lucida Handwriting" panose="03010101010101010101" pitchFamily="66" charset="0"/>
              </a:rPr>
              <a:t>IC LM386</a:t>
            </a:r>
          </a:p>
        </p:txBody>
      </p:sp>
      <p:sp>
        <p:nvSpPr>
          <p:cNvPr id="4" name="Title 1">
            <a:extLst>
              <a:ext uri="{FF2B5EF4-FFF2-40B4-BE49-F238E27FC236}">
                <a16:creationId xmlns:a16="http://schemas.microsoft.com/office/drawing/2014/main" id="{25D4DAD2-7ADB-4A8B-9B88-33112FDCD368}"/>
              </a:ext>
            </a:extLst>
          </p:cNvPr>
          <p:cNvSpPr txBox="1">
            <a:spLocks/>
          </p:cNvSpPr>
          <p:nvPr/>
        </p:nvSpPr>
        <p:spPr>
          <a:xfrm>
            <a:off x="537649" y="914669"/>
            <a:ext cx="7215448" cy="5028662"/>
          </a:xfrm>
          <a:prstGeom prst="rect">
            <a:avLst/>
          </a:prstGeom>
          <a:effectLst/>
        </p:spPr>
        <p:txBody>
          <a:bodyPr vert="horz" lIns="91440" tIns="45720" rIns="91440" bIns="45720" rtlCol="0" anchor="t">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It is a lower power audio amplifier audio integrated circuit</a:t>
            </a:r>
          </a:p>
          <a:p>
            <a:pPr marL="571500" indent="-571500">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It is an 8 pin IC in which 7 pins are used.</a:t>
            </a:r>
          </a:p>
          <a:p>
            <a:pPr marL="571500" indent="-571500">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Operates on 9 volt.</a:t>
            </a:r>
          </a:p>
          <a:p>
            <a:pPr marL="571500" indent="-571500">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Supply is given to pin  Number 6.</a:t>
            </a:r>
          </a:p>
          <a:p>
            <a:pPr marL="571500" indent="-571500">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4</a:t>
            </a:r>
            <a:r>
              <a:rPr lang="en-US" sz="2600" baseline="30000" dirty="0">
                <a:latin typeface="Times New Roman" panose="02020603050405020304" pitchFamily="18" charset="0"/>
                <a:cs typeface="Times New Roman" panose="02020603050405020304" pitchFamily="18" charset="0"/>
              </a:rPr>
              <a:t>th</a:t>
            </a:r>
            <a:r>
              <a:rPr lang="en-US" sz="2600" dirty="0">
                <a:latin typeface="Times New Roman" panose="02020603050405020304" pitchFamily="18" charset="0"/>
                <a:cs typeface="Times New Roman" panose="02020603050405020304" pitchFamily="18" charset="0"/>
              </a:rPr>
              <a:t> pin is connected to ground.</a:t>
            </a:r>
          </a:p>
        </p:txBody>
      </p:sp>
      <p:pic>
        <p:nvPicPr>
          <p:cNvPr id="3076" name="Picture 4" descr="LM386N-3/NOPB Texas Instruments - Amplifiers - Audio - Distributors, Price  Comparison, and Datasheets | Octopart component search">
            <a:extLst>
              <a:ext uri="{FF2B5EF4-FFF2-40B4-BE49-F238E27FC236}">
                <a16:creationId xmlns:a16="http://schemas.microsoft.com/office/drawing/2014/main" id="{0797F921-B740-4B6B-A327-45691CD48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6361" y="1645920"/>
            <a:ext cx="4219575"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564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2560B-6D0B-4EF8-8A0E-2F19C3F4F544}"/>
              </a:ext>
            </a:extLst>
          </p:cNvPr>
          <p:cNvSpPr>
            <a:spLocks noGrp="1"/>
          </p:cNvSpPr>
          <p:nvPr>
            <p:ph type="title"/>
          </p:nvPr>
        </p:nvSpPr>
        <p:spPr>
          <a:xfrm>
            <a:off x="1662545" y="563724"/>
            <a:ext cx="6500553" cy="1231825"/>
          </a:xfrm>
        </p:spPr>
        <p:txBody>
          <a:bodyPr/>
          <a:lstStyle/>
          <a:p>
            <a:r>
              <a:rPr lang="en-US" b="1" dirty="0">
                <a:latin typeface="Lucida Handwriting" panose="03010101010101010101" pitchFamily="66" charset="0"/>
              </a:rPr>
              <a:t>Pin configuration</a:t>
            </a:r>
          </a:p>
        </p:txBody>
      </p:sp>
      <p:pic>
        <p:nvPicPr>
          <p:cNvPr id="2050" name="Picture 2">
            <a:extLst>
              <a:ext uri="{FF2B5EF4-FFF2-40B4-BE49-F238E27FC236}">
                <a16:creationId xmlns:a16="http://schemas.microsoft.com/office/drawing/2014/main" id="{53B15635-0A5D-4744-9EA3-A9F3761387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4514" y="2104041"/>
            <a:ext cx="10457791" cy="4330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653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C11A-C40F-4CA6-99FC-8B2611A2B3F3}"/>
              </a:ext>
            </a:extLst>
          </p:cNvPr>
          <p:cNvSpPr>
            <a:spLocks noGrp="1"/>
          </p:cNvSpPr>
          <p:nvPr>
            <p:ph type="title"/>
          </p:nvPr>
        </p:nvSpPr>
        <p:spPr>
          <a:xfrm>
            <a:off x="3327659" y="171719"/>
            <a:ext cx="4685810" cy="1374449"/>
          </a:xfrm>
        </p:spPr>
        <p:txBody>
          <a:bodyPr/>
          <a:lstStyle/>
          <a:p>
            <a:r>
              <a:rPr lang="en-US" b="1" dirty="0">
                <a:latin typeface="Lucida Handwriting" panose="03010101010101010101" pitchFamily="66" charset="0"/>
              </a:rPr>
              <a:t>Resistors</a:t>
            </a:r>
          </a:p>
        </p:txBody>
      </p:sp>
      <p:sp>
        <p:nvSpPr>
          <p:cNvPr id="4" name="Title 1">
            <a:extLst>
              <a:ext uri="{FF2B5EF4-FFF2-40B4-BE49-F238E27FC236}">
                <a16:creationId xmlns:a16="http://schemas.microsoft.com/office/drawing/2014/main" id="{08772AF6-EC22-4AC9-9BD9-AF038848BD04}"/>
              </a:ext>
            </a:extLst>
          </p:cNvPr>
          <p:cNvSpPr txBox="1">
            <a:spLocks/>
          </p:cNvSpPr>
          <p:nvPr/>
        </p:nvSpPr>
        <p:spPr>
          <a:xfrm>
            <a:off x="213360" y="1539240"/>
            <a:ext cx="11489574" cy="377952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Low"/>
            <a:r>
              <a:rPr lang="en-US" cap="none" dirty="0">
                <a:latin typeface="Times New Roman" panose="02020603050405020304" pitchFamily="18" charset="0"/>
                <a:cs typeface="Times New Roman" panose="02020603050405020304" pitchFamily="18" charset="0"/>
              </a:rPr>
              <a:t>There are many types of resistors, both fixed and variable. The most common types for electronics use is carbon resistor. They are in different physical sizes. </a:t>
            </a:r>
          </a:p>
          <a:p>
            <a:pPr algn="justLow"/>
            <a:r>
              <a:rPr lang="en-US" cap="none" dirty="0">
                <a:latin typeface="Times New Roman" panose="02020603050405020304" pitchFamily="18" charset="0"/>
                <a:cs typeface="Times New Roman" panose="02020603050405020304" pitchFamily="18" charset="0"/>
              </a:rPr>
              <a:t>The resistor value and tolerance </a:t>
            </a:r>
          </a:p>
          <a:p>
            <a:pPr algn="justLow"/>
            <a:r>
              <a:rPr lang="en-US" cap="none" dirty="0">
                <a:latin typeface="Times New Roman" panose="02020603050405020304" pitchFamily="18" charset="0"/>
                <a:cs typeface="Times New Roman" panose="02020603050405020304" pitchFamily="18" charset="0"/>
              </a:rPr>
              <a:t>determined from resistor color code.</a:t>
            </a:r>
          </a:p>
        </p:txBody>
      </p:sp>
      <p:pic>
        <p:nvPicPr>
          <p:cNvPr id="4098" name="Picture 2" descr="What is a Resistor? - Circuit Basics">
            <a:extLst>
              <a:ext uri="{FF2B5EF4-FFF2-40B4-BE49-F238E27FC236}">
                <a16:creationId xmlns:a16="http://schemas.microsoft.com/office/drawing/2014/main" id="{B24C8DB2-93E8-40FB-A485-E192724544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0236" y="3616035"/>
            <a:ext cx="4888404" cy="27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79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74802-C989-4A2D-9E40-21434C58950C}"/>
              </a:ext>
            </a:extLst>
          </p:cNvPr>
          <p:cNvSpPr>
            <a:spLocks noGrp="1"/>
          </p:cNvSpPr>
          <p:nvPr>
            <p:ph type="title"/>
          </p:nvPr>
        </p:nvSpPr>
        <p:spPr>
          <a:xfrm>
            <a:off x="198120" y="1234440"/>
            <a:ext cx="10850880" cy="5349240"/>
          </a:xfrm>
        </p:spPr>
        <p:txBody>
          <a:bodyPr>
            <a:normAutofit fontScale="90000"/>
          </a:bodyPr>
          <a:lstStyle/>
          <a:p>
            <a:br>
              <a:rPr lang="en-US" sz="2400" u="sng" cap="none" dirty="0">
                <a:effectLst/>
                <a:latin typeface="Times New Roman" panose="02020603050405020304" pitchFamily="18" charset="0"/>
                <a:ea typeface="Calibri" panose="020F0502020204030204" pitchFamily="34" charset="0"/>
              </a:rPr>
            </a:br>
            <a:r>
              <a:rPr lang="en-US" sz="3100" cap="none" dirty="0">
                <a:solidFill>
                  <a:srgbClr val="FFC000"/>
                </a:solidFill>
                <a:effectLst/>
                <a:latin typeface="Times New Roman" panose="02020603050405020304" pitchFamily="18" charset="0"/>
                <a:ea typeface="Calibri" panose="020F0502020204030204" pitchFamily="34" charset="0"/>
              </a:rPr>
              <a:t> </a:t>
            </a:r>
            <a:r>
              <a:rPr lang="en-US" sz="3100" b="1" cap="none" dirty="0">
                <a:solidFill>
                  <a:srgbClr val="FFC000"/>
                </a:solidFill>
                <a:effectLst/>
                <a:latin typeface="Times New Roman" panose="02020603050405020304" pitchFamily="18" charset="0"/>
                <a:ea typeface="Calibri" panose="020F0502020204030204" pitchFamily="34" charset="0"/>
              </a:rPr>
              <a:t>1.</a:t>
            </a:r>
            <a:r>
              <a:rPr lang="en-US" sz="2400" cap="none" dirty="0">
                <a:effectLst/>
                <a:latin typeface="Times New Roman" panose="02020603050405020304" pitchFamily="18" charset="0"/>
                <a:ea typeface="Calibri" panose="020F0502020204030204" pitchFamily="34" charset="0"/>
              </a:rPr>
              <a:t>   </a:t>
            </a:r>
            <a:r>
              <a:rPr lang="en-US" sz="3100" u="sng" cap="none" dirty="0">
                <a:effectLst/>
                <a:latin typeface="Times New Roman" panose="02020603050405020304" pitchFamily="18" charset="0"/>
                <a:ea typeface="Calibri" panose="020F0502020204030204" pitchFamily="34" charset="0"/>
              </a:rPr>
              <a:t>LM-386 IC</a:t>
            </a:r>
            <a:r>
              <a:rPr lang="en-US" sz="3100" cap="none" dirty="0">
                <a:effectLst/>
                <a:latin typeface="Times New Roman" panose="02020603050405020304" pitchFamily="18" charset="0"/>
                <a:ea typeface="Calibri" panose="020F0502020204030204" pitchFamily="34" charset="0"/>
              </a:rPr>
              <a:t> is put in the breadboard. </a:t>
            </a:r>
            <a:r>
              <a:rPr lang="en-US" sz="3100" cap="none" dirty="0">
                <a:latin typeface="Times New Roman" panose="02020603050405020304" pitchFamily="18" charset="0"/>
                <a:ea typeface="Calibri" panose="020F0502020204030204" pitchFamily="34" charset="0"/>
              </a:rPr>
              <a:t>B</a:t>
            </a:r>
            <a:r>
              <a:rPr lang="en-US" sz="3100" cap="none" dirty="0">
                <a:effectLst/>
                <a:latin typeface="Times New Roman" panose="02020603050405020304" pitchFamily="18" charset="0"/>
                <a:ea typeface="Calibri" panose="020F0502020204030204" pitchFamily="34" charset="0"/>
              </a:rPr>
              <a:t>attery of 9V is used. </a:t>
            </a:r>
            <a:r>
              <a:rPr lang="en-US" sz="3100" u="sng" cap="none" dirty="0">
                <a:effectLst/>
                <a:latin typeface="Times New Roman" panose="02020603050405020304" pitchFamily="18" charset="0"/>
                <a:ea typeface="Calibri" panose="020F0502020204030204" pitchFamily="34" charset="0"/>
              </a:rPr>
              <a:t>100 microfarad capacitor</a:t>
            </a:r>
            <a:r>
              <a:rPr lang="en-US" sz="3100" cap="none" dirty="0">
                <a:effectLst/>
                <a:latin typeface="Times New Roman" panose="02020603050405020304" pitchFamily="18" charset="0"/>
                <a:ea typeface="Calibri" panose="020F0502020204030204" pitchFamily="34" charset="0"/>
              </a:rPr>
              <a:t> and </a:t>
            </a:r>
            <a:r>
              <a:rPr lang="en-US" sz="3100" u="sng" cap="none" dirty="0">
                <a:effectLst/>
                <a:latin typeface="Times New Roman" panose="02020603050405020304" pitchFamily="18" charset="0"/>
                <a:ea typeface="Calibri" panose="020F0502020204030204" pitchFamily="34" charset="0"/>
              </a:rPr>
              <a:t>0.1 microfarad capacitor</a:t>
            </a:r>
            <a:r>
              <a:rPr lang="en-US" sz="3100" cap="none" dirty="0">
                <a:effectLst/>
                <a:latin typeface="Times New Roman" panose="02020603050405020304" pitchFamily="18" charset="0"/>
                <a:ea typeface="Calibri" panose="020F0502020204030204" pitchFamily="34" charset="0"/>
              </a:rPr>
              <a:t> are added to decoupling</a:t>
            </a:r>
            <a:r>
              <a:rPr lang="en-US" sz="3100" cap="none" dirty="0">
                <a:latin typeface="Times New Roman" panose="02020603050405020304" pitchFamily="18" charset="0"/>
                <a:ea typeface="Calibri" panose="020F0502020204030204" pitchFamily="34" charset="0"/>
              </a:rPr>
              <a:t> the power.</a:t>
            </a:r>
            <a:r>
              <a:rPr lang="en-US" sz="3100" cap="none" dirty="0">
                <a:effectLst/>
                <a:latin typeface="Times New Roman" panose="02020603050405020304" pitchFamily="18" charset="0"/>
                <a:ea typeface="Calibri" panose="020F0502020204030204" pitchFamily="34" charset="0"/>
              </a:rPr>
              <a:t> To adjust resistance between two terminals.</a:t>
            </a:r>
            <a:br>
              <a:rPr lang="en-US" sz="3100" cap="none" dirty="0">
                <a:effectLst/>
                <a:latin typeface="Times New Roman" panose="02020603050405020304" pitchFamily="18" charset="0"/>
                <a:ea typeface="Calibri" panose="020F0502020204030204" pitchFamily="34" charset="0"/>
              </a:rPr>
            </a:br>
            <a:br>
              <a:rPr lang="en-US" sz="3100" cap="none" dirty="0">
                <a:latin typeface="Times New Roman" panose="02020603050405020304" pitchFamily="18" charset="0"/>
                <a:ea typeface="Calibri" panose="020F0502020204030204" pitchFamily="34" charset="0"/>
              </a:rPr>
            </a:br>
            <a:r>
              <a:rPr lang="en-US" sz="3100" b="1" cap="none" dirty="0">
                <a:solidFill>
                  <a:srgbClr val="FFC000"/>
                </a:solidFill>
                <a:effectLst/>
                <a:latin typeface="Times New Roman" panose="02020603050405020304" pitchFamily="18" charset="0"/>
                <a:ea typeface="Calibri" panose="020F0502020204030204" pitchFamily="34" charset="0"/>
              </a:rPr>
              <a:t>2.</a:t>
            </a:r>
            <a:r>
              <a:rPr lang="en-US" sz="3100" cap="none" dirty="0">
                <a:effectLst/>
                <a:latin typeface="Times New Roman" panose="02020603050405020304" pitchFamily="18" charset="0"/>
                <a:ea typeface="Calibri" panose="020F0502020204030204" pitchFamily="34" charset="0"/>
              </a:rPr>
              <a:t>  Potentiometer is added. </a:t>
            </a:r>
            <a:br>
              <a:rPr lang="en-US" sz="3100" cap="none" dirty="0">
                <a:effectLst/>
                <a:latin typeface="Times New Roman" panose="02020603050405020304" pitchFamily="18" charset="0"/>
                <a:ea typeface="Calibri" panose="020F0502020204030204" pitchFamily="34" charset="0"/>
              </a:rPr>
            </a:br>
            <a:br>
              <a:rPr lang="en-US" sz="3100" cap="none" dirty="0">
                <a:effectLst/>
                <a:latin typeface="Times New Roman" panose="02020603050405020304" pitchFamily="18" charset="0"/>
                <a:ea typeface="Calibri" panose="020F0502020204030204" pitchFamily="34" charset="0"/>
              </a:rPr>
            </a:br>
            <a:r>
              <a:rPr lang="en-US" sz="3100" cap="none" dirty="0">
                <a:effectLst/>
                <a:latin typeface="Times New Roman" panose="02020603050405020304" pitchFamily="18" charset="0"/>
                <a:ea typeface="Calibri" panose="020F0502020204030204" pitchFamily="34" charset="0"/>
              </a:rPr>
              <a:t> </a:t>
            </a:r>
            <a:r>
              <a:rPr lang="en-US" sz="3100" cap="none" dirty="0">
                <a:solidFill>
                  <a:srgbClr val="FFC000"/>
                </a:solidFill>
                <a:effectLst/>
                <a:latin typeface="Times New Roman" panose="02020603050405020304" pitchFamily="18" charset="0"/>
                <a:ea typeface="Calibri" panose="020F0502020204030204" pitchFamily="34" charset="0"/>
              </a:rPr>
              <a:t>3.</a:t>
            </a:r>
            <a:r>
              <a:rPr lang="en-US" sz="3100" cap="none" dirty="0">
                <a:effectLst/>
                <a:latin typeface="Times New Roman" panose="02020603050405020304" pitchFamily="18" charset="0"/>
                <a:ea typeface="Calibri" panose="020F0502020204030204" pitchFamily="34" charset="0"/>
              </a:rPr>
              <a:t>    </a:t>
            </a:r>
            <a:r>
              <a:rPr lang="en-US" sz="3100" u="sng" cap="none" dirty="0">
                <a:effectLst/>
                <a:latin typeface="Times New Roman" panose="02020603050405020304" pitchFamily="18" charset="0"/>
                <a:ea typeface="Calibri" panose="020F0502020204030204" pitchFamily="34" charset="0"/>
              </a:rPr>
              <a:t>470 picofarad capacitor</a:t>
            </a:r>
            <a:r>
              <a:rPr lang="en-US" sz="3100" cap="none" dirty="0">
                <a:effectLst/>
                <a:latin typeface="Times New Roman" panose="02020603050405020304" pitchFamily="18" charset="0"/>
                <a:ea typeface="Calibri" panose="020F0502020204030204" pitchFamily="34" charset="0"/>
              </a:rPr>
              <a:t> is used from center pin of potentiometer and grounded. 10 microfarad capacitor is connected between </a:t>
            </a:r>
            <a:r>
              <a:rPr lang="en-US" sz="3100" u="sng" cap="none" dirty="0">
                <a:effectLst/>
                <a:latin typeface="Times New Roman" panose="02020603050405020304" pitchFamily="18" charset="0"/>
                <a:ea typeface="Calibri" panose="020F0502020204030204" pitchFamily="34" charset="0"/>
              </a:rPr>
              <a:t>1</a:t>
            </a:r>
            <a:r>
              <a:rPr lang="en-US" sz="3100" u="sng" cap="none" baseline="30000" dirty="0">
                <a:effectLst/>
                <a:latin typeface="Times New Roman" panose="02020603050405020304" pitchFamily="18" charset="0"/>
                <a:ea typeface="Calibri" panose="020F0502020204030204" pitchFamily="34" charset="0"/>
              </a:rPr>
              <a:t>st</a:t>
            </a:r>
            <a:r>
              <a:rPr lang="en-US" sz="3100" u="sng" cap="none" dirty="0">
                <a:effectLst/>
                <a:latin typeface="Times New Roman" panose="02020603050405020304" pitchFamily="18" charset="0"/>
                <a:ea typeface="Calibri" panose="020F0502020204030204" pitchFamily="34" charset="0"/>
              </a:rPr>
              <a:t> and 8</a:t>
            </a:r>
            <a:r>
              <a:rPr lang="en-US" sz="3100" u="sng" cap="none" baseline="30000" dirty="0">
                <a:effectLst/>
                <a:latin typeface="Times New Roman" panose="02020603050405020304" pitchFamily="18" charset="0"/>
                <a:ea typeface="Calibri" panose="020F0502020204030204" pitchFamily="34" charset="0"/>
              </a:rPr>
              <a:t>th</a:t>
            </a:r>
            <a:r>
              <a:rPr lang="en-US" sz="3100" u="sng" cap="none" dirty="0">
                <a:effectLst/>
                <a:latin typeface="Times New Roman" panose="02020603050405020304" pitchFamily="18" charset="0"/>
                <a:ea typeface="Calibri" panose="020F0502020204030204" pitchFamily="34" charset="0"/>
              </a:rPr>
              <a:t> pin</a:t>
            </a:r>
            <a:r>
              <a:rPr lang="en-US" sz="3100" cap="none" dirty="0">
                <a:effectLst/>
                <a:latin typeface="Times New Roman" panose="02020603050405020304" pitchFamily="18" charset="0"/>
                <a:ea typeface="Calibri" panose="020F0502020204030204" pitchFamily="34" charset="0"/>
              </a:rPr>
              <a:t> of </a:t>
            </a:r>
            <a:r>
              <a:rPr lang="en-US" sz="3100" u="sng" cap="none" dirty="0">
                <a:effectLst/>
                <a:latin typeface="Times New Roman" panose="02020603050405020304" pitchFamily="18" charset="0"/>
                <a:ea typeface="Calibri" panose="020F0502020204030204" pitchFamily="34" charset="0"/>
              </a:rPr>
              <a:t>LM-386 IC</a:t>
            </a:r>
            <a:r>
              <a:rPr lang="en-US" sz="3100" cap="none" dirty="0">
                <a:effectLst/>
                <a:latin typeface="Times New Roman" panose="02020603050405020304" pitchFamily="18" charset="0"/>
                <a:ea typeface="Calibri" panose="020F0502020204030204" pitchFamily="34" charset="0"/>
              </a:rPr>
              <a:t>. </a:t>
            </a:r>
            <a:br>
              <a:rPr lang="en-US" sz="3100" cap="none" dirty="0">
                <a:effectLst/>
                <a:latin typeface="Times New Roman" panose="02020603050405020304" pitchFamily="18" charset="0"/>
                <a:ea typeface="Calibri" panose="020F0502020204030204" pitchFamily="34" charset="0"/>
              </a:rPr>
            </a:br>
            <a:br>
              <a:rPr lang="en-US" sz="3100" cap="none" dirty="0">
                <a:effectLst/>
                <a:latin typeface="Times New Roman" panose="02020603050405020304" pitchFamily="18" charset="0"/>
                <a:ea typeface="Calibri" panose="020F0502020204030204" pitchFamily="34" charset="0"/>
              </a:rPr>
            </a:br>
            <a:r>
              <a:rPr lang="en-US" sz="3100" cap="none" dirty="0">
                <a:solidFill>
                  <a:srgbClr val="FFC000"/>
                </a:solidFill>
                <a:effectLst/>
                <a:latin typeface="Times New Roman" panose="02020603050405020304" pitchFamily="18" charset="0"/>
                <a:ea typeface="Calibri" panose="020F0502020204030204" pitchFamily="34" charset="0"/>
              </a:rPr>
              <a:t>4.</a:t>
            </a:r>
            <a:r>
              <a:rPr lang="en-US" sz="3100" cap="none" dirty="0">
                <a:effectLst/>
                <a:latin typeface="Times New Roman" panose="02020603050405020304" pitchFamily="18" charset="0"/>
                <a:ea typeface="Calibri" panose="020F0502020204030204" pitchFamily="34" charset="0"/>
              </a:rPr>
              <a:t>   Pin 7 which is bypass pin from which 10k resistor is connected to </a:t>
            </a:r>
            <a:r>
              <a:rPr lang="en-US" sz="3100" u="sng" cap="none" dirty="0">
                <a:effectLst/>
                <a:latin typeface="Times New Roman" panose="02020603050405020304" pitchFamily="18" charset="0"/>
                <a:ea typeface="Calibri" panose="020F0502020204030204" pitchFamily="34" charset="0"/>
              </a:rPr>
              <a:t>10 microfarad capacitor</a:t>
            </a:r>
            <a:r>
              <a:rPr lang="en-US" sz="3100" cap="none" dirty="0">
                <a:effectLst/>
                <a:latin typeface="Times New Roman" panose="02020603050405020304" pitchFamily="18" charset="0"/>
                <a:ea typeface="Calibri" panose="020F0502020204030204" pitchFamily="34" charset="0"/>
              </a:rPr>
              <a:t> and grounded. </a:t>
            </a:r>
            <a:br>
              <a:rPr lang="en-US" sz="3100" cap="none" dirty="0">
                <a:effectLst/>
                <a:latin typeface="Times New Roman" panose="02020603050405020304" pitchFamily="18" charset="0"/>
                <a:ea typeface="Calibri" panose="020F0502020204030204" pitchFamily="34" charset="0"/>
              </a:rPr>
            </a:br>
            <a:endParaRPr lang="en-US" sz="2400" cap="none"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9DBF5B3-35D4-4AA3-9105-ACB9BBE62AF4}"/>
              </a:ext>
            </a:extLst>
          </p:cNvPr>
          <p:cNvSpPr txBox="1">
            <a:spLocks/>
          </p:cNvSpPr>
          <p:nvPr/>
        </p:nvSpPr>
        <p:spPr>
          <a:xfrm>
            <a:off x="2594263" y="0"/>
            <a:ext cx="3715097" cy="135636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latin typeface="Lucida Handwriting" panose="03010101010101010101" pitchFamily="66" charset="0"/>
              </a:rPr>
              <a:t>Working</a:t>
            </a:r>
            <a:endParaRPr lang="en-US" b="1" dirty="0">
              <a:latin typeface="Lucida Handwriting" panose="03010101010101010101" pitchFamily="66" charset="0"/>
            </a:endParaRPr>
          </a:p>
        </p:txBody>
      </p:sp>
    </p:spTree>
    <p:extLst>
      <p:ext uri="{BB962C8B-B14F-4D97-AF65-F5344CB8AC3E}">
        <p14:creationId xmlns:p14="http://schemas.microsoft.com/office/powerpoint/2010/main" val="269870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8B89-D8CE-4E19-B75F-81A965395FEB}"/>
              </a:ext>
            </a:extLst>
          </p:cNvPr>
          <p:cNvSpPr>
            <a:spLocks noGrp="1"/>
          </p:cNvSpPr>
          <p:nvPr>
            <p:ph type="title"/>
          </p:nvPr>
        </p:nvSpPr>
        <p:spPr>
          <a:xfrm>
            <a:off x="243840" y="1021081"/>
            <a:ext cx="10408920" cy="5571067"/>
          </a:xfrm>
        </p:spPr>
        <p:txBody>
          <a:bodyPr>
            <a:normAutofit/>
          </a:bodyPr>
          <a:lstStyle/>
          <a:p>
            <a:r>
              <a:rPr lang="en-US" sz="3200" b="1" kern="1200" cap="none" dirty="0">
                <a:ln>
                  <a:noFill/>
                </a:ln>
                <a:solidFill>
                  <a:srgbClr val="FFC000"/>
                </a:solidFill>
                <a:effectLst/>
                <a:latin typeface="Times New Roman" panose="02020603050405020304" pitchFamily="18" charset="0"/>
                <a:ea typeface="Calibri" panose="020F0502020204030204" pitchFamily="34" charset="0"/>
                <a:cs typeface="+mj-cs"/>
              </a:rPr>
              <a:t>5.</a:t>
            </a:r>
            <a:r>
              <a:rPr lang="en-US" sz="3200" kern="1200" cap="none" dirty="0">
                <a:ln>
                  <a:noFill/>
                </a:ln>
                <a:solidFill>
                  <a:srgbClr val="FFFFFF"/>
                </a:solidFill>
                <a:effectLst/>
                <a:latin typeface="Times New Roman" panose="02020603050405020304" pitchFamily="18" charset="0"/>
                <a:ea typeface="Calibri" panose="020F0502020204030204" pitchFamily="34" charset="0"/>
                <a:cs typeface="+mj-cs"/>
              </a:rPr>
              <a:t>  </a:t>
            </a:r>
            <a:r>
              <a:rPr lang="en-US" sz="3200" u="sng" kern="1200" cap="none" dirty="0">
                <a:ln>
                  <a:noFill/>
                </a:ln>
                <a:solidFill>
                  <a:srgbClr val="FFFFFF"/>
                </a:solidFill>
                <a:effectLst/>
                <a:latin typeface="Times New Roman" panose="02020603050405020304" pitchFamily="18" charset="0"/>
                <a:ea typeface="Calibri" panose="020F0502020204030204" pitchFamily="34" charset="0"/>
                <a:cs typeface="+mj-cs"/>
              </a:rPr>
              <a:t>0.1 microfarad capacitor</a:t>
            </a:r>
            <a:r>
              <a:rPr lang="en-US" sz="3200" kern="1200" cap="none" dirty="0">
                <a:ln>
                  <a:noFill/>
                </a:ln>
                <a:solidFill>
                  <a:srgbClr val="FFFFFF"/>
                </a:solidFill>
                <a:effectLst/>
                <a:latin typeface="Times New Roman" panose="02020603050405020304" pitchFamily="18" charset="0"/>
                <a:ea typeface="Calibri" panose="020F0502020204030204" pitchFamily="34" charset="0"/>
                <a:cs typeface="+mj-cs"/>
              </a:rPr>
              <a:t> is used to connect the </a:t>
            </a:r>
            <a:r>
              <a:rPr lang="en-US" sz="3200" u="sng" kern="1200" cap="none" dirty="0">
                <a:ln>
                  <a:noFill/>
                </a:ln>
                <a:solidFill>
                  <a:srgbClr val="FFFFFF"/>
                </a:solidFill>
                <a:effectLst/>
                <a:latin typeface="Times New Roman" panose="02020603050405020304" pitchFamily="18" charset="0"/>
                <a:ea typeface="Calibri" panose="020F0502020204030204" pitchFamily="34" charset="0"/>
                <a:cs typeface="+mj-cs"/>
              </a:rPr>
              <a:t>4</a:t>
            </a:r>
            <a:r>
              <a:rPr lang="en-US" sz="3200" u="sng" kern="1200" cap="none" baseline="30000" dirty="0">
                <a:ln>
                  <a:noFill/>
                </a:ln>
                <a:solidFill>
                  <a:srgbClr val="FFFFFF"/>
                </a:solidFill>
                <a:effectLst/>
                <a:latin typeface="Times New Roman" panose="02020603050405020304" pitchFamily="18" charset="0"/>
                <a:ea typeface="Calibri" panose="020F0502020204030204" pitchFamily="34" charset="0"/>
                <a:cs typeface="+mj-cs"/>
              </a:rPr>
              <a:t>th</a:t>
            </a:r>
            <a:r>
              <a:rPr lang="en-US" sz="3200" u="sng" kern="1200" cap="none" dirty="0">
                <a:ln>
                  <a:noFill/>
                </a:ln>
                <a:solidFill>
                  <a:srgbClr val="FFFFFF"/>
                </a:solidFill>
                <a:effectLst/>
                <a:latin typeface="Times New Roman" panose="02020603050405020304" pitchFamily="18" charset="0"/>
                <a:ea typeface="Calibri" panose="020F0502020204030204" pitchFamily="34" charset="0"/>
                <a:cs typeface="+mj-cs"/>
              </a:rPr>
              <a:t> pin</a:t>
            </a:r>
            <a:r>
              <a:rPr lang="en-US" sz="3200" kern="1200" cap="none" dirty="0">
                <a:ln>
                  <a:noFill/>
                </a:ln>
                <a:solidFill>
                  <a:srgbClr val="FFFFFF"/>
                </a:solidFill>
                <a:effectLst/>
                <a:latin typeface="Times New Roman" panose="02020603050405020304" pitchFamily="18" charset="0"/>
                <a:ea typeface="Calibri" panose="020F0502020204030204" pitchFamily="34" charset="0"/>
                <a:cs typeface="+mj-cs"/>
              </a:rPr>
              <a:t> and goes to grounded rail and </a:t>
            </a:r>
            <a:r>
              <a:rPr lang="en-US" sz="3200" u="sng" kern="1200" cap="none" dirty="0">
                <a:ln>
                  <a:noFill/>
                </a:ln>
                <a:solidFill>
                  <a:srgbClr val="FFFFFF"/>
                </a:solidFill>
                <a:effectLst/>
                <a:latin typeface="Times New Roman" panose="02020603050405020304" pitchFamily="18" charset="0"/>
                <a:ea typeface="Calibri" panose="020F0502020204030204" pitchFamily="34" charset="0"/>
                <a:cs typeface="+mj-cs"/>
              </a:rPr>
              <a:t>6</a:t>
            </a:r>
            <a:r>
              <a:rPr lang="en-US" sz="3200" u="sng" kern="1200" cap="none" baseline="30000" dirty="0">
                <a:ln>
                  <a:noFill/>
                </a:ln>
                <a:solidFill>
                  <a:srgbClr val="FFFFFF"/>
                </a:solidFill>
                <a:effectLst/>
                <a:latin typeface="Times New Roman" panose="02020603050405020304" pitchFamily="18" charset="0"/>
                <a:ea typeface="Calibri" panose="020F0502020204030204" pitchFamily="34" charset="0"/>
                <a:cs typeface="+mj-cs"/>
              </a:rPr>
              <a:t>th </a:t>
            </a:r>
            <a:r>
              <a:rPr lang="en-US" sz="3200" u="sng" kern="1200" cap="none" dirty="0">
                <a:ln>
                  <a:noFill/>
                </a:ln>
                <a:solidFill>
                  <a:srgbClr val="FFFFFF"/>
                </a:solidFill>
                <a:effectLst/>
                <a:latin typeface="Times New Roman" panose="02020603050405020304" pitchFamily="18" charset="0"/>
                <a:ea typeface="Calibri" panose="020F0502020204030204" pitchFamily="34" charset="0"/>
                <a:cs typeface="+mj-cs"/>
              </a:rPr>
              <a:t>pin</a:t>
            </a:r>
            <a:r>
              <a:rPr lang="en-US" sz="3200" kern="1200" cap="none" dirty="0">
                <a:ln>
                  <a:noFill/>
                </a:ln>
                <a:solidFill>
                  <a:srgbClr val="FFFFFF"/>
                </a:solidFill>
                <a:effectLst/>
                <a:latin typeface="Times New Roman" panose="02020603050405020304" pitchFamily="18" charset="0"/>
                <a:ea typeface="Calibri" panose="020F0502020204030204" pitchFamily="34" charset="0"/>
                <a:cs typeface="+mj-cs"/>
              </a:rPr>
              <a:t> goes to VCC rail. </a:t>
            </a:r>
            <a:br>
              <a:rPr lang="en-US" sz="3200" kern="1200" cap="none" dirty="0">
                <a:ln>
                  <a:noFill/>
                </a:ln>
                <a:solidFill>
                  <a:srgbClr val="FFFFFF"/>
                </a:solidFill>
                <a:effectLst/>
                <a:latin typeface="Times New Roman" panose="02020603050405020304" pitchFamily="18" charset="0"/>
                <a:ea typeface="Calibri" panose="020F0502020204030204" pitchFamily="34" charset="0"/>
                <a:cs typeface="+mj-cs"/>
              </a:rPr>
            </a:br>
            <a:br>
              <a:rPr lang="en-US" sz="3200" kern="1200" cap="none" dirty="0">
                <a:ln>
                  <a:noFill/>
                </a:ln>
                <a:solidFill>
                  <a:srgbClr val="FFFFFF"/>
                </a:solidFill>
                <a:effectLst/>
                <a:latin typeface="Times New Roman" panose="02020603050405020304" pitchFamily="18" charset="0"/>
                <a:ea typeface="Calibri" panose="020F0502020204030204" pitchFamily="34" charset="0"/>
                <a:cs typeface="+mj-cs"/>
              </a:rPr>
            </a:br>
            <a:r>
              <a:rPr lang="en-US" sz="3200" b="1" kern="1200" cap="none" dirty="0">
                <a:ln>
                  <a:noFill/>
                </a:ln>
                <a:solidFill>
                  <a:srgbClr val="FFC000"/>
                </a:solidFill>
                <a:effectLst/>
                <a:latin typeface="Times New Roman" panose="02020603050405020304" pitchFamily="18" charset="0"/>
                <a:ea typeface="Calibri" panose="020F0502020204030204" pitchFamily="34" charset="0"/>
                <a:cs typeface="+mj-cs"/>
              </a:rPr>
              <a:t>6.</a:t>
            </a:r>
            <a:r>
              <a:rPr lang="en-US" sz="3200" kern="1200" cap="none" dirty="0">
                <a:ln>
                  <a:noFill/>
                </a:ln>
                <a:solidFill>
                  <a:srgbClr val="FFFFFF"/>
                </a:solidFill>
                <a:effectLst/>
                <a:latin typeface="Times New Roman" panose="02020603050405020304" pitchFamily="18" charset="0"/>
                <a:ea typeface="Calibri" panose="020F0502020204030204" pitchFamily="34" charset="0"/>
                <a:cs typeface="+mj-cs"/>
              </a:rPr>
              <a:t>   </a:t>
            </a:r>
            <a:r>
              <a:rPr lang="en-US" sz="3200" u="sng" kern="1200" cap="none" dirty="0">
                <a:ln>
                  <a:noFill/>
                </a:ln>
                <a:solidFill>
                  <a:srgbClr val="FFFFFF"/>
                </a:solidFill>
                <a:effectLst/>
                <a:latin typeface="Times New Roman" panose="02020603050405020304" pitchFamily="18" charset="0"/>
                <a:ea typeface="Calibri" panose="020F0502020204030204" pitchFamily="34" charset="0"/>
                <a:cs typeface="+mj-cs"/>
              </a:rPr>
              <a:t>470 picofarad capacitor</a:t>
            </a:r>
            <a:r>
              <a:rPr lang="en-US" sz="3200" kern="1200" cap="none" dirty="0">
                <a:ln>
                  <a:noFill/>
                </a:ln>
                <a:solidFill>
                  <a:srgbClr val="FFFFFF"/>
                </a:solidFill>
                <a:effectLst/>
                <a:latin typeface="Times New Roman" panose="02020603050405020304" pitchFamily="18" charset="0"/>
                <a:ea typeface="Calibri" panose="020F0502020204030204" pitchFamily="34" charset="0"/>
                <a:cs typeface="+mj-cs"/>
              </a:rPr>
              <a:t> connected to </a:t>
            </a:r>
            <a:r>
              <a:rPr lang="en-US" sz="3200" u="sng" kern="1200" cap="none" dirty="0">
                <a:ln>
                  <a:noFill/>
                </a:ln>
                <a:solidFill>
                  <a:srgbClr val="FFFFFF"/>
                </a:solidFill>
                <a:effectLst/>
                <a:latin typeface="Times New Roman" panose="02020603050405020304" pitchFamily="18" charset="0"/>
                <a:ea typeface="Calibri" panose="020F0502020204030204" pitchFamily="34" charset="0"/>
                <a:cs typeface="+mj-cs"/>
              </a:rPr>
              <a:t>pin 3</a:t>
            </a:r>
            <a:r>
              <a:rPr lang="en-US" sz="3200" kern="1200" cap="none" dirty="0">
                <a:ln>
                  <a:noFill/>
                </a:ln>
                <a:solidFill>
                  <a:srgbClr val="FFFFFF"/>
                </a:solidFill>
                <a:effectLst/>
                <a:latin typeface="Times New Roman" panose="02020603050405020304" pitchFamily="18" charset="0"/>
                <a:ea typeface="Calibri" panose="020F0502020204030204" pitchFamily="34" charset="0"/>
                <a:cs typeface="+mj-cs"/>
              </a:rPr>
              <a:t>. </a:t>
            </a:r>
            <a:br>
              <a:rPr lang="en-US" sz="3200" kern="1200" cap="none" dirty="0">
                <a:ln>
                  <a:noFill/>
                </a:ln>
                <a:solidFill>
                  <a:srgbClr val="FFFFFF"/>
                </a:solidFill>
                <a:effectLst/>
                <a:latin typeface="Times New Roman" panose="02020603050405020304" pitchFamily="18" charset="0"/>
                <a:ea typeface="Calibri" panose="020F0502020204030204" pitchFamily="34" charset="0"/>
                <a:cs typeface="+mj-cs"/>
              </a:rPr>
            </a:br>
            <a:br>
              <a:rPr lang="en-US" sz="3200" kern="1200" cap="none" dirty="0">
                <a:ln>
                  <a:noFill/>
                </a:ln>
                <a:solidFill>
                  <a:srgbClr val="FFFFFF"/>
                </a:solidFill>
                <a:effectLst/>
                <a:latin typeface="Times New Roman" panose="02020603050405020304" pitchFamily="18" charset="0"/>
                <a:ea typeface="Calibri" panose="020F0502020204030204" pitchFamily="34" charset="0"/>
                <a:cs typeface="+mj-cs"/>
              </a:rPr>
            </a:br>
            <a:r>
              <a:rPr lang="en-US" sz="3200" b="1" kern="1200" cap="none" dirty="0">
                <a:ln>
                  <a:noFill/>
                </a:ln>
                <a:solidFill>
                  <a:srgbClr val="FFC000"/>
                </a:solidFill>
                <a:effectLst/>
                <a:latin typeface="Times New Roman" panose="02020603050405020304" pitchFamily="18" charset="0"/>
                <a:ea typeface="Calibri" panose="020F0502020204030204" pitchFamily="34" charset="0"/>
                <a:cs typeface="+mj-cs"/>
              </a:rPr>
              <a:t>7.</a:t>
            </a:r>
            <a:r>
              <a:rPr lang="en-US" sz="3200" kern="1200" cap="none" dirty="0">
                <a:ln>
                  <a:noFill/>
                </a:ln>
                <a:solidFill>
                  <a:srgbClr val="FFFFFF"/>
                </a:solidFill>
                <a:effectLst/>
                <a:latin typeface="Times New Roman" panose="02020603050405020304" pitchFamily="18" charset="0"/>
                <a:ea typeface="Calibri" panose="020F0502020204030204" pitchFamily="34" charset="0"/>
                <a:cs typeface="+mj-cs"/>
              </a:rPr>
              <a:t>    </a:t>
            </a:r>
            <a:r>
              <a:rPr lang="en-US" sz="3200" u="sng" kern="1200" cap="none" dirty="0">
                <a:ln>
                  <a:noFill/>
                </a:ln>
                <a:solidFill>
                  <a:srgbClr val="FFFFFF"/>
                </a:solidFill>
                <a:effectLst/>
                <a:latin typeface="Times New Roman" panose="02020603050405020304" pitchFamily="18" charset="0"/>
                <a:ea typeface="Calibri" panose="020F0502020204030204" pitchFamily="34" charset="0"/>
                <a:cs typeface="+mj-cs"/>
              </a:rPr>
              <a:t>Pin 5</a:t>
            </a:r>
            <a:r>
              <a:rPr lang="en-US" sz="3200" kern="1200" cap="none" dirty="0">
                <a:ln>
                  <a:noFill/>
                </a:ln>
                <a:solidFill>
                  <a:srgbClr val="FFFFFF"/>
                </a:solidFill>
                <a:effectLst/>
                <a:latin typeface="Times New Roman" panose="02020603050405020304" pitchFamily="18" charset="0"/>
                <a:ea typeface="Calibri" panose="020F0502020204030204" pitchFamily="34" charset="0"/>
                <a:cs typeface="+mj-cs"/>
              </a:rPr>
              <a:t> which is connected to </a:t>
            </a:r>
            <a:r>
              <a:rPr lang="en-US" sz="3200" u="sng" kern="1200" cap="none" dirty="0">
                <a:ln>
                  <a:noFill/>
                </a:ln>
                <a:solidFill>
                  <a:srgbClr val="FFFFFF"/>
                </a:solidFill>
                <a:effectLst/>
                <a:latin typeface="Times New Roman" panose="02020603050405020304" pitchFamily="18" charset="0"/>
                <a:ea typeface="Calibri" panose="020F0502020204030204" pitchFamily="34" charset="0"/>
                <a:cs typeface="+mj-cs"/>
              </a:rPr>
              <a:t>10ohm resistor</a:t>
            </a:r>
            <a:r>
              <a:rPr lang="en-US" sz="3200" kern="1200" cap="none" dirty="0">
                <a:ln>
                  <a:noFill/>
                </a:ln>
                <a:solidFill>
                  <a:srgbClr val="FFFFFF"/>
                </a:solidFill>
                <a:effectLst/>
                <a:latin typeface="Times New Roman" panose="02020603050405020304" pitchFamily="18" charset="0"/>
                <a:ea typeface="Calibri" panose="020F0502020204030204" pitchFamily="34" charset="0"/>
                <a:cs typeface="+mj-cs"/>
              </a:rPr>
              <a:t> and is connected to positive terminal of </a:t>
            </a:r>
            <a:r>
              <a:rPr lang="en-US" sz="3200" u="sng" kern="1200" cap="none" dirty="0">
                <a:ln>
                  <a:noFill/>
                </a:ln>
                <a:solidFill>
                  <a:srgbClr val="FFFFFF"/>
                </a:solidFill>
                <a:effectLst/>
                <a:latin typeface="Times New Roman" panose="02020603050405020304" pitchFamily="18" charset="0"/>
                <a:ea typeface="Calibri" panose="020F0502020204030204" pitchFamily="34" charset="0"/>
                <a:cs typeface="+mj-cs"/>
              </a:rPr>
              <a:t>0.1 microfarad capacitor</a:t>
            </a:r>
            <a:r>
              <a:rPr lang="en-US" sz="3200" kern="1200" cap="none" dirty="0">
                <a:ln>
                  <a:noFill/>
                </a:ln>
                <a:solidFill>
                  <a:srgbClr val="FFFFFF"/>
                </a:solidFill>
                <a:effectLst/>
                <a:latin typeface="Times New Roman" panose="02020603050405020304" pitchFamily="18" charset="0"/>
                <a:ea typeface="Calibri" panose="020F0502020204030204" pitchFamily="34" charset="0"/>
                <a:cs typeface="+mj-cs"/>
              </a:rPr>
              <a:t> then grounded. </a:t>
            </a:r>
            <a:r>
              <a:rPr lang="en-US" sz="3200" u="sng" kern="1200" cap="none" dirty="0">
                <a:ln>
                  <a:noFill/>
                </a:ln>
                <a:solidFill>
                  <a:srgbClr val="FFFFFF"/>
                </a:solidFill>
                <a:effectLst/>
                <a:latin typeface="Times New Roman" panose="02020603050405020304" pitchFamily="18" charset="0"/>
                <a:ea typeface="Calibri" panose="020F0502020204030204" pitchFamily="34" charset="0"/>
                <a:cs typeface="+mj-cs"/>
              </a:rPr>
              <a:t>1000 microfarad capacitor: </a:t>
            </a:r>
            <a:r>
              <a:rPr lang="en-US" sz="3200" kern="1200" cap="none" dirty="0">
                <a:ln>
                  <a:noFill/>
                </a:ln>
                <a:solidFill>
                  <a:srgbClr val="FFFFFF"/>
                </a:solidFill>
                <a:effectLst/>
                <a:latin typeface="Times New Roman" panose="02020603050405020304" pitchFamily="18" charset="0"/>
                <a:ea typeface="Calibri" panose="020F0502020204030204" pitchFamily="34" charset="0"/>
                <a:cs typeface="+mj-cs"/>
              </a:rPr>
              <a:t>its negative terminal is connected to positive terminal of the speaker. The negative wire of speaker is grounded.</a:t>
            </a:r>
            <a:endParaRPr lang="en-US" sz="4800" cap="none" dirty="0">
              <a:latin typeface="Lucida Handwriting" panose="03010101010101010101" pitchFamily="66" charset="0"/>
            </a:endParaRPr>
          </a:p>
        </p:txBody>
      </p:sp>
      <p:sp>
        <p:nvSpPr>
          <p:cNvPr id="4" name="Title 1">
            <a:extLst>
              <a:ext uri="{FF2B5EF4-FFF2-40B4-BE49-F238E27FC236}">
                <a16:creationId xmlns:a16="http://schemas.microsoft.com/office/drawing/2014/main" id="{650222C7-5CD7-45DB-AFB6-EA2101473599}"/>
              </a:ext>
            </a:extLst>
          </p:cNvPr>
          <p:cNvSpPr txBox="1">
            <a:spLocks/>
          </p:cNvSpPr>
          <p:nvPr/>
        </p:nvSpPr>
        <p:spPr>
          <a:xfrm>
            <a:off x="1263332" y="265853"/>
            <a:ext cx="8322628" cy="75522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Lucida Handwriting" panose="03010101010101010101" pitchFamily="66" charset="0"/>
              </a:rPr>
              <a:t>Working continue…</a:t>
            </a:r>
          </a:p>
        </p:txBody>
      </p:sp>
    </p:spTree>
    <p:extLst>
      <p:ext uri="{BB962C8B-B14F-4D97-AF65-F5344CB8AC3E}">
        <p14:creationId xmlns:p14="http://schemas.microsoft.com/office/powerpoint/2010/main" val="843130214"/>
      </p:ext>
    </p:extLst>
  </p:cSld>
  <p:clrMapOvr>
    <a:masterClrMapping/>
  </p:clrMapOvr>
</p:sld>
</file>

<file path=ppt/theme/theme1.xml><?xml version="1.0" encoding="utf-8"?>
<a:theme xmlns:a="http://schemas.openxmlformats.org/drawingml/2006/main" name="Slice">
  <a:themeElements>
    <a:clrScheme name="Blue Warm">
      <a:dk1>
        <a:sysClr val="windowText" lastClr="00FF00"/>
      </a:dk1>
      <a:lt1>
        <a:sysClr val="window" lastClr="000000"/>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544</TotalTime>
  <Words>537</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 Rounded MT Bold</vt:lpstr>
      <vt:lpstr>Century Gothic</vt:lpstr>
      <vt:lpstr>Lucida Handwriting</vt:lpstr>
      <vt:lpstr>Times New Roman</vt:lpstr>
      <vt:lpstr>Wingdings</vt:lpstr>
      <vt:lpstr>Wingdings 3</vt:lpstr>
      <vt:lpstr>Slice</vt:lpstr>
      <vt:lpstr>Audio or Music Amplifier </vt:lpstr>
      <vt:lpstr>Introduction:</vt:lpstr>
      <vt:lpstr>Circuit diagram</vt:lpstr>
      <vt:lpstr>Components used</vt:lpstr>
      <vt:lpstr>IC LM386</vt:lpstr>
      <vt:lpstr>Pin configuration</vt:lpstr>
      <vt:lpstr>Resistors</vt:lpstr>
      <vt:lpstr>  1.   LM-386 IC is put in the breadboard. Battery of 9V is used. 100 microfarad capacitor and 0.1 microfarad capacitor are added to decoupling the power. To adjust resistance between two terminals.  2.  Potentiometer is added.    3.    470 picofarad capacitor is used from center pin of potentiometer and grounded. 10 microfarad capacitor is connected between 1st and 8th pin of LM-386 IC.   4.   Pin 7 which is bypass pin from which 10k resistor is connected to 10 microfarad capacitor and grounded.  </vt:lpstr>
      <vt:lpstr>5.  0.1 microfarad capacitor is used to connect the 4th pin and goes to grounded rail and 6th pin goes to VCC rail.   6.   470 picofarad capacitor connected to pin 3.   7.    Pin 5 which is connected to 10ohm resistor and is connected to positive terminal of 0.1 microfarad capacitor then grounded. 1000 microfarad capacitor: its negative terminal is connected to positive terminal of the speaker. The negative wire of speaker is grounded.</vt:lpstr>
      <vt:lpstr>It is used in:   1. AM and FM radio amplifiers              2. Portable music players  3. TV sound system            4. Line drivers  and many more.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or Music Amplifier</dc:title>
  <dc:creator>mukand rathi</dc:creator>
  <cp:lastModifiedBy>mukand rathi</cp:lastModifiedBy>
  <cp:revision>21</cp:revision>
  <dcterms:created xsi:type="dcterms:W3CDTF">2021-05-16T14:35:27Z</dcterms:created>
  <dcterms:modified xsi:type="dcterms:W3CDTF">2021-05-19T20:05:03Z</dcterms:modified>
</cp:coreProperties>
</file>