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6" r:id="rId12"/>
    <p:sldId id="279" r:id="rId13"/>
    <p:sldId id="278" r:id="rId14"/>
    <p:sldId id="277" r:id="rId15"/>
    <p:sldId id="280" r:id="rId16"/>
    <p:sldId id="281" r:id="rId17"/>
    <p:sldId id="258" r:id="rId18"/>
    <p:sldId id="288" r:id="rId19"/>
    <p:sldId id="259" r:id="rId20"/>
    <p:sldId id="289" r:id="rId21"/>
    <p:sldId id="290" r:id="rId22"/>
    <p:sldId id="291" r:id="rId23"/>
    <p:sldId id="295" r:id="rId24"/>
    <p:sldId id="292" r:id="rId25"/>
    <p:sldId id="294" r:id="rId26"/>
    <p:sldId id="293" r:id="rId27"/>
    <p:sldId id="296" r:id="rId28"/>
    <p:sldId id="297" r:id="rId29"/>
    <p:sldId id="298" r:id="rId30"/>
    <p:sldId id="26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0000"/>
    <a:srgbClr val="FFCC00"/>
    <a:srgbClr val="008000"/>
    <a:srgbClr val="996633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28" autoAdjust="0"/>
    <p:restoredTop sz="94660"/>
  </p:normalViewPr>
  <p:slideViewPr>
    <p:cSldViewPr>
      <p:cViewPr varScale="1">
        <p:scale>
          <a:sx n="99" d="100"/>
          <a:sy n="99" d="100"/>
        </p:scale>
        <p:origin x="145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09C9DAE-0391-4120-9801-15461E722D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C4220E-D631-4B48-AF08-9B5195050C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1FD473F-674D-457D-ACB4-06662704A4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CC69F63-6D9B-45CE-90FB-FDD0C73544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77DE137-5354-4F8D-8EC6-EEF388247E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D630E85-3D31-4C86-9392-80719DFC0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D0EE8EB-D200-4958-B3CD-3C2B706A8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34D1EE0-9C9B-4F8E-8CC4-623B3AEE95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C44DA-8593-4FA8-A4DC-B521F27E6B53}" type="slidenum">
              <a:rPr lang="en-US" altLang="en-US" sz="120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58AC021-2EA4-4C55-B4F5-365CCDB91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7EB56A0-1CC9-4CBD-A379-B09878162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CAC1E41-4744-4396-AF54-EDF13A7DB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665F6C-9BB3-48EA-81E5-F125D252F186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4386B56-A961-4581-AE09-CF3D92352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FE65579-8BBE-4689-8934-E857664AE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FBECCDA-C867-4E66-AAD8-CBE445DC6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AA46EC-3859-41D0-8415-A5356169FFB0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352AA62-4689-4DCC-BE97-44C0324E7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85421BB-3F88-4482-AA78-25BB92CF7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2EF9C8D-9D7A-415C-B4EF-F5BAB4E76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E4330E-214E-4F58-8959-D9F3EC5D96BB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CFE4105-CD35-4E37-B718-7F15EABDB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C403EEE-D0DD-4C6A-B9F3-258F1FCB8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0DC3F01-0137-4725-9B8B-710582D11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1B1BCE-D4C1-49F1-A19C-8B58E36DE2C5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141DB9E-2CC0-4C04-96FD-46D569B21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E9E927A-32D2-4E54-9F64-0EE6AE493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4044F37-E31B-45E5-ACC7-3B1923F6D7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D7A575-9EAB-453F-BB71-BB36E60C6A00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F7DF7D8-9C29-4B99-8F1F-E401D8405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A651D94-88FB-4E51-B027-A5C535D7D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DBD40B1-A335-4480-84D1-FD042793F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15D331-3F9B-4669-81E3-827A7CB2C110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ABE4F87-A66B-4A78-8CAD-DDDBCAF53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46E1E3E-A47B-4B82-947F-54C0E271C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71F28C6-2452-4883-90A1-F2049E793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B029C0-546C-456F-8AE2-98FBA9235318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0F5FF82-1883-4D7C-956B-F4BBB604B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8346322-BCEA-4532-822B-5B3919A96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B895A4F-BBF3-47CC-8C57-C084103C9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078B27-E42D-4634-BFD1-42D633C397E3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2B467D-928A-4980-B32A-BED83B842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C79E50D-CEC5-4682-B80E-1D51ED2EA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154E8E4-12EC-4FF3-9051-AE88ECB46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CD9DBB-083E-4F4B-AFED-936F9DCAA30C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8410840-1C9E-4A45-9568-9413EF9E8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B8695C0-5D58-4B5F-B466-764F67D5D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8095F99-3BA9-4487-B1AB-67F96F207C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661D7E-897B-4A2C-83DE-2E2C21C01E34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0C9E3C4-D480-4469-8CBA-D6DDCD1B8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3B0F00F-7303-47CA-9A13-6AAE3C925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17C7A7A-9D2C-4358-89F8-F90970EC9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8BCD9E-28FA-442E-ABBF-F7836447D053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E7F7D70-2661-4709-BFCD-7CFF394A6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87BE9D5-4A92-4E0D-B4F0-C0555A8D3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FCDAF3F-2246-490F-95D3-C33EE45E1E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9A5A60-7BED-44DD-9BA3-657EAE6663A4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3E8AB48-36D4-433F-8DBA-6DE892E71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A374745-EC2A-468A-8EC6-67046B0B2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F95981B-7BDA-4F13-B921-CD866517C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D1C028-72BF-4750-9F2A-19BB078568F5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8C237BB-3E4B-4D35-B6EE-1ECCEF2B1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4F1375B-98BA-4564-ACD0-8F31334A0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42208A5-7C80-4095-A70D-4E1747C33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B3FAB3-1EA9-43A0-B6B8-40B0ABE82479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2B2B152-8EA6-40AC-A230-83E44A7FE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C31DF84-2E68-424F-9143-6D44D9C36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A57E5DD-3F43-40D6-B13C-33EA20B1F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E10B70-1B9E-4AD8-9BA2-15FCD90E08B8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22567B1-FE57-4860-8EED-E5AA833DF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15379E0-4B96-49D7-956A-2BA95342F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4B317EA-2CA7-44CD-A0C8-765365AF1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C08F90-F908-43EF-9DED-1A9DFF26F9AE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DCC8670-BBE1-423D-9270-FDC014502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88A287A-B37F-443E-8E6B-94C69794D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9EC62FE-C003-40BE-AC2E-341D278F9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A89D6F-6D4D-4515-8F98-83852706ACF6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97F5226-50E4-42B1-8587-661640532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A617967-5260-4779-8AE4-F6B46713D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39B18F4-EE05-4C03-9AD3-917418F67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F2DA83-32A8-48B1-B57B-C9686FB18798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363705A-A588-4043-B354-68F27C649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80E3855-D224-49D7-A8FE-5A56AF027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1CFD057-A1B5-49F9-94D6-2FC21E8A6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5ADC93-CC2A-45F0-B3D9-DD61B8666977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F9EF0B-7A6D-4C41-B267-FABBDDCF4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877858B-93AF-42DE-B66E-EA7E34C71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76D70E9-0600-46DD-A4B0-821FE69C9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9792D3-57BA-4753-9F1F-EDCF9CF873BF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422191D-B78F-4D7E-9AC6-D89C4219B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8CEB5FA-BAC2-498D-BC12-A3894318A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4085F02-EF8B-486A-A494-F15E8E9F5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8F129B-D27C-47A2-A674-27CB6789F1FA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FC66051-C5E4-4A59-B6CE-61F40863F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9564703-61A3-43BB-9373-F8FFD096C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F702C31-36C6-4DDD-AE2E-B9F88B73F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0E7B74-223C-4774-9A3B-0E4537CB425A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F0336C7-E83C-4CBA-BA4D-2F064F4FD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DB856F1-7B52-4DFE-9D2D-11A1C6C10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EE28D54-9AD8-4016-853B-B1B4C5CA7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8CC87A-CE8E-41B8-8CBB-B89E58DFF25A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D277A28-8738-4EBF-BD92-120B4E40A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E7EDF3F-D9FC-4ADA-B718-D65537AB0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FC5177A-3E2A-4C82-914F-F9CFB9D80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260AED-848E-428F-A663-01344727B5DE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23285C4-5048-4222-B2EA-EC3F61CDB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9AE7C50-A944-496A-8786-6919A816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9E6500C-DBF9-495A-BC8C-06638B4D3D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386E89-EA52-460D-BA06-B99749688212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7B9DC88-8D45-4A52-A93D-D8EB68503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AAF15E9-471A-4C0C-831E-215ED5A2D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35A85F3-73C8-4552-9643-A3C4D7A97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BD589C-5D6A-4E08-B3D5-4D1009251923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D4230BD-59FB-413F-BB7B-69DA80CC5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238BED1-4352-4585-B343-03E6BFB85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45993E7-79A4-4F35-8FDA-8ECD7B3FD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16F85A-62BD-49ED-BCB8-322BAA3E9D1E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E24F52D-2207-4FCE-8DCF-EB4AD793B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E4B3CCB-48E7-4DD2-84BC-BEB03CD1C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43DE976-B696-4EB7-B0AF-52316B4BD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DD3F3D-AC08-44A6-9CC8-5F858B658353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5DB6F6F-AD67-4D8D-A2D2-71FD95F68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A4B388F-00B9-4508-8113-158963DC6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7B52B56D-E8C4-4D20-A103-404E919A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0272103-C05E-4A03-8185-B7A0BA0F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355B8A43-C648-4455-BE4E-3272130BD2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9586456D-0664-4C03-828D-C279FF55A0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4008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FFFFFF"/>
                </a:solidFill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</a:rPr>
              <a:t>th</a:t>
            </a:r>
            <a:r>
              <a:rPr lang="en-US" altLang="en-US" sz="1200" b="1">
                <a:solidFill>
                  <a:srgbClr val="FFFFFF"/>
                </a:solidFill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18810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324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39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581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5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3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4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0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5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>
            <a:extLst>
              <a:ext uri="{FF2B5EF4-FFF2-40B4-BE49-F238E27FC236}">
                <a16:creationId xmlns:a16="http://schemas.microsoft.com/office/drawing/2014/main" id="{75DC3338-99E6-420C-932D-CF5F1D0B35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1027" name="Text Box 9">
            <a:extLst>
              <a:ext uri="{FF2B5EF4-FFF2-40B4-BE49-F238E27FC236}">
                <a16:creationId xmlns:a16="http://schemas.microsoft.com/office/drawing/2014/main" id="{F58A0EA2-D49A-406F-B21E-F1DE0FE006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4008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996633"/>
                </a:solidFill>
              </a:rPr>
              <a:t>Floyd, Digital Fundamentals, 10</a:t>
            </a:r>
            <a:r>
              <a:rPr lang="en-US" altLang="en-US" sz="1200" baseline="30000">
                <a:solidFill>
                  <a:srgbClr val="996633"/>
                </a:solidFill>
              </a:rPr>
              <a:t>th</a:t>
            </a:r>
            <a:r>
              <a:rPr lang="en-US" altLang="en-US" sz="1200">
                <a:solidFill>
                  <a:srgbClr val="996633"/>
                </a:solidFill>
              </a:rPr>
              <a:t> 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3.emf"/><Relationship Id="rId3" Type="http://schemas.openxmlformats.org/officeDocument/2006/relationships/image" Target="../media/image4.jpeg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2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4.jpe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5.emf"/><Relationship Id="rId3" Type="http://schemas.openxmlformats.org/officeDocument/2006/relationships/image" Target="../media/image4.jpeg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3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4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.jpe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.jpe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29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.jpeg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.jpeg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33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34.jpeg"/><Relationship Id="rId7" Type="http://schemas.openxmlformats.org/officeDocument/2006/relationships/oleObject" Target="../embeddings/oleObject5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34.jpeg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34.jpeg"/><Relationship Id="rId7" Type="http://schemas.openxmlformats.org/officeDocument/2006/relationships/oleObject" Target="../embeddings/oleObject6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4.jpe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4.jpe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4.jpe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4.jpe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.jpe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14">
            <a:extLst>
              <a:ext uri="{FF2B5EF4-FFF2-40B4-BE49-F238E27FC236}">
                <a16:creationId xmlns:a16="http://schemas.microsoft.com/office/drawing/2014/main" id="{045A5EFD-B050-4F4A-AB47-10491272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15">
            <a:extLst>
              <a:ext uri="{FF2B5EF4-FFF2-40B4-BE49-F238E27FC236}">
                <a16:creationId xmlns:a16="http://schemas.microsoft.com/office/drawing/2014/main" id="{2BD41504-AB68-4681-81AA-79316ADA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0"/>
            <a:ext cx="6324600" cy="6858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CE3C7870-9BFD-43CC-9AA8-656ABAE2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5410200" cy="6477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Text Box 12">
            <a:extLst>
              <a:ext uri="{FF2B5EF4-FFF2-40B4-BE49-F238E27FC236}">
                <a16:creationId xmlns:a16="http://schemas.microsoft.com/office/drawing/2014/main" id="{B00F1C7E-908A-4DCF-ADB1-B43E19213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"/>
            <a:ext cx="4876800" cy="2609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bg1"/>
                </a:solidFill>
              </a:rPr>
              <a:t>Digital Fundamentals</a:t>
            </a:r>
            <a:endParaRPr lang="en-US" altLang="en-US" sz="440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Tenth Edition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Floyd</a:t>
            </a:r>
          </a:p>
        </p:txBody>
      </p:sp>
      <p:pic>
        <p:nvPicPr>
          <p:cNvPr id="4102" name="Picture 20" descr="Cover image for DF10-small">
            <a:extLst>
              <a:ext uri="{FF2B5EF4-FFF2-40B4-BE49-F238E27FC236}">
                <a16:creationId xmlns:a16="http://schemas.microsoft.com/office/drawing/2014/main" id="{C7A721E2-9E0F-4B93-8243-59683B14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30563"/>
            <a:ext cx="4572000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Text Box 13">
            <a:extLst>
              <a:ext uri="{FF2B5EF4-FFF2-40B4-BE49-F238E27FC236}">
                <a16:creationId xmlns:a16="http://schemas.microsoft.com/office/drawing/2014/main" id="{DDE09828-AB22-4819-A683-40E8B3C9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4648200"/>
            <a:ext cx="1736725" cy="538163"/>
          </a:xfrm>
          <a:prstGeom prst="rect">
            <a:avLst/>
          </a:prstGeom>
          <a:solidFill>
            <a:schemeClr val="folHlink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8000"/>
                </a:solidFill>
              </a:rPr>
              <a:t>Chapter 3</a:t>
            </a:r>
          </a:p>
        </p:txBody>
      </p:sp>
      <p:sp>
        <p:nvSpPr>
          <p:cNvPr id="4104" name="Text Box 19">
            <a:extLst>
              <a:ext uri="{FF2B5EF4-FFF2-40B4-BE49-F238E27FC236}">
                <a16:creationId xmlns:a16="http://schemas.microsoft.com/office/drawing/2014/main" id="{6F30C11D-5251-4929-8861-E1B79A3A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324600"/>
            <a:ext cx="2438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177A39CD-A019-4F84-B4AB-3311B65FF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11413"/>
            <a:ext cx="7493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C521DEB-0276-459A-9345-0C0C9D9C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2411413"/>
            <a:ext cx="67151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E631B8D0-3D05-407B-9BA4-9E596F98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411413"/>
            <a:ext cx="430213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2533" name="Picture 5" descr="SH2507-crop">
            <a:extLst>
              <a:ext uri="{FF2B5EF4-FFF2-40B4-BE49-F238E27FC236}">
                <a16:creationId xmlns:a16="http://schemas.microsoft.com/office/drawing/2014/main" id="{3BBBA1BF-14E9-463F-81C2-C6351E39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934" name="Text Box 6">
            <a:extLst>
              <a:ext uri="{FF2B5EF4-FFF2-40B4-BE49-F238E27FC236}">
                <a16:creationId xmlns:a16="http://schemas.microsoft.com/office/drawing/2014/main" id="{AF577269-E943-4B8A-B91B-7FD8EB4E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5FB6DF68-D1BF-4C20-9131-91DFDF45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waveforms: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0D056A54-49F3-40C7-80B1-FE1A131A4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52982E2A-B4FC-459F-BDD1-00C7C76E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124938" name="Text Box 10">
            <a:extLst>
              <a:ext uri="{FF2B5EF4-FFF2-40B4-BE49-F238E27FC236}">
                <a16:creationId xmlns:a16="http://schemas.microsoft.com/office/drawing/2014/main" id="{A11FB8FC-3331-44CE-8F11-E6DDE7607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77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 NAND gate is particularly useful because it is a “universal” gate – all other basic gates can be constructed from NAND gates.</a:t>
            </a: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B145102B-DB91-46AE-98F6-B6008EF9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2764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NAND Gate</a:t>
            </a:r>
          </a:p>
        </p:txBody>
      </p:sp>
      <p:sp>
        <p:nvSpPr>
          <p:cNvPr id="22540" name="Text Box 16">
            <a:extLst>
              <a:ext uri="{FF2B5EF4-FFF2-40B4-BE49-F238E27FC236}">
                <a16:creationId xmlns:a16="http://schemas.microsoft.com/office/drawing/2014/main" id="{DE0D5C8F-62D2-4CF2-98BF-372FA325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graphicFrame>
        <p:nvGraphicFramePr>
          <p:cNvPr id="22541" name="Object 17">
            <a:extLst>
              <a:ext uri="{FF2B5EF4-FFF2-40B4-BE49-F238E27FC236}">
                <a16:creationId xmlns:a16="http://schemas.microsoft.com/office/drawing/2014/main" id="{3D422B50-B9C7-444F-9605-CED27FC5A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622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22541" name="Object 17">
                        <a:extLst>
                          <a:ext uri="{FF2B5EF4-FFF2-40B4-BE49-F238E27FC236}">
                            <a16:creationId xmlns:a16="http://schemas.microsoft.com/office/drawing/2014/main" id="{3D422B50-B9C7-444F-9605-CED27FC5A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8" name="WordArt 20">
            <a:extLst>
              <a:ext uri="{FF2B5EF4-FFF2-40B4-BE49-F238E27FC236}">
                <a16:creationId xmlns:a16="http://schemas.microsoft.com/office/drawing/2014/main" id="{1D0072E8-BDEE-402C-9F35-B7805C15000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51816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Question</a:t>
            </a:r>
          </a:p>
        </p:txBody>
      </p:sp>
      <p:sp>
        <p:nvSpPr>
          <p:cNvPr id="124949" name="Text Box 21">
            <a:extLst>
              <a:ext uri="{FF2B5EF4-FFF2-40B4-BE49-F238E27FC236}">
                <a16:creationId xmlns:a16="http://schemas.microsoft.com/office/drawing/2014/main" id="{CFEB1D89-4009-404F-9E7D-883C953E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How would you connect a 2-input NAND gate to form a basic inverter?</a:t>
            </a:r>
          </a:p>
        </p:txBody>
      </p:sp>
      <p:sp>
        <p:nvSpPr>
          <p:cNvPr id="22544" name="Text Box 26">
            <a:extLst>
              <a:ext uri="{FF2B5EF4-FFF2-40B4-BE49-F238E27FC236}">
                <a16:creationId xmlns:a16="http://schemas.microsoft.com/office/drawing/2014/main" id="{AB3C3055-F0E3-4193-854D-E443792CE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004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2545" name="Text Box 27">
            <a:extLst>
              <a:ext uri="{FF2B5EF4-FFF2-40B4-BE49-F238E27FC236}">
                <a16:creationId xmlns:a16="http://schemas.microsoft.com/office/drawing/2014/main" id="{25B8BD74-934B-49F3-AFB8-28925D0FD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2546" name="Text Box 28">
            <a:extLst>
              <a:ext uri="{FF2B5EF4-FFF2-40B4-BE49-F238E27FC236}">
                <a16:creationId xmlns:a16="http://schemas.microsoft.com/office/drawing/2014/main" id="{2AC7077B-EB75-4B7C-BF29-043E96301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2547" name="Text Box 29">
            <a:extLst>
              <a:ext uri="{FF2B5EF4-FFF2-40B4-BE49-F238E27FC236}">
                <a16:creationId xmlns:a16="http://schemas.microsoft.com/office/drawing/2014/main" id="{F6515805-3166-42F9-80E3-6EA856D3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9985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2548" name="Text Box 30">
            <a:extLst>
              <a:ext uri="{FF2B5EF4-FFF2-40B4-BE49-F238E27FC236}">
                <a16:creationId xmlns:a16="http://schemas.microsoft.com/office/drawing/2014/main" id="{9F626464-854D-4F4A-BC3F-DBAC5E6B4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13795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2549" name="Text Box 31">
            <a:extLst>
              <a:ext uri="{FF2B5EF4-FFF2-40B4-BE49-F238E27FC236}">
                <a16:creationId xmlns:a16="http://schemas.microsoft.com/office/drawing/2014/main" id="{AB23BE6C-3A11-438F-91F6-67D4F9D84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08902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22550" name="Object 32">
            <a:extLst>
              <a:ext uri="{FF2B5EF4-FFF2-40B4-BE49-F238E27FC236}">
                <a16:creationId xmlns:a16="http://schemas.microsoft.com/office/drawing/2014/main" id="{8BABE60B-4C41-4B3F-AFDB-AF8939927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143000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679223" imgH="238963" progId="CorelDRAW.Graphic.13">
                  <p:embed/>
                </p:oleObj>
              </mc:Choice>
              <mc:Fallback>
                <p:oleObj name="CorelDRAW" r:id="rId6" imgW="679223" imgH="238963" progId="CorelDRAW.Graphic.13">
                  <p:embed/>
                  <p:pic>
                    <p:nvPicPr>
                      <p:cNvPr id="22550" name="Object 32">
                        <a:extLst>
                          <a:ext uri="{FF2B5EF4-FFF2-40B4-BE49-F238E27FC236}">
                            <a16:creationId xmlns:a16="http://schemas.microsoft.com/office/drawing/2014/main" id="{8BABE60B-4C41-4B3F-AFDB-AF8939927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43000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33">
            <a:extLst>
              <a:ext uri="{FF2B5EF4-FFF2-40B4-BE49-F238E27FC236}">
                <a16:creationId xmlns:a16="http://schemas.microsoft.com/office/drawing/2014/main" id="{2D9707DA-6384-49B8-9D4E-3E34660AD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074738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674410" imgH="315366" progId="CorelDRAW.Graphic.13">
                  <p:embed/>
                </p:oleObj>
              </mc:Choice>
              <mc:Fallback>
                <p:oleObj name="CorelDRAW" r:id="rId8" imgW="674410" imgH="315366" progId="CorelDRAW.Graphic.13">
                  <p:embed/>
                  <p:pic>
                    <p:nvPicPr>
                      <p:cNvPr id="22551" name="Object 33">
                        <a:extLst>
                          <a:ext uri="{FF2B5EF4-FFF2-40B4-BE49-F238E27FC236}">
                            <a16:creationId xmlns:a16="http://schemas.microsoft.com/office/drawing/2014/main" id="{2D9707DA-6384-49B8-9D4E-3E34660AD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74738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2" name="Object 34">
            <a:extLst>
              <a:ext uri="{FF2B5EF4-FFF2-40B4-BE49-F238E27FC236}">
                <a16:creationId xmlns:a16="http://schemas.microsoft.com/office/drawing/2014/main" id="{A943C69E-D177-4886-9EE2-471079423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427413"/>
          <a:ext cx="5514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3079122" imgH="201900" progId="CorelDRAW.Graphic.13">
                  <p:embed/>
                </p:oleObj>
              </mc:Choice>
              <mc:Fallback>
                <p:oleObj name="CorelDRAW" r:id="rId10" imgW="3079122" imgH="201900" progId="CorelDRAW.Graphic.13">
                  <p:embed/>
                  <p:pic>
                    <p:nvPicPr>
                      <p:cNvPr id="124962" name="Object 34">
                        <a:extLst>
                          <a:ext uri="{FF2B5EF4-FFF2-40B4-BE49-F238E27FC236}">
                            <a16:creationId xmlns:a16="http://schemas.microsoft.com/office/drawing/2014/main" id="{A943C69E-D177-4886-9EE2-471079423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7413"/>
                        <a:ext cx="5514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3" name="Object 35">
            <a:extLst>
              <a:ext uri="{FF2B5EF4-FFF2-40B4-BE49-F238E27FC236}">
                <a16:creationId xmlns:a16="http://schemas.microsoft.com/office/drawing/2014/main" id="{6E403131-B04D-4C6D-B36B-9132B7AAE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562600"/>
          <a:ext cx="198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2" imgW="873332" imgH="238963" progId="CorelDRAW.Graphic.13">
                  <p:embed/>
                </p:oleObj>
              </mc:Choice>
              <mc:Fallback>
                <p:oleObj name="CorelDRAW" r:id="rId12" imgW="873332" imgH="238963" progId="CorelDRAW.Graphic.13">
                  <p:embed/>
                  <p:pic>
                    <p:nvPicPr>
                      <p:cNvPr id="124963" name="Object 35">
                        <a:extLst>
                          <a:ext uri="{FF2B5EF4-FFF2-40B4-BE49-F238E27FC236}">
                            <a16:creationId xmlns:a16="http://schemas.microsoft.com/office/drawing/2014/main" id="{6E403131-B04D-4C6D-B36B-9132B7AAE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62600"/>
                        <a:ext cx="198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/>
      <p:bldP spid="124931" grpId="0" animBg="1"/>
      <p:bldP spid="124932" grpId="0" animBg="1"/>
      <p:bldP spid="124938" grpId="0"/>
      <p:bldP spid="1249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E0DBF18-C72A-43C4-BFF4-050F2595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NOR gate</a:t>
            </a:r>
            <a:r>
              <a:rPr lang="en-US" altLang="en-US"/>
              <a:t> produces a LOW output if any input is HIGH; if all inputs are HIGH, the output is LOW.  For a 2-input gate, the truth table is</a:t>
            </a:r>
          </a:p>
        </p:txBody>
      </p:sp>
      <p:pic>
        <p:nvPicPr>
          <p:cNvPr id="24579" name="Picture 3" descr="SH2507-crop">
            <a:extLst>
              <a:ext uri="{FF2B5EF4-FFF2-40B4-BE49-F238E27FC236}">
                <a16:creationId xmlns:a16="http://schemas.microsoft.com/office/drawing/2014/main" id="{E488B1B2-EA2C-4DF0-B8C8-366CEF10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28" name="Text Box 4">
            <a:extLst>
              <a:ext uri="{FF2B5EF4-FFF2-40B4-BE49-F238E27FC236}">
                <a16:creationId xmlns:a16="http://schemas.microsoft.com/office/drawing/2014/main" id="{3C0E4187-663E-4456-BF8C-7CE43E39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5B6080D-7BC0-47B6-B205-56C4DE755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NOR Gate</a:t>
            </a:r>
          </a:p>
        </p:txBody>
      </p:sp>
      <p:graphicFrame>
        <p:nvGraphicFramePr>
          <p:cNvPr id="24582" name="Object 7">
            <a:extLst>
              <a:ext uri="{FF2B5EF4-FFF2-40B4-BE49-F238E27FC236}">
                <a16:creationId xmlns:a16="http://schemas.microsoft.com/office/drawing/2014/main" id="{20D49BCC-FEF4-4B21-9817-A95D20F85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718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24582" name="Object 7">
                        <a:extLst>
                          <a:ext uri="{FF2B5EF4-FFF2-40B4-BE49-F238E27FC236}">
                            <a16:creationId xmlns:a16="http://schemas.microsoft.com/office/drawing/2014/main" id="{20D49BCC-FEF4-4B21-9817-A95D20F857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8">
            <a:extLst>
              <a:ext uri="{FF2B5EF4-FFF2-40B4-BE49-F238E27FC236}">
                <a16:creationId xmlns:a16="http://schemas.microsoft.com/office/drawing/2014/main" id="{C87B9426-2651-484D-A575-884ADDDC2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6576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129033" name="Text Box 9">
            <a:extLst>
              <a:ext uri="{FF2B5EF4-FFF2-40B4-BE49-F238E27FC236}">
                <a16:creationId xmlns:a16="http://schemas.microsoft.com/office/drawing/2014/main" id="{58808400-D406-4570-9131-844824A2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6576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585" name="Text Box 10">
            <a:extLst>
              <a:ext uri="{FF2B5EF4-FFF2-40B4-BE49-F238E27FC236}">
                <a16:creationId xmlns:a16="http://schemas.microsoft.com/office/drawing/2014/main" id="{738CF806-A8A6-41B5-9379-D59200295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4586" name="Text Box 11">
            <a:extLst>
              <a:ext uri="{FF2B5EF4-FFF2-40B4-BE49-F238E27FC236}">
                <a16:creationId xmlns:a16="http://schemas.microsoft.com/office/drawing/2014/main" id="{6B804EC8-6B9A-4176-9FB3-24A7B4172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70A9CF8A-F6E8-4EEA-8631-D49C83CE6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4588" name="Text Box 14">
            <a:extLst>
              <a:ext uri="{FF2B5EF4-FFF2-40B4-BE49-F238E27FC236}">
                <a16:creationId xmlns:a16="http://schemas.microsoft.com/office/drawing/2014/main" id="{6724C7E3-5E38-4609-927E-05ECC36BB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4589" name="Text Box 15">
            <a:extLst>
              <a:ext uri="{FF2B5EF4-FFF2-40B4-BE49-F238E27FC236}">
                <a16:creationId xmlns:a16="http://schemas.microsoft.com/office/drawing/2014/main" id="{052112F1-B30A-4EB5-A73A-1989EB890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4590" name="Text Box 16">
            <a:extLst>
              <a:ext uri="{FF2B5EF4-FFF2-40B4-BE49-F238E27FC236}">
                <a16:creationId xmlns:a16="http://schemas.microsoft.com/office/drawing/2014/main" id="{D47E2040-A195-492E-BA83-42E2519F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24591" name="Object 18">
            <a:extLst>
              <a:ext uri="{FF2B5EF4-FFF2-40B4-BE49-F238E27FC236}">
                <a16:creationId xmlns:a16="http://schemas.microsoft.com/office/drawing/2014/main" id="{92A6F506-DEB3-43ED-9776-434C7D3CA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5675" y="1200150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692056" imgH="242540" progId="CorelDRAW.Graphic.13">
                  <p:embed/>
                </p:oleObj>
              </mc:Choice>
              <mc:Fallback>
                <p:oleObj name="CorelDRAW" r:id="rId6" imgW="692056" imgH="242540" progId="CorelDRAW.Graphic.13">
                  <p:embed/>
                  <p:pic>
                    <p:nvPicPr>
                      <p:cNvPr id="24591" name="Object 18">
                        <a:extLst>
                          <a:ext uri="{FF2B5EF4-FFF2-40B4-BE49-F238E27FC236}">
                            <a16:creationId xmlns:a16="http://schemas.microsoft.com/office/drawing/2014/main" id="{92A6F506-DEB3-43ED-9776-434C7D3CA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1200150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9">
            <a:extLst>
              <a:ext uri="{FF2B5EF4-FFF2-40B4-BE49-F238E27FC236}">
                <a16:creationId xmlns:a16="http://schemas.microsoft.com/office/drawing/2014/main" id="{51BC0B85-4F58-4341-89E1-AFAF7BD56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1133475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697832" imgH="315366" progId="CorelDRAW.Graphic.13">
                  <p:embed/>
                </p:oleObj>
              </mc:Choice>
              <mc:Fallback>
                <p:oleObj name="CorelDRAW" r:id="rId8" imgW="697832" imgH="315366" progId="CorelDRAW.Graphic.13">
                  <p:embed/>
                  <p:pic>
                    <p:nvPicPr>
                      <p:cNvPr id="24592" name="Object 19">
                        <a:extLst>
                          <a:ext uri="{FF2B5EF4-FFF2-40B4-BE49-F238E27FC236}">
                            <a16:creationId xmlns:a16="http://schemas.microsoft.com/office/drawing/2014/main" id="{51BC0B85-4F58-4341-89E1-AFAF7BD56B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133475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45" name="Group 21">
            <a:extLst>
              <a:ext uri="{FF2B5EF4-FFF2-40B4-BE49-F238E27FC236}">
                <a16:creationId xmlns:a16="http://schemas.microsoft.com/office/drawing/2014/main" id="{27DE90C5-4470-424F-9605-32DD4E5A4EF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68875"/>
            <a:ext cx="7620000" cy="1187450"/>
            <a:chOff x="480" y="3130"/>
            <a:chExt cx="4800" cy="748"/>
          </a:xfrm>
        </p:grpSpPr>
        <p:sp>
          <p:nvSpPr>
            <p:cNvPr id="24594" name="Text Box 6">
              <a:extLst>
                <a:ext uri="{FF2B5EF4-FFF2-40B4-BE49-F238E27FC236}">
                  <a16:creationId xmlns:a16="http://schemas.microsoft.com/office/drawing/2014/main" id="{C5AB13B6-432F-4340-8F2D-6750E53CC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30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The </a:t>
              </a:r>
              <a:r>
                <a:rPr lang="en-US" altLang="en-US" b="1"/>
                <a:t>NOR </a:t>
              </a:r>
              <a:r>
                <a:rPr lang="en-US" altLang="en-US"/>
                <a:t>operation is shown with a plus sign (+) between the variables and an overbar covering them. Thus, the NOR operation is written as </a:t>
              </a:r>
              <a:r>
                <a:rPr lang="en-US" altLang="en-US" i="1"/>
                <a:t>X</a:t>
              </a:r>
              <a:r>
                <a:rPr lang="en-US" altLang="en-US"/>
                <a:t> = </a:t>
              </a:r>
              <a:r>
                <a:rPr lang="en-US" altLang="en-US" i="1"/>
                <a:t>A </a:t>
              </a:r>
              <a:r>
                <a:rPr lang="en-US" altLang="en-US" b="1" i="1"/>
                <a:t>+ </a:t>
              </a:r>
              <a:r>
                <a:rPr lang="en-US" altLang="en-US" i="1"/>
                <a:t>B.</a:t>
              </a:r>
            </a:p>
          </p:txBody>
        </p:sp>
        <p:sp>
          <p:nvSpPr>
            <p:cNvPr id="24595" name="Line 20">
              <a:extLst>
                <a:ext uri="{FF2B5EF4-FFF2-40B4-BE49-F238E27FC236}">
                  <a16:creationId xmlns:a16="http://schemas.microsoft.com/office/drawing/2014/main" id="{1404FFC5-9013-4FE3-9CF5-83937DB56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9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9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9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9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C2FC54B3-6EC5-4EB8-9496-BE50DF75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11413"/>
            <a:ext cx="148272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3E3B9B8B-CAFA-408D-89EC-4CA44DED9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2411413"/>
            <a:ext cx="149066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476B00A9-C0FB-4661-A691-6221C5DF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2411413"/>
            <a:ext cx="1354138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6629" name="Picture 5" descr="SH2507-crop">
            <a:extLst>
              <a:ext uri="{FF2B5EF4-FFF2-40B4-BE49-F238E27FC236}">
                <a16:creationId xmlns:a16="http://schemas.microsoft.com/office/drawing/2014/main" id="{7260E2DD-7B11-4C58-B55C-72045FFD0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2" name="Text Box 6">
            <a:extLst>
              <a:ext uri="{FF2B5EF4-FFF2-40B4-BE49-F238E27FC236}">
                <a16:creationId xmlns:a16="http://schemas.microsoft.com/office/drawing/2014/main" id="{F1413A89-F01D-447E-90B8-E6D33012C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1D9CB9DA-964C-4EE5-B261-28130B6A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waveforms: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91C614D3-FB42-46CC-89FA-C1F7AF5A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049489FA-5AF3-43AD-B83E-A38708B4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137226" name="Text Box 10">
            <a:extLst>
              <a:ext uri="{FF2B5EF4-FFF2-40B4-BE49-F238E27FC236}">
                <a16:creationId xmlns:a16="http://schemas.microsoft.com/office/drawing/2014/main" id="{93843578-6E1B-41CD-BB66-62EE6F4A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The NOR operation will produce a LOW if any input is HIGH. 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946BD607-72BA-4103-8DAB-59A94C36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NOR Gate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485EBF15-DCFD-4F9B-82CD-3C5F7E671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033A5B54-FE10-4AF4-BB41-91FEB68A2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622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26637" name="Object 13">
                        <a:extLst>
                          <a:ext uri="{FF2B5EF4-FFF2-40B4-BE49-F238E27FC236}">
                            <a16:creationId xmlns:a16="http://schemas.microsoft.com/office/drawing/2014/main" id="{033A5B54-FE10-4AF4-BB41-91FEB68A2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0" name="WordArt 14">
            <a:extLst>
              <a:ext uri="{FF2B5EF4-FFF2-40B4-BE49-F238E27FC236}">
                <a16:creationId xmlns:a16="http://schemas.microsoft.com/office/drawing/2014/main" id="{1DA4A23E-8B7B-469D-AE30-87C43472BAB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44196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37231" name="Text Box 15">
            <a:extLst>
              <a:ext uri="{FF2B5EF4-FFF2-40B4-BE49-F238E27FC236}">
                <a16:creationId xmlns:a16="http://schemas.microsoft.com/office/drawing/2014/main" id="{30FD18CC-4193-41F0-B807-3CA557F28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When is the LED is ON for the circuit shown?</a:t>
            </a:r>
          </a:p>
        </p:txBody>
      </p:sp>
      <p:sp>
        <p:nvSpPr>
          <p:cNvPr id="137232" name="WordArt 16">
            <a:extLst>
              <a:ext uri="{FF2B5EF4-FFF2-40B4-BE49-F238E27FC236}">
                <a16:creationId xmlns:a16="http://schemas.microsoft.com/office/drawing/2014/main" id="{53B4E93D-3091-436C-95EE-20F27FFDAF3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5257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137233" name="Text Box 17">
            <a:extLst>
              <a:ext uri="{FF2B5EF4-FFF2-40B4-BE49-F238E27FC236}">
                <a16:creationId xmlns:a16="http://schemas.microsoft.com/office/drawing/2014/main" id="{5CE889AE-F7D9-4246-A66A-151E1781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57800"/>
            <a:ext cx="365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The LED will be on when any of the four inputs are HIGH. </a:t>
            </a:r>
          </a:p>
        </p:txBody>
      </p:sp>
      <p:graphicFrame>
        <p:nvGraphicFramePr>
          <p:cNvPr id="137242" name="Object 26">
            <a:extLst>
              <a:ext uri="{FF2B5EF4-FFF2-40B4-BE49-F238E27FC236}">
                <a16:creationId xmlns:a16="http://schemas.microsoft.com/office/drawing/2014/main" id="{C1FD176F-C5CD-49B6-8B8F-1346FFD0A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429000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4884500" imgH="294234" progId="CorelDRAW.Graphic.13">
                  <p:embed/>
                </p:oleObj>
              </mc:Choice>
              <mc:Fallback>
                <p:oleObj name="CorelDRAW" r:id="rId6" imgW="4884500" imgH="294234" progId="CorelDRAW.Graphic.13">
                  <p:embed/>
                  <p:pic>
                    <p:nvPicPr>
                      <p:cNvPr id="137242" name="Object 26">
                        <a:extLst>
                          <a:ext uri="{FF2B5EF4-FFF2-40B4-BE49-F238E27FC236}">
                            <a16:creationId xmlns:a16="http://schemas.microsoft.com/office/drawing/2014/main" id="{C1FD176F-C5CD-49B6-8B8F-1346FFD0A1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>
            <a:extLst>
              <a:ext uri="{FF2B5EF4-FFF2-40B4-BE49-F238E27FC236}">
                <a16:creationId xmlns:a16="http://schemas.microsoft.com/office/drawing/2014/main" id="{85D46E6C-BDB0-4B95-B687-ACE16C905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244951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1241338" imgH="853765" progId="CorelDRAW.Graphic.13">
                  <p:embed/>
                </p:oleObj>
              </mc:Choice>
              <mc:Fallback>
                <p:oleObj name="CorelDRAW" r:id="rId8" imgW="1241338" imgH="853765" progId="CorelDRAW.Graphic.13">
                  <p:embed/>
                  <p:pic>
                    <p:nvPicPr>
                      <p:cNvPr id="137243" name="Object 27">
                        <a:extLst>
                          <a:ext uri="{FF2B5EF4-FFF2-40B4-BE49-F238E27FC236}">
                            <a16:creationId xmlns:a16="http://schemas.microsoft.com/office/drawing/2014/main" id="{85D46E6C-BDB0-4B95-B687-ACE16C905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244951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36">
            <a:extLst>
              <a:ext uri="{FF2B5EF4-FFF2-40B4-BE49-F238E27FC236}">
                <a16:creationId xmlns:a16="http://schemas.microsoft.com/office/drawing/2014/main" id="{D7B82FFB-6D6D-46E4-8B78-774E51AE6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6645" name="Text Box 37">
            <a:extLst>
              <a:ext uri="{FF2B5EF4-FFF2-40B4-BE49-F238E27FC236}">
                <a16:creationId xmlns:a16="http://schemas.microsoft.com/office/drawing/2014/main" id="{90C73CDD-58D7-4BC2-98BD-0DA84A82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6646" name="Text Box 38">
            <a:extLst>
              <a:ext uri="{FF2B5EF4-FFF2-40B4-BE49-F238E27FC236}">
                <a16:creationId xmlns:a16="http://schemas.microsoft.com/office/drawing/2014/main" id="{7FB3886B-BE10-4EAB-95D6-D4F83C7D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6647" name="Text Box 39">
            <a:extLst>
              <a:ext uri="{FF2B5EF4-FFF2-40B4-BE49-F238E27FC236}">
                <a16:creationId xmlns:a16="http://schemas.microsoft.com/office/drawing/2014/main" id="{2439A1F4-BB52-40D8-A62A-9F10E5735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6648" name="Text Box 40">
            <a:extLst>
              <a:ext uri="{FF2B5EF4-FFF2-40B4-BE49-F238E27FC236}">
                <a16:creationId xmlns:a16="http://schemas.microsoft.com/office/drawing/2014/main" id="{79CD0994-D557-4F99-9343-26E8070B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6649" name="Text Box 41">
            <a:extLst>
              <a:ext uri="{FF2B5EF4-FFF2-40B4-BE49-F238E27FC236}">
                <a16:creationId xmlns:a16="http://schemas.microsoft.com/office/drawing/2014/main" id="{01CA3557-D1CB-4D16-BC05-959BDF4F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26650" name="Object 42">
            <a:extLst>
              <a:ext uri="{FF2B5EF4-FFF2-40B4-BE49-F238E27FC236}">
                <a16:creationId xmlns:a16="http://schemas.microsoft.com/office/drawing/2014/main" id="{B978DF9D-7B03-424F-9996-72920393B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5675" y="1200150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692056" imgH="242540" progId="CorelDRAW.Graphic.13">
                  <p:embed/>
                </p:oleObj>
              </mc:Choice>
              <mc:Fallback>
                <p:oleObj name="CorelDRAW" r:id="rId10" imgW="692056" imgH="242540" progId="CorelDRAW.Graphic.13">
                  <p:embed/>
                  <p:pic>
                    <p:nvPicPr>
                      <p:cNvPr id="26650" name="Object 42">
                        <a:extLst>
                          <a:ext uri="{FF2B5EF4-FFF2-40B4-BE49-F238E27FC236}">
                            <a16:creationId xmlns:a16="http://schemas.microsoft.com/office/drawing/2014/main" id="{B978DF9D-7B03-424F-9996-72920393B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1200150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43">
            <a:extLst>
              <a:ext uri="{FF2B5EF4-FFF2-40B4-BE49-F238E27FC236}">
                <a16:creationId xmlns:a16="http://schemas.microsoft.com/office/drawing/2014/main" id="{4E34607B-3206-4DEF-9CD4-950B24790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1133475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2" imgW="697832" imgH="315366" progId="CorelDRAW.Graphic.13">
                  <p:embed/>
                </p:oleObj>
              </mc:Choice>
              <mc:Fallback>
                <p:oleObj name="CorelDRAW" r:id="rId12" imgW="697832" imgH="315366" progId="CorelDRAW.Graphic.13">
                  <p:embed/>
                  <p:pic>
                    <p:nvPicPr>
                      <p:cNvPr id="26651" name="Object 43">
                        <a:extLst>
                          <a:ext uri="{FF2B5EF4-FFF2-40B4-BE49-F238E27FC236}">
                            <a16:creationId xmlns:a16="http://schemas.microsoft.com/office/drawing/2014/main" id="{4E34607B-3206-4DEF-9CD4-950B24790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133475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nimBg="1"/>
      <p:bldP spid="137220" grpId="0" animBg="1"/>
      <p:bldP spid="137226" grpId="0"/>
      <p:bldP spid="137231" grpId="0"/>
      <p:bldP spid="1372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78D26895-C3CD-482C-97C3-2CC9B2210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XOR gate</a:t>
            </a:r>
            <a:r>
              <a:rPr lang="en-US" altLang="en-US"/>
              <a:t> produces a HIGH output only when both inputs are at opposite logic levels.  The truth table is</a:t>
            </a:r>
          </a:p>
        </p:txBody>
      </p:sp>
      <p:pic>
        <p:nvPicPr>
          <p:cNvPr id="28675" name="Picture 3" descr="SH2507-crop">
            <a:extLst>
              <a:ext uri="{FF2B5EF4-FFF2-40B4-BE49-F238E27FC236}">
                <a16:creationId xmlns:a16="http://schemas.microsoft.com/office/drawing/2014/main" id="{0E81552E-DFCB-4F57-AA74-5D4214AAF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2" name="Text Box 4">
            <a:extLst>
              <a:ext uri="{FF2B5EF4-FFF2-40B4-BE49-F238E27FC236}">
                <a16:creationId xmlns:a16="http://schemas.microsoft.com/office/drawing/2014/main" id="{B890FB22-48D1-49B1-8190-1563C5B5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BB58570A-FAD2-452F-8BD7-1BE8FC98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XOR Gate</a:t>
            </a:r>
          </a:p>
        </p:txBody>
      </p:sp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C4BDD64D-1A22-4460-B197-7CD093092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5908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C4BDD64D-1A22-4460-B197-7CD093092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>
            <a:extLst>
              <a:ext uri="{FF2B5EF4-FFF2-40B4-BE49-F238E27FC236}">
                <a16:creationId xmlns:a16="http://schemas.microsoft.com/office/drawing/2014/main" id="{21B6C392-42C1-4E2B-A6B0-19FD74A2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766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135176" name="Text Box 8">
            <a:extLst>
              <a:ext uri="{FF2B5EF4-FFF2-40B4-BE49-F238E27FC236}">
                <a16:creationId xmlns:a16="http://schemas.microsoft.com/office/drawing/2014/main" id="{81062C9E-96E7-41DF-B2EF-5C113FF5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4B3A51B0-89B0-403F-9046-4E90F59E5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8C46294D-65D9-4797-A07F-71C5B166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1A2C63DA-CEE5-4D83-B9A0-818D7F13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24271214-3EF2-4B44-BE8C-25A0068D0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D41E94FE-1DA4-47DA-BC9C-4993CEE91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6FEA0545-B3E7-428F-88B1-9939F642D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28687" name="Object 21">
            <a:extLst>
              <a:ext uri="{FF2B5EF4-FFF2-40B4-BE49-F238E27FC236}">
                <a16:creationId xmlns:a16="http://schemas.microsoft.com/office/drawing/2014/main" id="{E7EB5A76-8BD5-4592-855D-8E0DFAAAA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219200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92570" imgH="383316" progId="CorelDRAW.Graphic.13">
                  <p:embed/>
                </p:oleObj>
              </mc:Choice>
              <mc:Fallback>
                <p:oleObj name="CorelDRAW" r:id="rId6" imgW="1192570" imgH="383316" progId="CorelDRAW.Graphic.13">
                  <p:embed/>
                  <p:pic>
                    <p:nvPicPr>
                      <p:cNvPr id="28687" name="Object 21">
                        <a:extLst>
                          <a:ext uri="{FF2B5EF4-FFF2-40B4-BE49-F238E27FC236}">
                            <a16:creationId xmlns:a16="http://schemas.microsoft.com/office/drawing/2014/main" id="{E7EB5A76-8BD5-4592-855D-8E0DFAAAA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23">
            <a:extLst>
              <a:ext uri="{FF2B5EF4-FFF2-40B4-BE49-F238E27FC236}">
                <a16:creationId xmlns:a16="http://schemas.microsoft.com/office/drawing/2014/main" id="{3C5C948C-8A18-48FB-BCEF-6B77403C2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143000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817185" imgH="366735" progId="CorelDRAW.Graphic.13">
                  <p:embed/>
                </p:oleObj>
              </mc:Choice>
              <mc:Fallback>
                <p:oleObj name="CorelDRAW" r:id="rId8" imgW="817185" imgH="366735" progId="CorelDRAW.Graphic.13">
                  <p:embed/>
                  <p:pic>
                    <p:nvPicPr>
                      <p:cNvPr id="28688" name="Object 23">
                        <a:extLst>
                          <a:ext uri="{FF2B5EF4-FFF2-40B4-BE49-F238E27FC236}">
                            <a16:creationId xmlns:a16="http://schemas.microsoft.com/office/drawing/2014/main" id="{3C5C948C-8A18-48FB-BCEF-6B77403C2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99" name="Group 31">
            <a:extLst>
              <a:ext uri="{FF2B5EF4-FFF2-40B4-BE49-F238E27FC236}">
                <a16:creationId xmlns:a16="http://schemas.microsoft.com/office/drawing/2014/main" id="{3D4BBCD5-744B-45F8-9911-C4B487CF990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724400"/>
            <a:ext cx="7239000" cy="1187450"/>
            <a:chOff x="480" y="2976"/>
            <a:chExt cx="4560" cy="748"/>
          </a:xfrm>
        </p:grpSpPr>
        <p:sp>
          <p:nvSpPr>
            <p:cNvPr id="28690" name="Text Box 18">
              <a:extLst>
                <a:ext uri="{FF2B5EF4-FFF2-40B4-BE49-F238E27FC236}">
                  <a16:creationId xmlns:a16="http://schemas.microsoft.com/office/drawing/2014/main" id="{6659BBF9-10B0-4AF6-B71A-7D07EA401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76"/>
              <a:ext cx="45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The </a:t>
              </a:r>
              <a:r>
                <a:rPr lang="en-US" altLang="en-US" b="1"/>
                <a:t>XOR </a:t>
              </a:r>
              <a:r>
                <a:rPr lang="en-US" altLang="en-US"/>
                <a:t>operation is written as </a:t>
              </a:r>
              <a:r>
                <a:rPr lang="en-US" altLang="en-US" i="1"/>
                <a:t>X = AB + AB</a:t>
              </a:r>
              <a:r>
                <a:rPr lang="en-US" altLang="en-US"/>
                <a:t>. Alternatively, it can be written with a circled plus sign between the variables as </a:t>
              </a:r>
              <a:r>
                <a:rPr lang="en-US" altLang="en-US" i="1"/>
                <a:t>X = A + B.</a:t>
              </a:r>
            </a:p>
          </p:txBody>
        </p:sp>
        <p:sp>
          <p:nvSpPr>
            <p:cNvPr id="28691" name="Oval 24">
              <a:extLst>
                <a:ext uri="{FF2B5EF4-FFF2-40B4-BE49-F238E27FC236}">
                  <a16:creationId xmlns:a16="http://schemas.microsoft.com/office/drawing/2014/main" id="{F3F77B60-C54D-4BFA-A05B-D4E65A0C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504"/>
              <a:ext cx="159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2" name="Line 26">
              <a:extLst>
                <a:ext uri="{FF2B5EF4-FFF2-40B4-BE49-F238E27FC236}">
                  <a16:creationId xmlns:a16="http://schemas.microsoft.com/office/drawing/2014/main" id="{94411DAF-7041-4F8B-A392-321B9D3DB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7">
              <a:extLst>
                <a:ext uri="{FF2B5EF4-FFF2-40B4-BE49-F238E27FC236}">
                  <a16:creationId xmlns:a16="http://schemas.microsoft.com/office/drawing/2014/main" id="{B297FFFB-0BBE-4CD9-B547-DF6AC4850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5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5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5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3" name="Rectangle 41">
            <a:extLst>
              <a:ext uri="{FF2B5EF4-FFF2-40B4-BE49-F238E27FC236}">
                <a16:creationId xmlns:a16="http://schemas.microsoft.com/office/drawing/2014/main" id="{295D6019-5725-4DE2-9DD2-CC97A203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2411413"/>
            <a:ext cx="2286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1112" name="Rectangle 40">
            <a:extLst>
              <a:ext uri="{FF2B5EF4-FFF2-40B4-BE49-F238E27FC236}">
                <a16:creationId xmlns:a16="http://schemas.microsoft.com/office/drawing/2014/main" id="{460B2BC9-9F1E-4BA2-AAB2-474D28ED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411413"/>
            <a:ext cx="63817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1111" name="Rectangle 39">
            <a:extLst>
              <a:ext uri="{FF2B5EF4-FFF2-40B4-BE49-F238E27FC236}">
                <a16:creationId xmlns:a16="http://schemas.microsoft.com/office/drawing/2014/main" id="{620E293B-283A-4AD8-94A1-7296A6BC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2411413"/>
            <a:ext cx="28575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38D9FE54-D624-474E-B37B-9FFA7D4EE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11413"/>
            <a:ext cx="3810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42526E7E-8D44-410A-B152-00BF6CF6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11413"/>
            <a:ext cx="338138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0672A853-7290-4D97-85CF-1430D976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11413"/>
            <a:ext cx="563563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28" name="Picture 5" descr="SH2507-crop">
            <a:extLst>
              <a:ext uri="{FF2B5EF4-FFF2-40B4-BE49-F238E27FC236}">
                <a16:creationId xmlns:a16="http://schemas.microsoft.com/office/drawing/2014/main" id="{F8F09CBC-D693-4656-9014-45527BAD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8" name="Text Box 6">
            <a:extLst>
              <a:ext uri="{FF2B5EF4-FFF2-40B4-BE49-F238E27FC236}">
                <a16:creationId xmlns:a16="http://schemas.microsoft.com/office/drawing/2014/main" id="{DD4BA1F0-D883-4CF0-9261-7AC38BF6B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30730" name="Text Box 7">
            <a:extLst>
              <a:ext uri="{FF2B5EF4-FFF2-40B4-BE49-F238E27FC236}">
                <a16:creationId xmlns:a16="http://schemas.microsoft.com/office/drawing/2014/main" id="{1F04D4CC-867F-4199-9577-8A2E8A221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waveforms:</a:t>
            </a:r>
          </a:p>
        </p:txBody>
      </p:sp>
      <p:sp>
        <p:nvSpPr>
          <p:cNvPr id="30731" name="Text Box 8">
            <a:extLst>
              <a:ext uri="{FF2B5EF4-FFF2-40B4-BE49-F238E27FC236}">
                <a16:creationId xmlns:a16="http://schemas.microsoft.com/office/drawing/2014/main" id="{3182FA97-806C-49CE-AD13-930A32A65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30732" name="Text Box 9">
            <a:extLst>
              <a:ext uri="{FF2B5EF4-FFF2-40B4-BE49-F238E27FC236}">
                <a16:creationId xmlns:a16="http://schemas.microsoft.com/office/drawing/2014/main" id="{588F68F1-84AE-48D8-96E4-42EBB0F2D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69BFBEEA-C5B0-43EE-83B8-334EAF18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Notice that the XOR gate will produce a HIGH only when exactly one input is HIGH. </a:t>
            </a:r>
          </a:p>
        </p:txBody>
      </p:sp>
      <p:sp>
        <p:nvSpPr>
          <p:cNvPr id="30734" name="Rectangle 11">
            <a:extLst>
              <a:ext uri="{FF2B5EF4-FFF2-40B4-BE49-F238E27FC236}">
                <a16:creationId xmlns:a16="http://schemas.microsoft.com/office/drawing/2014/main" id="{8A675DF6-FBA5-42C1-801B-6764D4122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XOR Gate</a:t>
            </a:r>
          </a:p>
        </p:txBody>
      </p:sp>
      <p:sp>
        <p:nvSpPr>
          <p:cNvPr id="30735" name="Text Box 12">
            <a:extLst>
              <a:ext uri="{FF2B5EF4-FFF2-40B4-BE49-F238E27FC236}">
                <a16:creationId xmlns:a16="http://schemas.microsoft.com/office/drawing/2014/main" id="{E90B9891-D1D6-4146-873B-014E98C6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graphicFrame>
        <p:nvGraphicFramePr>
          <p:cNvPr id="30736" name="Object 13">
            <a:extLst>
              <a:ext uri="{FF2B5EF4-FFF2-40B4-BE49-F238E27FC236}">
                <a16:creationId xmlns:a16="http://schemas.microsoft.com/office/drawing/2014/main" id="{8935883E-7027-4BB1-BB2D-DB5BC88C2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622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30736" name="Object 13">
                        <a:extLst>
                          <a:ext uri="{FF2B5EF4-FFF2-40B4-BE49-F238E27FC236}">
                            <a16:creationId xmlns:a16="http://schemas.microsoft.com/office/drawing/2014/main" id="{8935883E-7027-4BB1-BB2D-DB5BC88C2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6" name="WordArt 14">
            <a:extLst>
              <a:ext uri="{FF2B5EF4-FFF2-40B4-BE49-F238E27FC236}">
                <a16:creationId xmlns:a16="http://schemas.microsoft.com/office/drawing/2014/main" id="{9E616433-59D8-44C4-B987-E860A44B45A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4724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Question</a:t>
            </a:r>
          </a:p>
        </p:txBody>
      </p:sp>
      <p:sp>
        <p:nvSpPr>
          <p:cNvPr id="131096" name="Text Box 24">
            <a:extLst>
              <a:ext uri="{FF2B5EF4-FFF2-40B4-BE49-F238E27FC236}">
                <a16:creationId xmlns:a16="http://schemas.microsoft.com/office/drawing/2014/main" id="{F58BDD83-8748-4A1F-8A91-EBCE06297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82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If the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B</a:t>
            </a:r>
            <a:r>
              <a:rPr lang="en-US" altLang="en-US" sz="2000"/>
              <a:t> waveforms are both inverted for the above waveforms, how is the output affected?</a:t>
            </a:r>
          </a:p>
        </p:txBody>
      </p:sp>
      <p:sp>
        <p:nvSpPr>
          <p:cNvPr id="131098" name="Text Box 26">
            <a:extLst>
              <a:ext uri="{FF2B5EF4-FFF2-40B4-BE49-F238E27FC236}">
                <a16:creationId xmlns:a16="http://schemas.microsoft.com/office/drawing/2014/main" id="{D0EED101-7D2B-4228-A0E8-B0C4FE84F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86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There is no change in the output. </a:t>
            </a:r>
          </a:p>
        </p:txBody>
      </p:sp>
      <p:graphicFrame>
        <p:nvGraphicFramePr>
          <p:cNvPr id="131114" name="Object 42">
            <a:extLst>
              <a:ext uri="{FF2B5EF4-FFF2-40B4-BE49-F238E27FC236}">
                <a16:creationId xmlns:a16="http://schemas.microsoft.com/office/drawing/2014/main" id="{6BE2D5B3-4F62-4509-BF17-B5D5ACF15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3429000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4915301" imgH="299110" progId="CorelDRAW.Graphic.13">
                  <p:embed/>
                </p:oleObj>
              </mc:Choice>
              <mc:Fallback>
                <p:oleObj name="CorelDRAW" r:id="rId6" imgW="4915301" imgH="299110" progId="CorelDRAW.Graphic.13">
                  <p:embed/>
                  <p:pic>
                    <p:nvPicPr>
                      <p:cNvPr id="131114" name="Object 42">
                        <a:extLst>
                          <a:ext uri="{FF2B5EF4-FFF2-40B4-BE49-F238E27FC236}">
                            <a16:creationId xmlns:a16="http://schemas.microsoft.com/office/drawing/2014/main" id="{6BE2D5B3-4F62-4509-BF17-B5D5ACF15C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429000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43">
            <a:extLst>
              <a:ext uri="{FF2B5EF4-FFF2-40B4-BE49-F238E27FC236}">
                <a16:creationId xmlns:a16="http://schemas.microsoft.com/office/drawing/2014/main" id="{E01CF74E-C979-431A-A442-C459A105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30742" name="Text Box 44">
            <a:extLst>
              <a:ext uri="{FF2B5EF4-FFF2-40B4-BE49-F238E27FC236}">
                <a16:creationId xmlns:a16="http://schemas.microsoft.com/office/drawing/2014/main" id="{DE9F2637-F483-482A-AC17-D2210ED5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30743" name="Text Box 45">
            <a:extLst>
              <a:ext uri="{FF2B5EF4-FFF2-40B4-BE49-F238E27FC236}">
                <a16:creationId xmlns:a16="http://schemas.microsoft.com/office/drawing/2014/main" id="{6162ACDD-061B-41F2-8B03-9A474768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30744" name="Text Box 46">
            <a:extLst>
              <a:ext uri="{FF2B5EF4-FFF2-40B4-BE49-F238E27FC236}">
                <a16:creationId xmlns:a16="http://schemas.microsoft.com/office/drawing/2014/main" id="{BDE30255-1CF0-49BE-B1F9-5B3A7D301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30745" name="Text Box 47">
            <a:extLst>
              <a:ext uri="{FF2B5EF4-FFF2-40B4-BE49-F238E27FC236}">
                <a16:creationId xmlns:a16="http://schemas.microsoft.com/office/drawing/2014/main" id="{F1F56747-DC2D-4BD0-9132-1F0C9742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30746" name="Text Box 48">
            <a:extLst>
              <a:ext uri="{FF2B5EF4-FFF2-40B4-BE49-F238E27FC236}">
                <a16:creationId xmlns:a16="http://schemas.microsoft.com/office/drawing/2014/main" id="{B14876CA-2DC5-4879-8EB3-25812C65C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30747" name="Object 49">
            <a:extLst>
              <a:ext uri="{FF2B5EF4-FFF2-40B4-BE49-F238E27FC236}">
                <a16:creationId xmlns:a16="http://schemas.microsoft.com/office/drawing/2014/main" id="{7A1687A3-091D-4635-AE14-E40E7613F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219200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1192570" imgH="383316" progId="CorelDRAW.Graphic.13">
                  <p:embed/>
                </p:oleObj>
              </mc:Choice>
              <mc:Fallback>
                <p:oleObj name="CorelDRAW" r:id="rId8" imgW="1192570" imgH="383316" progId="CorelDRAW.Graphic.13">
                  <p:embed/>
                  <p:pic>
                    <p:nvPicPr>
                      <p:cNvPr id="30747" name="Object 49">
                        <a:extLst>
                          <a:ext uri="{FF2B5EF4-FFF2-40B4-BE49-F238E27FC236}">
                            <a16:creationId xmlns:a16="http://schemas.microsoft.com/office/drawing/2014/main" id="{7A1687A3-091D-4635-AE14-E40E7613F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50">
            <a:extLst>
              <a:ext uri="{FF2B5EF4-FFF2-40B4-BE49-F238E27FC236}">
                <a16:creationId xmlns:a16="http://schemas.microsoft.com/office/drawing/2014/main" id="{BD2AE87C-1D81-4AA8-B38D-DA028B578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143000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817185" imgH="366735" progId="CorelDRAW.Graphic.13">
                  <p:embed/>
                </p:oleObj>
              </mc:Choice>
              <mc:Fallback>
                <p:oleObj name="CorelDRAW" r:id="rId10" imgW="817185" imgH="366735" progId="CorelDRAW.Graphic.13">
                  <p:embed/>
                  <p:pic>
                    <p:nvPicPr>
                      <p:cNvPr id="30748" name="Object 50">
                        <a:extLst>
                          <a:ext uri="{FF2B5EF4-FFF2-40B4-BE49-F238E27FC236}">
                            <a16:creationId xmlns:a16="http://schemas.microsoft.com/office/drawing/2014/main" id="{BD2AE87C-1D81-4AA8-B38D-DA028B578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3" grpId="0" animBg="1"/>
      <p:bldP spid="131112" grpId="0" animBg="1"/>
      <p:bldP spid="131111" grpId="0" animBg="1"/>
      <p:bldP spid="131074" grpId="0" animBg="1"/>
      <p:bldP spid="131075" grpId="0" animBg="1"/>
      <p:bldP spid="131076" grpId="0" animBg="1"/>
      <p:bldP spid="131082" grpId="0"/>
      <p:bldP spid="131096" grpId="0"/>
      <p:bldP spid="1310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E0B61BF-D658-4CED-82C3-5B8484C7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XNOR gate</a:t>
            </a:r>
            <a:r>
              <a:rPr lang="en-US" altLang="en-US"/>
              <a:t> produces a HIGH output only when both inputs are at the same logic level.  The truth table is</a:t>
            </a:r>
          </a:p>
        </p:txBody>
      </p:sp>
      <p:pic>
        <p:nvPicPr>
          <p:cNvPr id="32771" name="Picture 3" descr="SH2507-crop">
            <a:extLst>
              <a:ext uri="{FF2B5EF4-FFF2-40B4-BE49-F238E27FC236}">
                <a16:creationId xmlns:a16="http://schemas.microsoft.com/office/drawing/2014/main" id="{B4A088E3-2D3A-4580-96D9-F4F78003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8" name="Text Box 4">
            <a:extLst>
              <a:ext uri="{FF2B5EF4-FFF2-40B4-BE49-F238E27FC236}">
                <a16:creationId xmlns:a16="http://schemas.microsoft.com/office/drawing/2014/main" id="{8AF5BC27-D27B-4718-B8DF-C41FCB23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3D3C673-46E3-481B-8EB1-E52A7C52F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259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XNOR Gate</a:t>
            </a: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58E027D0-4962-4AED-AE16-F36A29504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5908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58E027D0-4962-4AED-AE16-F36A29504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>
            <a:extLst>
              <a:ext uri="{FF2B5EF4-FFF2-40B4-BE49-F238E27FC236}">
                <a16:creationId xmlns:a16="http://schemas.microsoft.com/office/drawing/2014/main" id="{5FA5A36B-77C6-49AB-8FD4-10A0F6B5A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766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AE483855-F5ED-462A-9E1F-C3E93E6E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0A8CCCCB-39B1-4940-8F69-2C365BB90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40F82BC5-B4CB-4D44-A754-8471F5FAE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21C85ED6-D2D3-4DB5-8F22-62E8E2A0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0F09E56C-8575-4EA4-A538-8C2D1B5D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3572CC30-2AED-424D-91A2-2CE07ECE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646C31E9-3B94-44BC-85B5-F44DCCD2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pSp>
        <p:nvGrpSpPr>
          <p:cNvPr id="139290" name="Group 26">
            <a:extLst>
              <a:ext uri="{FF2B5EF4-FFF2-40B4-BE49-F238E27FC236}">
                <a16:creationId xmlns:a16="http://schemas.microsoft.com/office/drawing/2014/main" id="{3261BC76-D7A5-4F4F-87B2-892B1F353C5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648200"/>
            <a:ext cx="7620000" cy="1187450"/>
            <a:chOff x="480" y="2928"/>
            <a:chExt cx="4800" cy="748"/>
          </a:xfrm>
        </p:grpSpPr>
        <p:sp>
          <p:nvSpPr>
            <p:cNvPr id="32786" name="Text Box 18">
              <a:extLst>
                <a:ext uri="{FF2B5EF4-FFF2-40B4-BE49-F238E27FC236}">
                  <a16:creationId xmlns:a16="http://schemas.microsoft.com/office/drawing/2014/main" id="{5AF61879-9A2D-4E27-9FDB-B37FD0D8B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28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The </a:t>
              </a:r>
              <a:r>
                <a:rPr lang="en-US" altLang="en-US" b="1"/>
                <a:t>XNOR </a:t>
              </a:r>
              <a:r>
                <a:rPr lang="en-US" altLang="en-US"/>
                <a:t>operation shown as </a:t>
              </a:r>
              <a:r>
                <a:rPr lang="en-US" altLang="en-US" i="1"/>
                <a:t>X = AB + AB</a:t>
              </a:r>
              <a:r>
                <a:rPr lang="en-US" altLang="en-US"/>
                <a:t>. Alternatively, the XNOR operation can be shown with a circled dot between the variables. Thus, it can be shown as </a:t>
              </a:r>
              <a:r>
                <a:rPr lang="en-US" altLang="en-US" i="1"/>
                <a:t>X</a:t>
              </a:r>
              <a:r>
                <a:rPr lang="en-US" altLang="en-US"/>
                <a:t> = </a:t>
              </a:r>
              <a:r>
                <a:rPr lang="en-US" altLang="en-US" i="1"/>
                <a:t>A  </a:t>
              </a:r>
              <a:r>
                <a:rPr lang="en-US" altLang="en-US" b="1" i="1" baseline="30000"/>
                <a:t>.</a:t>
              </a:r>
              <a:r>
                <a:rPr lang="en-US" altLang="en-US" i="1"/>
                <a:t>  B.</a:t>
              </a:r>
            </a:p>
          </p:txBody>
        </p:sp>
        <p:sp>
          <p:nvSpPr>
            <p:cNvPr id="32787" name="Line 20">
              <a:extLst>
                <a:ext uri="{FF2B5EF4-FFF2-40B4-BE49-F238E27FC236}">
                  <a16:creationId xmlns:a16="http://schemas.microsoft.com/office/drawing/2014/main" id="{DE638028-380F-44E4-B157-4E4241F34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21">
              <a:extLst>
                <a:ext uri="{FF2B5EF4-FFF2-40B4-BE49-F238E27FC236}">
                  <a16:creationId xmlns:a16="http://schemas.microsoft.com/office/drawing/2014/main" id="{3F533490-3730-4080-A5F7-53E5E8B32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Oval 24">
              <a:extLst>
                <a:ext uri="{FF2B5EF4-FFF2-40B4-BE49-F238E27FC236}">
                  <a16:creationId xmlns:a16="http://schemas.microsoft.com/office/drawing/2014/main" id="{A3E090CE-B5C2-4698-8658-4AF5EEE90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3456"/>
              <a:ext cx="162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32784" name="Object 27">
            <a:extLst>
              <a:ext uri="{FF2B5EF4-FFF2-40B4-BE49-F238E27FC236}">
                <a16:creationId xmlns:a16="http://schemas.microsoft.com/office/drawing/2014/main" id="{A95E62A9-3354-41E3-B5DC-F78AE39A7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187450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92570" imgH="383316" progId="CorelDRAW.Graphic.13">
                  <p:embed/>
                </p:oleObj>
              </mc:Choice>
              <mc:Fallback>
                <p:oleObj name="CorelDRAW" r:id="rId6" imgW="1192570" imgH="383316" progId="CorelDRAW.Graphic.13">
                  <p:embed/>
                  <p:pic>
                    <p:nvPicPr>
                      <p:cNvPr id="32784" name="Object 27">
                        <a:extLst>
                          <a:ext uri="{FF2B5EF4-FFF2-40B4-BE49-F238E27FC236}">
                            <a16:creationId xmlns:a16="http://schemas.microsoft.com/office/drawing/2014/main" id="{A95E62A9-3354-41E3-B5DC-F78AE39A7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87450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28">
            <a:extLst>
              <a:ext uri="{FF2B5EF4-FFF2-40B4-BE49-F238E27FC236}">
                <a16:creationId xmlns:a16="http://schemas.microsoft.com/office/drawing/2014/main" id="{E02BE7CF-DE62-4D02-B6F9-B7079501A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143000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817185" imgH="366735" progId="CorelDRAW.Graphic.13">
                  <p:embed/>
                </p:oleObj>
              </mc:Choice>
              <mc:Fallback>
                <p:oleObj name="CorelDRAW" r:id="rId8" imgW="817185" imgH="366735" progId="CorelDRAW.Graphic.13">
                  <p:embed/>
                  <p:pic>
                    <p:nvPicPr>
                      <p:cNvPr id="32785" name="Object 28">
                        <a:extLst>
                          <a:ext uri="{FF2B5EF4-FFF2-40B4-BE49-F238E27FC236}">
                            <a16:creationId xmlns:a16="http://schemas.microsoft.com/office/drawing/2014/main" id="{E02BE7CF-DE62-4D02-B6F9-B7079501A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9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9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9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49" name="Rectangle 37">
            <a:extLst>
              <a:ext uri="{FF2B5EF4-FFF2-40B4-BE49-F238E27FC236}">
                <a16:creationId xmlns:a16="http://schemas.microsoft.com/office/drawing/2014/main" id="{AAA607AD-4122-40D8-B70F-22B2B2F2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2411413"/>
            <a:ext cx="74295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7D753B6C-C5A6-4CA7-BA96-CCE2ACFB7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411413"/>
            <a:ext cx="3429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BD999D5-7226-4B63-AAB8-DBC53008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2411413"/>
            <a:ext cx="43815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05E03C39-4AD3-4DF9-A496-5BFE8157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2411413"/>
            <a:ext cx="36195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13C00071-59CB-4DD4-822C-893D33E3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2411413"/>
            <a:ext cx="14287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21081782-CACC-440A-A3C9-A9344BB0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2411413"/>
            <a:ext cx="338137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1DA30E87-E198-4564-81EA-68FEA16E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11413"/>
            <a:ext cx="6858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4825" name="Picture 8" descr="SH2507-crop">
            <a:extLst>
              <a:ext uri="{FF2B5EF4-FFF2-40B4-BE49-F238E27FC236}">
                <a16:creationId xmlns:a16="http://schemas.microsoft.com/office/drawing/2014/main" id="{F3E4A6E7-330C-4A08-9005-BD9EC4F8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21" name="Text Box 9">
            <a:extLst>
              <a:ext uri="{FF2B5EF4-FFF2-40B4-BE49-F238E27FC236}">
                <a16:creationId xmlns:a16="http://schemas.microsoft.com/office/drawing/2014/main" id="{4E8B7AE7-302F-427F-987E-1A1CCF999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34827" name="Text Box 10">
            <a:extLst>
              <a:ext uri="{FF2B5EF4-FFF2-40B4-BE49-F238E27FC236}">
                <a16:creationId xmlns:a16="http://schemas.microsoft.com/office/drawing/2014/main" id="{032FC6E9-8508-4FB9-BFEE-062B66536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waveforms:</a:t>
            </a:r>
          </a:p>
        </p:txBody>
      </p:sp>
      <p:sp>
        <p:nvSpPr>
          <p:cNvPr id="34828" name="Text Box 11">
            <a:extLst>
              <a:ext uri="{FF2B5EF4-FFF2-40B4-BE49-F238E27FC236}">
                <a16:creationId xmlns:a16="http://schemas.microsoft.com/office/drawing/2014/main" id="{33DD48D1-38F2-460D-A40D-A1D19AB09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34829" name="Text Box 12">
            <a:extLst>
              <a:ext uri="{FF2B5EF4-FFF2-40B4-BE49-F238E27FC236}">
                <a16:creationId xmlns:a16="http://schemas.microsoft.com/office/drawing/2014/main" id="{646ACCEA-FBD4-4F7F-81E9-3B061F0D9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141325" name="Text Box 13">
            <a:extLst>
              <a:ext uri="{FF2B5EF4-FFF2-40B4-BE49-F238E27FC236}">
                <a16:creationId xmlns:a16="http://schemas.microsoft.com/office/drawing/2014/main" id="{6EB99E1C-48CB-430C-8C12-E9A95396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Notice that the XNOR gate will produce a HIGH when both inputs are the same. This makes it useful for comparison functions. </a:t>
            </a:r>
          </a:p>
        </p:txBody>
      </p:sp>
      <p:sp>
        <p:nvSpPr>
          <p:cNvPr id="34831" name="Rectangle 14">
            <a:extLst>
              <a:ext uri="{FF2B5EF4-FFF2-40B4-BE49-F238E27FC236}">
                <a16:creationId xmlns:a16="http://schemas.microsoft.com/office/drawing/2014/main" id="{53C80D97-0A0A-4815-9543-52A83F75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259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XNOR Gate</a:t>
            </a:r>
          </a:p>
        </p:txBody>
      </p:sp>
      <p:sp>
        <p:nvSpPr>
          <p:cNvPr id="34832" name="Text Box 15">
            <a:extLst>
              <a:ext uri="{FF2B5EF4-FFF2-40B4-BE49-F238E27FC236}">
                <a16:creationId xmlns:a16="http://schemas.microsoft.com/office/drawing/2014/main" id="{44E58735-611B-42ED-94F7-98567644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graphicFrame>
        <p:nvGraphicFramePr>
          <p:cNvPr id="34833" name="Object 16">
            <a:extLst>
              <a:ext uri="{FF2B5EF4-FFF2-40B4-BE49-F238E27FC236}">
                <a16:creationId xmlns:a16="http://schemas.microsoft.com/office/drawing/2014/main" id="{2A7237F2-F562-4EDC-8C34-21A5CF0F0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622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34833" name="Object 16">
                        <a:extLst>
                          <a:ext uri="{FF2B5EF4-FFF2-40B4-BE49-F238E27FC236}">
                            <a16:creationId xmlns:a16="http://schemas.microsoft.com/office/drawing/2014/main" id="{2A7237F2-F562-4EDC-8C34-21A5CF0F0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9" name="WordArt 17">
            <a:extLst>
              <a:ext uri="{FF2B5EF4-FFF2-40B4-BE49-F238E27FC236}">
                <a16:creationId xmlns:a16="http://schemas.microsoft.com/office/drawing/2014/main" id="{FD6EC762-509E-44A0-ADF3-4060BD635CE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4724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Question</a:t>
            </a:r>
          </a:p>
        </p:txBody>
      </p:sp>
      <p:sp>
        <p:nvSpPr>
          <p:cNvPr id="141330" name="Text Box 18">
            <a:extLst>
              <a:ext uri="{FF2B5EF4-FFF2-40B4-BE49-F238E27FC236}">
                <a16:creationId xmlns:a16="http://schemas.microsoft.com/office/drawing/2014/main" id="{17F94BF1-0BA2-44C7-A0B6-1518CE9D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82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If the </a:t>
            </a:r>
            <a:r>
              <a:rPr lang="en-US" altLang="en-US" sz="2000" i="1"/>
              <a:t>A</a:t>
            </a:r>
            <a:r>
              <a:rPr lang="en-US" altLang="en-US" sz="2000"/>
              <a:t> waveform is inverted but </a:t>
            </a:r>
            <a:r>
              <a:rPr lang="en-US" altLang="en-US" sz="2000" i="1"/>
              <a:t>B</a:t>
            </a:r>
            <a:r>
              <a:rPr lang="en-US" altLang="en-US" sz="2000"/>
              <a:t> remains the same, how is the output affected?</a:t>
            </a:r>
          </a:p>
        </p:txBody>
      </p:sp>
      <p:sp>
        <p:nvSpPr>
          <p:cNvPr id="141331" name="Text Box 19">
            <a:extLst>
              <a:ext uri="{FF2B5EF4-FFF2-40B4-BE49-F238E27FC236}">
                <a16:creationId xmlns:a16="http://schemas.microsoft.com/office/drawing/2014/main" id="{7B4E6DF4-5466-43CA-9E85-94ACF198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864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The output will be inverted.</a:t>
            </a:r>
          </a:p>
        </p:txBody>
      </p:sp>
      <p:sp>
        <p:nvSpPr>
          <p:cNvPr id="34837" name="Text Box 29">
            <a:extLst>
              <a:ext uri="{FF2B5EF4-FFF2-40B4-BE49-F238E27FC236}">
                <a16:creationId xmlns:a16="http://schemas.microsoft.com/office/drawing/2014/main" id="{4175DF4E-4BAF-48C4-AF43-40BAFA11A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34838" name="Text Box 30">
            <a:extLst>
              <a:ext uri="{FF2B5EF4-FFF2-40B4-BE49-F238E27FC236}">
                <a16:creationId xmlns:a16="http://schemas.microsoft.com/office/drawing/2014/main" id="{9086A0C0-6298-4D0B-A418-7B65503C4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34839" name="Text Box 31">
            <a:extLst>
              <a:ext uri="{FF2B5EF4-FFF2-40B4-BE49-F238E27FC236}">
                <a16:creationId xmlns:a16="http://schemas.microsoft.com/office/drawing/2014/main" id="{5CC23FD0-92B7-40A4-8420-FBF38A83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34840" name="Text Box 32">
            <a:extLst>
              <a:ext uri="{FF2B5EF4-FFF2-40B4-BE49-F238E27FC236}">
                <a16:creationId xmlns:a16="http://schemas.microsoft.com/office/drawing/2014/main" id="{564AB438-1E70-433A-A389-43874CEE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34841" name="Text Box 33">
            <a:extLst>
              <a:ext uri="{FF2B5EF4-FFF2-40B4-BE49-F238E27FC236}">
                <a16:creationId xmlns:a16="http://schemas.microsoft.com/office/drawing/2014/main" id="{470BD6D9-6DCE-4840-AA17-12AE8FAD6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34842" name="Text Box 34">
            <a:extLst>
              <a:ext uri="{FF2B5EF4-FFF2-40B4-BE49-F238E27FC236}">
                <a16:creationId xmlns:a16="http://schemas.microsoft.com/office/drawing/2014/main" id="{0CBA313F-2D50-4D26-A3AD-251B1E4A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34843" name="Object 35">
            <a:extLst>
              <a:ext uri="{FF2B5EF4-FFF2-40B4-BE49-F238E27FC236}">
                <a16:creationId xmlns:a16="http://schemas.microsoft.com/office/drawing/2014/main" id="{8F652F98-0169-42F8-AF5B-51EF08936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187450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92570" imgH="383316" progId="CorelDRAW.Graphic.13">
                  <p:embed/>
                </p:oleObj>
              </mc:Choice>
              <mc:Fallback>
                <p:oleObj name="CorelDRAW" r:id="rId6" imgW="1192570" imgH="383316" progId="CorelDRAW.Graphic.13">
                  <p:embed/>
                  <p:pic>
                    <p:nvPicPr>
                      <p:cNvPr id="34843" name="Object 35">
                        <a:extLst>
                          <a:ext uri="{FF2B5EF4-FFF2-40B4-BE49-F238E27FC236}">
                            <a16:creationId xmlns:a16="http://schemas.microsoft.com/office/drawing/2014/main" id="{8F652F98-0169-42F8-AF5B-51EF08936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87450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36">
            <a:extLst>
              <a:ext uri="{FF2B5EF4-FFF2-40B4-BE49-F238E27FC236}">
                <a16:creationId xmlns:a16="http://schemas.microsoft.com/office/drawing/2014/main" id="{59D82A86-E0A8-4170-9225-F3CA285A5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143000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817185" imgH="366735" progId="CorelDRAW.Graphic.13">
                  <p:embed/>
                </p:oleObj>
              </mc:Choice>
              <mc:Fallback>
                <p:oleObj name="CorelDRAW" r:id="rId8" imgW="817185" imgH="366735" progId="CorelDRAW.Graphic.13">
                  <p:embed/>
                  <p:pic>
                    <p:nvPicPr>
                      <p:cNvPr id="34844" name="Object 36">
                        <a:extLst>
                          <a:ext uri="{FF2B5EF4-FFF2-40B4-BE49-F238E27FC236}">
                            <a16:creationId xmlns:a16="http://schemas.microsoft.com/office/drawing/2014/main" id="{59D82A86-E0A8-4170-9225-F3CA285A5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0" name="Object 38">
            <a:extLst>
              <a:ext uri="{FF2B5EF4-FFF2-40B4-BE49-F238E27FC236}">
                <a16:creationId xmlns:a16="http://schemas.microsoft.com/office/drawing/2014/main" id="{9B58868A-0B90-42E0-BC50-D790C1C4A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3429000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4915301" imgH="299110" progId="CorelDRAW.Graphic.13">
                  <p:embed/>
                </p:oleObj>
              </mc:Choice>
              <mc:Fallback>
                <p:oleObj name="CorelDRAW" r:id="rId10" imgW="4915301" imgH="299110" progId="CorelDRAW.Graphic.13">
                  <p:embed/>
                  <p:pic>
                    <p:nvPicPr>
                      <p:cNvPr id="141350" name="Object 38">
                        <a:extLst>
                          <a:ext uri="{FF2B5EF4-FFF2-40B4-BE49-F238E27FC236}">
                            <a16:creationId xmlns:a16="http://schemas.microsoft.com/office/drawing/2014/main" id="{9B58868A-0B90-42E0-BC50-D790C1C4A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429000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9" grpId="0" animBg="1"/>
      <p:bldP spid="141314" grpId="0" animBg="1"/>
      <p:bldP spid="141315" grpId="0" animBg="1"/>
      <p:bldP spid="141316" grpId="0" animBg="1"/>
      <p:bldP spid="141317" grpId="0" animBg="1"/>
      <p:bldP spid="141318" grpId="0" animBg="1"/>
      <p:bldP spid="141319" grpId="0" animBg="1"/>
      <p:bldP spid="141325" grpId="0"/>
      <p:bldP spid="141330" grpId="0"/>
      <p:bldP spid="1413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4" descr="SH2507-crop">
            <a:extLst>
              <a:ext uri="{FF2B5EF4-FFF2-40B4-BE49-F238E27FC236}">
                <a16:creationId xmlns:a16="http://schemas.microsoft.com/office/drawing/2014/main" id="{0F05E77C-16ED-463C-A661-72F722D8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39624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>
            <a:extLst>
              <a:ext uri="{FF2B5EF4-FFF2-40B4-BE49-F238E27FC236}">
                <a16:creationId xmlns:a16="http://schemas.microsoft.com/office/drawing/2014/main" id="{D01004E8-9AAE-4F43-B1B0-DB4EB81E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Selected Key Terms</a:t>
            </a:r>
          </a:p>
        </p:txBody>
      </p:sp>
      <p:sp>
        <p:nvSpPr>
          <p:cNvPr id="36868" name="Rectangle 15">
            <a:extLst>
              <a:ext uri="{FF2B5EF4-FFF2-40B4-BE49-F238E27FC236}">
                <a16:creationId xmlns:a16="http://schemas.microsoft.com/office/drawing/2014/main" id="{5E35EB56-DB19-43CC-9935-F7D16DBD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Text Box 16">
            <a:extLst>
              <a:ext uri="{FF2B5EF4-FFF2-40B4-BE49-F238E27FC236}">
                <a16:creationId xmlns:a16="http://schemas.microsoft.com/office/drawing/2014/main" id="{7AA8BCE1-6F07-498E-AC65-BAB1A1C2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870" name="Text Box 17">
            <a:extLst>
              <a:ext uri="{FF2B5EF4-FFF2-40B4-BE49-F238E27FC236}">
                <a16:creationId xmlns:a16="http://schemas.microsoft.com/office/drawing/2014/main" id="{5C8D82FF-9B5D-4A09-BEA0-2FCCB1B7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42" y="1628844"/>
            <a:ext cx="1676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b="1" i="1" dirty="0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Inverter</a:t>
            </a:r>
          </a:p>
          <a:p>
            <a:pPr algn="r" eaLnBrk="1" hangingPunct="1"/>
            <a:endParaRPr lang="en-US" altLang="en-US" b="1" i="1" dirty="0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 dirty="0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 dirty="0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US" altLang="en-US" b="1" i="1" dirty="0">
              <a:solidFill>
                <a:schemeClr val="tx2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b="1" i="1" dirty="0">
              <a:solidFill>
                <a:schemeClr val="tx2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 dirty="0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 dirty="0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Timing diagram</a:t>
            </a:r>
          </a:p>
          <a:p>
            <a:pPr algn="r" eaLnBrk="1" hangingPunct="1"/>
            <a:endParaRPr lang="en-US" altLang="en-US" b="1" i="1" dirty="0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 dirty="0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Boolean algebra</a:t>
            </a:r>
          </a:p>
          <a:p>
            <a:pPr algn="r" eaLnBrk="1" hangingPunct="1"/>
            <a:endParaRPr lang="en-US" altLang="en-US" sz="1200" b="1" i="1" dirty="0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 dirty="0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AND gate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A45E743A-3DF6-4DD5-B89A-146C31B8C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1543050"/>
            <a:ext cx="6470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A logic circuit that inverts or complements its inputs.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7035A73B-8476-46EC-A33A-20A2637C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54275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 table showing the inputs and corresponding output(s) of a logic circuit.</a:t>
            </a:r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DFD560A2-01A0-4148-A1A0-D8F20CC9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8455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 diagram of waveforms showing the proper time relationship of all of the waveforms.</a:t>
            </a:r>
            <a:r>
              <a:rPr lang="en-US" altLang="en-US" b="1" i="1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9AA1E0A3-9890-4CC5-99F0-AE60D42A2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958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The mathematics of logic circuits. 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797AB1B3-8DDD-4C13-BD2B-8FF788841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102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A logic gate that produces a HIGH output only when all of its inputs are HIGH.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  <p:bldP spid="6163" grpId="0" autoUpdateAnimBg="0"/>
      <p:bldP spid="6164" grpId="0" autoUpdateAnimBg="0"/>
      <p:bldP spid="6165" grpId="0" autoUpdateAnimBg="0"/>
      <p:bldP spid="616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SH2507-crop">
            <a:extLst>
              <a:ext uri="{FF2B5EF4-FFF2-40B4-BE49-F238E27FC236}">
                <a16:creationId xmlns:a16="http://schemas.microsoft.com/office/drawing/2014/main" id="{00AA4433-16B4-4FDD-AD72-E7BA5EC8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39624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1" name="Text Box 3">
            <a:extLst>
              <a:ext uri="{FF2B5EF4-FFF2-40B4-BE49-F238E27FC236}">
                <a16:creationId xmlns:a16="http://schemas.microsoft.com/office/drawing/2014/main" id="{EF103A7F-F478-4F70-A7D3-E883010B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Selected Key Terms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AA7CDEC-1F63-436E-8E45-C182C90FE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FC31A40-3A2A-48A4-8171-10E096650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AEF009BB-328C-4244-B4A5-29791132F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46225"/>
            <a:ext cx="22098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OR gate</a:t>
            </a: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NAND gate</a:t>
            </a:r>
            <a:endParaRPr lang="en-US" altLang="en-US" b="1" i="1">
              <a:solidFill>
                <a:schemeClr val="tx2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NOR gate</a:t>
            </a: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Exclusive-OR gate</a:t>
            </a: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Exclusive-NOR gate</a:t>
            </a:r>
          </a:p>
        </p:txBody>
      </p:sp>
      <p:sp>
        <p:nvSpPr>
          <p:cNvPr id="155655" name="Text Box 7">
            <a:extLst>
              <a:ext uri="{FF2B5EF4-FFF2-40B4-BE49-F238E27FC236}">
                <a16:creationId xmlns:a16="http://schemas.microsoft.com/office/drawing/2014/main" id="{907350EE-F9B3-4DF3-9ED9-C1365961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1543050"/>
            <a:ext cx="6470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logic gate that produces a HIGH output when one or more inputs are HIGH.</a:t>
            </a:r>
          </a:p>
        </p:txBody>
      </p:sp>
      <p:sp>
        <p:nvSpPr>
          <p:cNvPr id="155656" name="Text Box 8">
            <a:extLst>
              <a:ext uri="{FF2B5EF4-FFF2-40B4-BE49-F238E27FC236}">
                <a16:creationId xmlns:a16="http://schemas.microsoft.com/office/drawing/2014/main" id="{7AA04FCF-2961-4BB4-8E2C-5C32C0C7E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54275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logic gate that produces a LOW output only when all of its inputs are HIGH.</a:t>
            </a:r>
          </a:p>
        </p:txBody>
      </p:sp>
      <p:sp>
        <p:nvSpPr>
          <p:cNvPr id="155657" name="Text Box 9">
            <a:extLst>
              <a:ext uri="{FF2B5EF4-FFF2-40B4-BE49-F238E27FC236}">
                <a16:creationId xmlns:a16="http://schemas.microsoft.com/office/drawing/2014/main" id="{363B7641-2299-40FB-85E3-B74C2DD40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8455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logic gate that produces a LOW output when one or more inputs are HIGH.</a:t>
            </a:r>
            <a:endParaRPr lang="en-US" altLang="en-US" b="1" i="1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8" name="Text Box 10">
            <a:extLst>
              <a:ext uri="{FF2B5EF4-FFF2-40B4-BE49-F238E27FC236}">
                <a16:creationId xmlns:a16="http://schemas.microsoft.com/office/drawing/2014/main" id="{8F81127B-5DD4-4043-A602-EBCABD67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958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logic gate that produces a HIGH output only when its two inputs are at opposite levels.</a:t>
            </a:r>
          </a:p>
        </p:txBody>
      </p:sp>
      <p:sp>
        <p:nvSpPr>
          <p:cNvPr id="155659" name="Text Box 11">
            <a:extLst>
              <a:ext uri="{FF2B5EF4-FFF2-40B4-BE49-F238E27FC236}">
                <a16:creationId xmlns:a16="http://schemas.microsoft.com/office/drawing/2014/main" id="{31B66E5E-5436-4621-88E0-DA71E149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102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logic gate that produces a LOW output only when its two inputs are at opposite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utoUpdateAnimBg="0"/>
      <p:bldP spid="155656" grpId="0" autoUpdateAnimBg="0"/>
      <p:bldP spid="155657" grpId="0" autoUpdateAnimBg="0"/>
      <p:bldP spid="155658" grpId="0" autoUpdateAnimBg="0"/>
      <p:bldP spid="15565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B83089E5-454E-478E-9634-F015425C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09AF96FD-F8B1-4ED7-9755-157047142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chemeClr val="tx2"/>
                </a:solidFill>
              </a:rPr>
              <a:t>The truth table for a 2-input AND gate is </a:t>
            </a:r>
          </a:p>
        </p:txBody>
      </p:sp>
      <p:sp>
        <p:nvSpPr>
          <p:cNvPr id="40964" name="Text Box 6">
            <a:extLst>
              <a:ext uri="{FF2B5EF4-FFF2-40B4-BE49-F238E27FC236}">
                <a16:creationId xmlns:a16="http://schemas.microsoft.com/office/drawing/2014/main" id="{E803E079-F4FD-4310-ABA1-A724B8A3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40965" name="WordArt 10" descr="White marble">
            <a:extLst>
              <a:ext uri="{FF2B5EF4-FFF2-40B4-BE49-F238E27FC236}">
                <a16:creationId xmlns:a16="http://schemas.microsoft.com/office/drawing/2014/main" id="{636BE726-ECF8-4B71-A540-3DD317CF28E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40966" name="Text Box 12">
            <a:extLst>
              <a:ext uri="{FF2B5EF4-FFF2-40B4-BE49-F238E27FC236}">
                <a16:creationId xmlns:a16="http://schemas.microsoft.com/office/drawing/2014/main" id="{66558DE8-573F-4A8F-ABFB-868A5B3C7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graphicFrame>
        <p:nvGraphicFramePr>
          <p:cNvPr id="40967" name="Object 14">
            <a:extLst>
              <a:ext uri="{FF2B5EF4-FFF2-40B4-BE49-F238E27FC236}">
                <a16:creationId xmlns:a16="http://schemas.microsoft.com/office/drawing/2014/main" id="{6EDC41DF-3E9B-41E5-B8C1-26B0FBEEC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057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40967" name="Object 14">
                        <a:extLst>
                          <a:ext uri="{FF2B5EF4-FFF2-40B4-BE49-F238E27FC236}">
                            <a16:creationId xmlns:a16="http://schemas.microsoft.com/office/drawing/2014/main" id="{6EDC41DF-3E9B-41E5-B8C1-26B0FBEEC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57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15">
            <a:extLst>
              <a:ext uri="{FF2B5EF4-FFF2-40B4-BE49-F238E27FC236}">
                <a16:creationId xmlns:a16="http://schemas.microsoft.com/office/drawing/2014/main" id="{5E0E6E3B-9D56-4F0B-BA89-45681F76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40969" name="Text Box 16">
            <a:extLst>
              <a:ext uri="{FF2B5EF4-FFF2-40B4-BE49-F238E27FC236}">
                <a16:creationId xmlns:a16="http://schemas.microsoft.com/office/drawing/2014/main" id="{CFFFEECB-8B1E-47E2-9FB0-707B08AC7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40970" name="Object 17">
            <a:extLst>
              <a:ext uri="{FF2B5EF4-FFF2-40B4-BE49-F238E27FC236}">
                <a16:creationId xmlns:a16="http://schemas.microsoft.com/office/drawing/2014/main" id="{C23C6B06-5AF9-42D3-949D-9503781F9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343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54390" imgH="1181161" progId="CorelDRAW.Graphic.13">
                  <p:embed/>
                </p:oleObj>
              </mc:Choice>
              <mc:Fallback>
                <p:oleObj name="CorelDRAW" r:id="rId6" imgW="1154390" imgH="1181161" progId="CorelDRAW.Graphic.13">
                  <p:embed/>
                  <p:pic>
                    <p:nvPicPr>
                      <p:cNvPr id="40970" name="Object 17">
                        <a:extLst>
                          <a:ext uri="{FF2B5EF4-FFF2-40B4-BE49-F238E27FC236}">
                            <a16:creationId xmlns:a16="http://schemas.microsoft.com/office/drawing/2014/main" id="{C23C6B06-5AF9-42D3-949D-9503781F94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8">
            <a:extLst>
              <a:ext uri="{FF2B5EF4-FFF2-40B4-BE49-F238E27FC236}">
                <a16:creationId xmlns:a16="http://schemas.microsoft.com/office/drawing/2014/main" id="{A4B792B6-296A-4DB2-AA68-5588A7D63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graphicFrame>
        <p:nvGraphicFramePr>
          <p:cNvPr id="40972" name="Object 20">
            <a:extLst>
              <a:ext uri="{FF2B5EF4-FFF2-40B4-BE49-F238E27FC236}">
                <a16:creationId xmlns:a16="http://schemas.microsoft.com/office/drawing/2014/main" id="{B81E6889-33CC-44A9-A18A-AB314D267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7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154390" imgH="1181161" progId="CorelDRAW.Graphic.13">
                  <p:embed/>
                </p:oleObj>
              </mc:Choice>
              <mc:Fallback>
                <p:oleObj name="CorelDRAW" r:id="rId7" imgW="1154390" imgH="1181161" progId="CorelDRAW.Graphic.13">
                  <p:embed/>
                  <p:pic>
                    <p:nvPicPr>
                      <p:cNvPr id="40972" name="Object 20">
                        <a:extLst>
                          <a:ext uri="{FF2B5EF4-FFF2-40B4-BE49-F238E27FC236}">
                            <a16:creationId xmlns:a16="http://schemas.microsoft.com/office/drawing/2014/main" id="{B81E6889-33CC-44A9-A18A-AB314D267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21">
            <a:extLst>
              <a:ext uri="{FF2B5EF4-FFF2-40B4-BE49-F238E27FC236}">
                <a16:creationId xmlns:a16="http://schemas.microsoft.com/office/drawing/2014/main" id="{29358A5F-ED01-4757-8C4E-664283453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343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1154390" imgH="1181161" progId="CorelDRAW.Graphic.13">
                  <p:embed/>
                </p:oleObj>
              </mc:Choice>
              <mc:Fallback>
                <p:oleObj name="CorelDRAW" r:id="rId8" imgW="1154390" imgH="1181161" progId="CorelDRAW.Graphic.13">
                  <p:embed/>
                  <p:pic>
                    <p:nvPicPr>
                      <p:cNvPr id="40973" name="Object 21">
                        <a:extLst>
                          <a:ext uri="{FF2B5EF4-FFF2-40B4-BE49-F238E27FC236}">
                            <a16:creationId xmlns:a16="http://schemas.microsoft.com/office/drawing/2014/main" id="{29358A5F-ED01-4757-8C4E-664283453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22">
            <a:extLst>
              <a:ext uri="{FF2B5EF4-FFF2-40B4-BE49-F238E27FC236}">
                <a16:creationId xmlns:a16="http://schemas.microsoft.com/office/drawing/2014/main" id="{7EFF0455-9174-44D3-8ADB-C046E97E1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40975" name="Text Box 23">
            <a:extLst>
              <a:ext uri="{FF2B5EF4-FFF2-40B4-BE49-F238E27FC236}">
                <a16:creationId xmlns:a16="http://schemas.microsoft.com/office/drawing/2014/main" id="{2E466BF9-30A5-4BA5-9E12-1BD2C882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976" name="Text Box 24">
            <a:extLst>
              <a:ext uri="{FF2B5EF4-FFF2-40B4-BE49-F238E27FC236}">
                <a16:creationId xmlns:a16="http://schemas.microsoft.com/office/drawing/2014/main" id="{D14BB731-4B41-4028-8689-B4AF36F2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</a:p>
        </p:txBody>
      </p:sp>
      <p:sp>
        <p:nvSpPr>
          <p:cNvPr id="40977" name="Text Box 25">
            <a:extLst>
              <a:ext uri="{FF2B5EF4-FFF2-40B4-BE49-F238E27FC236}">
                <a16:creationId xmlns:a16="http://schemas.microsoft.com/office/drawing/2014/main" id="{7A633F4A-B1B2-4E63-9B85-251714922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</a:t>
            </a:r>
          </a:p>
        </p:txBody>
      </p:sp>
      <p:sp>
        <p:nvSpPr>
          <p:cNvPr id="40978" name="Text Box 26">
            <a:extLst>
              <a:ext uri="{FF2B5EF4-FFF2-40B4-BE49-F238E27FC236}">
                <a16:creationId xmlns:a16="http://schemas.microsoft.com/office/drawing/2014/main" id="{B9138B82-C71A-415A-A2A4-81CFA833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</a:t>
            </a:r>
          </a:p>
        </p:txBody>
      </p:sp>
      <p:sp>
        <p:nvSpPr>
          <p:cNvPr id="40979" name="Text Box 27">
            <a:extLst>
              <a:ext uri="{FF2B5EF4-FFF2-40B4-BE49-F238E27FC236}">
                <a16:creationId xmlns:a16="http://schemas.microsoft.com/office/drawing/2014/main" id="{01DBACDD-B934-4FB5-98A0-FA6093629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</a:t>
            </a:r>
          </a:p>
        </p:txBody>
      </p:sp>
      <p:sp>
        <p:nvSpPr>
          <p:cNvPr id="40980" name="Text Box 13">
            <a:extLst>
              <a:ext uri="{FF2B5EF4-FFF2-40B4-BE49-F238E27FC236}">
                <a16:creationId xmlns:a16="http://schemas.microsoft.com/office/drawing/2014/main" id="{A49EF014-2F54-4EAF-89E4-21B2359DF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981" name="Text Box 19">
            <a:extLst>
              <a:ext uri="{FF2B5EF4-FFF2-40B4-BE49-F238E27FC236}">
                <a16:creationId xmlns:a16="http://schemas.microsoft.com/office/drawing/2014/main" id="{A38AED96-F5C9-4275-AD90-66A2B4CCF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6">
            <a:extLst>
              <a:ext uri="{FF2B5EF4-FFF2-40B4-BE49-F238E27FC236}">
                <a16:creationId xmlns:a16="http://schemas.microsoft.com/office/drawing/2014/main" id="{4C6984D1-38EE-4168-879F-9419932A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inverter performs the Boolean </a:t>
            </a:r>
            <a:r>
              <a:rPr lang="en-US" altLang="en-US" b="1"/>
              <a:t>NOT</a:t>
            </a:r>
            <a:r>
              <a:rPr lang="en-US" altLang="en-US"/>
              <a:t> operation. When the input is LOW, the output is HIGH; when the input is HIGH, the output is LOW. </a:t>
            </a:r>
          </a:p>
        </p:txBody>
      </p:sp>
      <p:pic>
        <p:nvPicPr>
          <p:cNvPr id="6147" name="Picture 24" descr="SH2507-crop">
            <a:extLst>
              <a:ext uri="{FF2B5EF4-FFF2-40B4-BE49-F238E27FC236}">
                <a16:creationId xmlns:a16="http://schemas.microsoft.com/office/drawing/2014/main" id="{89B3C6EC-D5A3-4BD7-AEA7-D817CC6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Text Box 12">
            <a:extLst>
              <a:ext uri="{FF2B5EF4-FFF2-40B4-BE49-F238E27FC236}">
                <a16:creationId xmlns:a16="http://schemas.microsoft.com/office/drawing/2014/main" id="{E62E7187-6339-4959-AC18-AD311977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6149" name="Rectangle 29">
            <a:extLst>
              <a:ext uri="{FF2B5EF4-FFF2-40B4-BE49-F238E27FC236}">
                <a16:creationId xmlns:a16="http://schemas.microsoft.com/office/drawing/2014/main" id="{8E6697DE-0D19-4FFF-BA08-FEE6CA2A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17065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Inverter</a:t>
            </a:r>
          </a:p>
        </p:txBody>
      </p:sp>
      <p:graphicFrame>
        <p:nvGraphicFramePr>
          <p:cNvPr id="6150" name="Object 37">
            <a:extLst>
              <a:ext uri="{FF2B5EF4-FFF2-40B4-BE49-F238E27FC236}">
                <a16:creationId xmlns:a16="http://schemas.microsoft.com/office/drawing/2014/main" id="{AD8B78C2-BC53-4DD2-8EEB-0D49CEAAF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143000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21173" imgH="301391" progId="CorelDRAW.Graphic.12">
                  <p:embed/>
                </p:oleObj>
              </mc:Choice>
              <mc:Fallback>
                <p:oleObj name="CorelDRAW" r:id="rId4" imgW="721173" imgH="301391" progId="CorelDRAW.Graphic.12">
                  <p:embed/>
                  <p:pic>
                    <p:nvPicPr>
                      <p:cNvPr id="6150" name="Object 37">
                        <a:extLst>
                          <a:ext uri="{FF2B5EF4-FFF2-40B4-BE49-F238E27FC236}">
                            <a16:creationId xmlns:a16="http://schemas.microsoft.com/office/drawing/2014/main" id="{AD8B78C2-BC53-4DD2-8EEB-0D49CEAAF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1">
            <a:extLst>
              <a:ext uri="{FF2B5EF4-FFF2-40B4-BE49-F238E27FC236}">
                <a16:creationId xmlns:a16="http://schemas.microsoft.com/office/drawing/2014/main" id="{9978265C-005F-4939-BC3E-DC6DE8145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99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6152" name="Text Box 42">
            <a:extLst>
              <a:ext uri="{FF2B5EF4-FFF2-40B4-BE49-F238E27FC236}">
                <a16:creationId xmlns:a16="http://schemas.microsoft.com/office/drawing/2014/main" id="{C5B3C24E-CCCE-445B-BDA8-525D672F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99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graphicFrame>
        <p:nvGraphicFramePr>
          <p:cNvPr id="6153" name="Object 43">
            <a:extLst>
              <a:ext uri="{FF2B5EF4-FFF2-40B4-BE49-F238E27FC236}">
                <a16:creationId xmlns:a16="http://schemas.microsoft.com/office/drawing/2014/main" id="{83B58255-6127-4B04-A65D-8A5AF7354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125788"/>
          <a:ext cx="22860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54390" imgH="768259" progId="CorelDRAW.Graphic.13">
                  <p:embed/>
                </p:oleObj>
              </mc:Choice>
              <mc:Fallback>
                <p:oleObj name="CorelDRAW" r:id="rId6" imgW="1154390" imgH="768259" progId="CorelDRAW.Graphic.13">
                  <p:embed/>
                  <p:pic>
                    <p:nvPicPr>
                      <p:cNvPr id="6153" name="Object 43">
                        <a:extLst>
                          <a:ext uri="{FF2B5EF4-FFF2-40B4-BE49-F238E27FC236}">
                            <a16:creationId xmlns:a16="http://schemas.microsoft.com/office/drawing/2014/main" id="{83B58255-6127-4B04-A65D-8A5AF7354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25788"/>
                        <a:ext cx="22860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2" name="Text Box 40">
            <a:extLst>
              <a:ext uri="{FF2B5EF4-FFF2-40B4-BE49-F238E27FC236}">
                <a16:creationId xmlns:a16="http://schemas.microsoft.com/office/drawing/2014/main" id="{189D31D4-62AA-4667-A5DF-552E7A01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97313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LOW (0)     </a:t>
            </a:r>
            <a:r>
              <a:rPr lang="en-US" altLang="en-US" sz="2000">
                <a:solidFill>
                  <a:srgbClr val="FF0000"/>
                </a:solidFill>
              </a:rPr>
              <a:t>HIGH (1)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F1843D16-6079-4A20-9C82-CDC72C44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76713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HIGH (1)    </a:t>
            </a:r>
            <a:r>
              <a:rPr lang="en-US" altLang="en-US" sz="2000">
                <a:solidFill>
                  <a:srgbClr val="FF0000"/>
                </a:solidFill>
              </a:rPr>
              <a:t>LOW(0)</a:t>
            </a:r>
          </a:p>
        </p:txBody>
      </p:sp>
      <p:grpSp>
        <p:nvGrpSpPr>
          <p:cNvPr id="3121" name="Group 49">
            <a:extLst>
              <a:ext uri="{FF2B5EF4-FFF2-40B4-BE49-F238E27FC236}">
                <a16:creationId xmlns:a16="http://schemas.microsoft.com/office/drawing/2014/main" id="{94918C0B-0812-4A5B-9693-6EA0C9883BD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968875"/>
            <a:ext cx="7696200" cy="822325"/>
            <a:chOff x="528" y="3130"/>
            <a:chExt cx="4848" cy="518"/>
          </a:xfrm>
        </p:grpSpPr>
        <p:sp>
          <p:nvSpPr>
            <p:cNvPr id="6157" name="Text Box 46">
              <a:extLst>
                <a:ext uri="{FF2B5EF4-FFF2-40B4-BE49-F238E27FC236}">
                  <a16:creationId xmlns:a16="http://schemas.microsoft.com/office/drawing/2014/main" id="{0C3B7E37-8EFF-419F-948B-B5DABE813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130"/>
              <a:ext cx="48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The </a:t>
              </a:r>
              <a:r>
                <a:rPr lang="en-US" altLang="en-US" b="1"/>
                <a:t>NOT </a:t>
              </a:r>
              <a:r>
                <a:rPr lang="en-US" altLang="en-US"/>
                <a:t>operation (complement) is shown with an overbar. Thus, the Boolean expression for an inverter is </a:t>
              </a:r>
              <a:r>
                <a:rPr lang="en-US" altLang="en-US" i="1">
                  <a:solidFill>
                    <a:srgbClr val="FF0000"/>
                  </a:solidFill>
                </a:rPr>
                <a:t>X</a:t>
              </a:r>
              <a:r>
                <a:rPr lang="en-US" altLang="en-US">
                  <a:solidFill>
                    <a:srgbClr val="FF0000"/>
                  </a:solidFill>
                </a:rPr>
                <a:t> =</a:t>
              </a:r>
              <a:r>
                <a:rPr lang="en-US" altLang="en-US"/>
                <a:t> </a:t>
              </a:r>
              <a:r>
                <a:rPr lang="en-US" altLang="en-US" i="1">
                  <a:solidFill>
                    <a:srgbClr val="FF3300"/>
                  </a:solidFill>
                </a:rPr>
                <a:t>A</a:t>
              </a:r>
              <a:r>
                <a:rPr lang="en-US" altLang="en-US" i="1"/>
                <a:t>.</a:t>
              </a:r>
            </a:p>
          </p:txBody>
        </p:sp>
        <p:sp>
          <p:nvSpPr>
            <p:cNvPr id="6158" name="Line 47">
              <a:extLst>
                <a:ext uri="{FF2B5EF4-FFF2-40B4-BE49-F238E27FC236}">
                  <a16:creationId xmlns:a16="http://schemas.microsoft.com/office/drawing/2014/main" id="{1BF1513E-181D-496D-99B9-CA8653BB6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" y="3406"/>
              <a:ext cx="191" cy="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" grpId="0"/>
      <p:bldP spid="3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B140255-83C1-4C4E-A112-10608BE34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AF5D39B5-C283-45B9-A819-C0FE6694F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en-US">
                <a:solidFill>
                  <a:schemeClr val="tx2"/>
                </a:solidFill>
              </a:rPr>
              <a:t>The truth table for a 2-input NOR gate is 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0CA738C0-F015-42C5-861E-799B2B15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43013" name="WordArt 5" descr="White marble">
            <a:extLst>
              <a:ext uri="{FF2B5EF4-FFF2-40B4-BE49-F238E27FC236}">
                <a16:creationId xmlns:a16="http://schemas.microsoft.com/office/drawing/2014/main" id="{96535780-A7C9-401E-AEFA-FEEC00712B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0B9793C4-1E60-4E69-83EE-4655AEC77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graphicFrame>
        <p:nvGraphicFramePr>
          <p:cNvPr id="43015" name="Object 8">
            <a:extLst>
              <a:ext uri="{FF2B5EF4-FFF2-40B4-BE49-F238E27FC236}">
                <a16:creationId xmlns:a16="http://schemas.microsoft.com/office/drawing/2014/main" id="{D28316B2-0987-432A-BA0B-FFC4340C7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057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43015" name="Object 8">
                        <a:extLst>
                          <a:ext uri="{FF2B5EF4-FFF2-40B4-BE49-F238E27FC236}">
                            <a16:creationId xmlns:a16="http://schemas.microsoft.com/office/drawing/2014/main" id="{D28316B2-0987-432A-BA0B-FFC4340C7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57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9">
            <a:extLst>
              <a:ext uri="{FF2B5EF4-FFF2-40B4-BE49-F238E27FC236}">
                <a16:creationId xmlns:a16="http://schemas.microsoft.com/office/drawing/2014/main" id="{E6AC5A17-B8B8-4A23-8598-462FA564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graphicFrame>
        <p:nvGraphicFramePr>
          <p:cNvPr id="43017" name="Object 11">
            <a:extLst>
              <a:ext uri="{FF2B5EF4-FFF2-40B4-BE49-F238E27FC236}">
                <a16:creationId xmlns:a16="http://schemas.microsoft.com/office/drawing/2014/main" id="{C65DD98B-7F84-4B13-A066-85235C27A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343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54390" imgH="1181161" progId="CorelDRAW.Graphic.13">
                  <p:embed/>
                </p:oleObj>
              </mc:Choice>
              <mc:Fallback>
                <p:oleObj name="CorelDRAW" r:id="rId6" imgW="1154390" imgH="1181161" progId="CorelDRAW.Graphic.13">
                  <p:embed/>
                  <p:pic>
                    <p:nvPicPr>
                      <p:cNvPr id="43017" name="Object 11">
                        <a:extLst>
                          <a:ext uri="{FF2B5EF4-FFF2-40B4-BE49-F238E27FC236}">
                            <a16:creationId xmlns:a16="http://schemas.microsoft.com/office/drawing/2014/main" id="{C65DD98B-7F84-4B13-A066-85235C27A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2">
            <a:extLst>
              <a:ext uri="{FF2B5EF4-FFF2-40B4-BE49-F238E27FC236}">
                <a16:creationId xmlns:a16="http://schemas.microsoft.com/office/drawing/2014/main" id="{B60E2293-6DEA-45E9-B787-9918AD09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graphicFrame>
        <p:nvGraphicFramePr>
          <p:cNvPr id="43019" name="Object 14">
            <a:extLst>
              <a:ext uri="{FF2B5EF4-FFF2-40B4-BE49-F238E27FC236}">
                <a16:creationId xmlns:a16="http://schemas.microsoft.com/office/drawing/2014/main" id="{DEE354CE-7C1A-48F1-BCD6-7A44C8FD2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7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154390" imgH="1181161" progId="CorelDRAW.Graphic.13">
                  <p:embed/>
                </p:oleObj>
              </mc:Choice>
              <mc:Fallback>
                <p:oleObj name="CorelDRAW" r:id="rId7" imgW="1154390" imgH="1181161" progId="CorelDRAW.Graphic.13">
                  <p:embed/>
                  <p:pic>
                    <p:nvPicPr>
                      <p:cNvPr id="43019" name="Object 14">
                        <a:extLst>
                          <a:ext uri="{FF2B5EF4-FFF2-40B4-BE49-F238E27FC236}">
                            <a16:creationId xmlns:a16="http://schemas.microsoft.com/office/drawing/2014/main" id="{DEE354CE-7C1A-48F1-BCD6-7A44C8FD2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5">
            <a:extLst>
              <a:ext uri="{FF2B5EF4-FFF2-40B4-BE49-F238E27FC236}">
                <a16:creationId xmlns:a16="http://schemas.microsoft.com/office/drawing/2014/main" id="{8EC1124D-FFC8-4404-A7B6-5422E7F99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343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1154390" imgH="1181161" progId="CorelDRAW.Graphic.13">
                  <p:embed/>
                </p:oleObj>
              </mc:Choice>
              <mc:Fallback>
                <p:oleObj name="CorelDRAW" r:id="rId8" imgW="1154390" imgH="1181161" progId="CorelDRAW.Graphic.13">
                  <p:embed/>
                  <p:pic>
                    <p:nvPicPr>
                      <p:cNvPr id="43020" name="Object 15">
                        <a:extLst>
                          <a:ext uri="{FF2B5EF4-FFF2-40B4-BE49-F238E27FC236}">
                            <a16:creationId xmlns:a16="http://schemas.microsoft.com/office/drawing/2014/main" id="{8EC1124D-FFC8-4404-A7B6-5422E7F99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6">
            <a:extLst>
              <a:ext uri="{FF2B5EF4-FFF2-40B4-BE49-F238E27FC236}">
                <a16:creationId xmlns:a16="http://schemas.microsoft.com/office/drawing/2014/main" id="{A702C853-70E4-46F6-9532-4EB2E7DE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43022" name="Text Box 18">
            <a:extLst>
              <a:ext uri="{FF2B5EF4-FFF2-40B4-BE49-F238E27FC236}">
                <a16:creationId xmlns:a16="http://schemas.microsoft.com/office/drawing/2014/main" id="{AC4F7B2B-FED3-4567-97C8-27FE6108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19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</a:p>
        </p:txBody>
      </p:sp>
      <p:sp>
        <p:nvSpPr>
          <p:cNvPr id="43023" name="Text Box 19">
            <a:extLst>
              <a:ext uri="{FF2B5EF4-FFF2-40B4-BE49-F238E27FC236}">
                <a16:creationId xmlns:a16="http://schemas.microsoft.com/office/drawing/2014/main" id="{F0D137AF-0EA3-4811-854C-ADF491F73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</a:t>
            </a:r>
          </a:p>
        </p:txBody>
      </p:sp>
      <p:sp>
        <p:nvSpPr>
          <p:cNvPr id="43024" name="Text Box 20">
            <a:extLst>
              <a:ext uri="{FF2B5EF4-FFF2-40B4-BE49-F238E27FC236}">
                <a16:creationId xmlns:a16="http://schemas.microsoft.com/office/drawing/2014/main" id="{01CE6F97-2498-46CB-85D0-A93E87121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</a:t>
            </a:r>
          </a:p>
        </p:txBody>
      </p:sp>
      <p:sp>
        <p:nvSpPr>
          <p:cNvPr id="43025" name="Text Box 21">
            <a:extLst>
              <a:ext uri="{FF2B5EF4-FFF2-40B4-BE49-F238E27FC236}">
                <a16:creationId xmlns:a16="http://schemas.microsoft.com/office/drawing/2014/main" id="{4E131645-DE15-4B3C-9D56-88DC6FF1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</a:t>
            </a:r>
          </a:p>
        </p:txBody>
      </p:sp>
      <p:sp>
        <p:nvSpPr>
          <p:cNvPr id="43026" name="Text Box 7">
            <a:extLst>
              <a:ext uri="{FF2B5EF4-FFF2-40B4-BE49-F238E27FC236}">
                <a16:creationId xmlns:a16="http://schemas.microsoft.com/office/drawing/2014/main" id="{26F485EA-B5E2-487F-9A7B-1B09E5D2D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027" name="Text Box 13">
            <a:extLst>
              <a:ext uri="{FF2B5EF4-FFF2-40B4-BE49-F238E27FC236}">
                <a16:creationId xmlns:a16="http://schemas.microsoft.com/office/drawing/2014/main" id="{68E277B6-B083-4B97-8F10-96147F06C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028" name="Text Box 10">
            <a:extLst>
              <a:ext uri="{FF2B5EF4-FFF2-40B4-BE49-F238E27FC236}">
                <a16:creationId xmlns:a16="http://schemas.microsoft.com/office/drawing/2014/main" id="{C6E898AF-6C45-4DD5-8AED-EA433027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029" name="Text Box 17">
            <a:extLst>
              <a:ext uri="{FF2B5EF4-FFF2-40B4-BE49-F238E27FC236}">
                <a16:creationId xmlns:a16="http://schemas.microsoft.com/office/drawing/2014/main" id="{59B05BEB-8A79-4879-B6B8-D16463D8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61B6FB2-B851-4A85-BA88-903A51803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B9F011BE-2A8E-4016-B6FC-AB47B0DB2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altLang="en-US">
                <a:solidFill>
                  <a:schemeClr val="tx2"/>
                </a:solidFill>
              </a:rPr>
              <a:t>The truth table for a 2-input XOR gate is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129FE512-E4A7-408C-AC72-28BDA2EC2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45061" name="WordArt 5" descr="White marble">
            <a:extLst>
              <a:ext uri="{FF2B5EF4-FFF2-40B4-BE49-F238E27FC236}">
                <a16:creationId xmlns:a16="http://schemas.microsoft.com/office/drawing/2014/main" id="{F6B3B737-0F1C-4429-A16C-599CC258D3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41E74187-331F-4975-AFC5-820668AB7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graphicFrame>
        <p:nvGraphicFramePr>
          <p:cNvPr id="45063" name="Object 8">
            <a:extLst>
              <a:ext uri="{FF2B5EF4-FFF2-40B4-BE49-F238E27FC236}">
                <a16:creationId xmlns:a16="http://schemas.microsoft.com/office/drawing/2014/main" id="{26E866FC-409D-4EB7-B89E-BD84C351A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057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45063" name="Object 8">
                        <a:extLst>
                          <a:ext uri="{FF2B5EF4-FFF2-40B4-BE49-F238E27FC236}">
                            <a16:creationId xmlns:a16="http://schemas.microsoft.com/office/drawing/2014/main" id="{26E866FC-409D-4EB7-B89E-BD84C351A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57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9">
            <a:extLst>
              <a:ext uri="{FF2B5EF4-FFF2-40B4-BE49-F238E27FC236}">
                <a16:creationId xmlns:a16="http://schemas.microsoft.com/office/drawing/2014/main" id="{5C6CFD2A-0E3D-494D-A64F-E413999B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graphicFrame>
        <p:nvGraphicFramePr>
          <p:cNvPr id="45065" name="Object 11">
            <a:extLst>
              <a:ext uri="{FF2B5EF4-FFF2-40B4-BE49-F238E27FC236}">
                <a16:creationId xmlns:a16="http://schemas.microsoft.com/office/drawing/2014/main" id="{DA2E4D03-457E-4AE7-80AF-AFB1738C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343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54390" imgH="1181161" progId="CorelDRAW.Graphic.13">
                  <p:embed/>
                </p:oleObj>
              </mc:Choice>
              <mc:Fallback>
                <p:oleObj name="CorelDRAW" r:id="rId6" imgW="1154390" imgH="1181161" progId="CorelDRAW.Graphic.13">
                  <p:embed/>
                  <p:pic>
                    <p:nvPicPr>
                      <p:cNvPr id="45065" name="Object 11">
                        <a:extLst>
                          <a:ext uri="{FF2B5EF4-FFF2-40B4-BE49-F238E27FC236}">
                            <a16:creationId xmlns:a16="http://schemas.microsoft.com/office/drawing/2014/main" id="{DA2E4D03-457E-4AE7-80AF-AFB1738CA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2">
            <a:extLst>
              <a:ext uri="{FF2B5EF4-FFF2-40B4-BE49-F238E27FC236}">
                <a16:creationId xmlns:a16="http://schemas.microsoft.com/office/drawing/2014/main" id="{53A6DEF4-AE60-49C4-8AEF-30A17A959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graphicFrame>
        <p:nvGraphicFramePr>
          <p:cNvPr id="45067" name="Object 14">
            <a:extLst>
              <a:ext uri="{FF2B5EF4-FFF2-40B4-BE49-F238E27FC236}">
                <a16:creationId xmlns:a16="http://schemas.microsoft.com/office/drawing/2014/main" id="{5442ECFD-81E3-45EE-A2D9-1C25C5767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7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154390" imgH="1181161" progId="CorelDRAW.Graphic.13">
                  <p:embed/>
                </p:oleObj>
              </mc:Choice>
              <mc:Fallback>
                <p:oleObj name="CorelDRAW" r:id="rId7" imgW="1154390" imgH="1181161" progId="CorelDRAW.Graphic.13">
                  <p:embed/>
                  <p:pic>
                    <p:nvPicPr>
                      <p:cNvPr id="45067" name="Object 14">
                        <a:extLst>
                          <a:ext uri="{FF2B5EF4-FFF2-40B4-BE49-F238E27FC236}">
                            <a16:creationId xmlns:a16="http://schemas.microsoft.com/office/drawing/2014/main" id="{5442ECFD-81E3-45EE-A2D9-1C25C5767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5">
            <a:extLst>
              <a:ext uri="{FF2B5EF4-FFF2-40B4-BE49-F238E27FC236}">
                <a16:creationId xmlns:a16="http://schemas.microsoft.com/office/drawing/2014/main" id="{758D6C37-0A0B-45CB-81CE-9BF6D6C84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3434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1154390" imgH="1181161" progId="CorelDRAW.Graphic.13">
                  <p:embed/>
                </p:oleObj>
              </mc:Choice>
              <mc:Fallback>
                <p:oleObj name="CorelDRAW" r:id="rId8" imgW="1154390" imgH="1181161" progId="CorelDRAW.Graphic.13">
                  <p:embed/>
                  <p:pic>
                    <p:nvPicPr>
                      <p:cNvPr id="45068" name="Object 15">
                        <a:extLst>
                          <a:ext uri="{FF2B5EF4-FFF2-40B4-BE49-F238E27FC236}">
                            <a16:creationId xmlns:a16="http://schemas.microsoft.com/office/drawing/2014/main" id="{758D6C37-0A0B-45CB-81CE-9BF6D6C84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6">
            <a:extLst>
              <a:ext uri="{FF2B5EF4-FFF2-40B4-BE49-F238E27FC236}">
                <a16:creationId xmlns:a16="http://schemas.microsoft.com/office/drawing/2014/main" id="{33ABD9B2-1701-4EBA-938B-72CC53D3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45070" name="Text Box 18">
            <a:extLst>
              <a:ext uri="{FF2B5EF4-FFF2-40B4-BE49-F238E27FC236}">
                <a16:creationId xmlns:a16="http://schemas.microsoft.com/office/drawing/2014/main" id="{90550B52-8A6E-491E-BEC0-F70D2F72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19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</a:p>
        </p:txBody>
      </p:sp>
      <p:sp>
        <p:nvSpPr>
          <p:cNvPr id="45071" name="Text Box 19">
            <a:extLst>
              <a:ext uri="{FF2B5EF4-FFF2-40B4-BE49-F238E27FC236}">
                <a16:creationId xmlns:a16="http://schemas.microsoft.com/office/drawing/2014/main" id="{9FB1E2D0-B39C-412A-9DA8-8903D278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</a:t>
            </a:r>
          </a:p>
        </p:txBody>
      </p:sp>
      <p:sp>
        <p:nvSpPr>
          <p:cNvPr id="45072" name="Text Box 20">
            <a:extLst>
              <a:ext uri="{FF2B5EF4-FFF2-40B4-BE49-F238E27FC236}">
                <a16:creationId xmlns:a16="http://schemas.microsoft.com/office/drawing/2014/main" id="{C049CB95-191D-4252-BF27-831C3659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</a:t>
            </a:r>
          </a:p>
        </p:txBody>
      </p:sp>
      <p:sp>
        <p:nvSpPr>
          <p:cNvPr id="45073" name="Text Box 21">
            <a:extLst>
              <a:ext uri="{FF2B5EF4-FFF2-40B4-BE49-F238E27FC236}">
                <a16:creationId xmlns:a16="http://schemas.microsoft.com/office/drawing/2014/main" id="{AB96C1EF-21D7-4545-833D-3FF17B77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</a:t>
            </a:r>
          </a:p>
        </p:txBody>
      </p:sp>
      <p:sp>
        <p:nvSpPr>
          <p:cNvPr id="45074" name="Text Box 7">
            <a:extLst>
              <a:ext uri="{FF2B5EF4-FFF2-40B4-BE49-F238E27FC236}">
                <a16:creationId xmlns:a16="http://schemas.microsoft.com/office/drawing/2014/main" id="{70135E31-6A94-4A64-B458-10E71DF4F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075" name="Text Box 13">
            <a:extLst>
              <a:ext uri="{FF2B5EF4-FFF2-40B4-BE49-F238E27FC236}">
                <a16:creationId xmlns:a16="http://schemas.microsoft.com/office/drawing/2014/main" id="{65F3430D-8524-47C3-8400-6B2F0CD54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076" name="Text Box 10">
            <a:extLst>
              <a:ext uri="{FF2B5EF4-FFF2-40B4-BE49-F238E27FC236}">
                <a16:creationId xmlns:a16="http://schemas.microsoft.com/office/drawing/2014/main" id="{6D1CE76A-689D-47CF-8F34-1D8011D6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077" name="Text Box 17">
            <a:extLst>
              <a:ext uri="{FF2B5EF4-FFF2-40B4-BE49-F238E27FC236}">
                <a16:creationId xmlns:a16="http://schemas.microsoft.com/office/drawing/2014/main" id="{7BE7BE4D-13E2-4D59-84E9-B9F194FA1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292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CF6AB9E-9525-4E86-9EB9-265FAD8C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C448F5F7-4FD6-47E4-B971-B8E5D02D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47108" name="WordArt 5" descr="White marble">
            <a:extLst>
              <a:ext uri="{FF2B5EF4-FFF2-40B4-BE49-F238E27FC236}">
                <a16:creationId xmlns:a16="http://schemas.microsoft.com/office/drawing/2014/main" id="{E00AF253-35BE-4C06-A6C4-A65F7CB2C1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47109" name="Text Box 24">
            <a:extLst>
              <a:ext uri="{FF2B5EF4-FFF2-40B4-BE49-F238E27FC236}">
                <a16:creationId xmlns:a16="http://schemas.microsoft.com/office/drawing/2014/main" id="{5FC0C78E-E5EE-41D1-A0C7-53A26AADD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812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4. The symbol                           is for a(n)</a:t>
            </a:r>
          </a:p>
        </p:txBody>
      </p:sp>
      <p:sp>
        <p:nvSpPr>
          <p:cNvPr id="47110" name="Text Box 29">
            <a:extLst>
              <a:ext uri="{FF2B5EF4-FFF2-40B4-BE49-F238E27FC236}">
                <a16:creationId xmlns:a16="http://schemas.microsoft.com/office/drawing/2014/main" id="{1447FFAE-206C-4A51-AC40-D0C14B7E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24138"/>
            <a:ext cx="38100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 AND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 NOR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 XOR gate</a:t>
            </a:r>
          </a:p>
        </p:txBody>
      </p:sp>
      <p:sp>
        <p:nvSpPr>
          <p:cNvPr id="47111" name="Text Box 30">
            <a:extLst>
              <a:ext uri="{FF2B5EF4-FFF2-40B4-BE49-F238E27FC236}">
                <a16:creationId xmlns:a16="http://schemas.microsoft.com/office/drawing/2014/main" id="{E43B7C65-B4F2-47B0-ABD5-E8BF06B9F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82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47112" name="Text Box 31">
            <a:extLst>
              <a:ext uri="{FF2B5EF4-FFF2-40B4-BE49-F238E27FC236}">
                <a16:creationId xmlns:a16="http://schemas.microsoft.com/office/drawing/2014/main" id="{A157B9CB-055C-4E7A-B127-59395152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47113" name="Text Box 32">
            <a:extLst>
              <a:ext uri="{FF2B5EF4-FFF2-40B4-BE49-F238E27FC236}">
                <a16:creationId xmlns:a16="http://schemas.microsoft.com/office/drawing/2014/main" id="{EAFA90A0-2412-4DB3-AC45-98F0B73B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2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47114" name="Object 33">
            <a:extLst>
              <a:ext uri="{FF2B5EF4-FFF2-40B4-BE49-F238E27FC236}">
                <a16:creationId xmlns:a16="http://schemas.microsoft.com/office/drawing/2014/main" id="{3DC8C76F-300F-4FEE-9C07-E8E84E7A3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905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03286" imgH="280904" progId="CorelDRAW.Graphic.13">
                  <p:embed/>
                </p:oleObj>
              </mc:Choice>
              <mc:Fallback>
                <p:oleObj name="CorelDRAW" r:id="rId4" imgW="703286" imgH="280904" progId="CorelDRAW.Graphic.13">
                  <p:embed/>
                  <p:pic>
                    <p:nvPicPr>
                      <p:cNvPr id="47114" name="Object 33">
                        <a:extLst>
                          <a:ext uri="{FF2B5EF4-FFF2-40B4-BE49-F238E27FC236}">
                            <a16:creationId xmlns:a16="http://schemas.microsoft.com/office/drawing/2014/main" id="{3DC8C76F-300F-4FEE-9C07-E8E84E7A3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05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4DEA2DD-918A-41B1-8992-A98EB6595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2BAB12C5-F3DA-4C85-BCBA-52DA49A9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49156" name="WordArt 4" descr="White marble">
            <a:extLst>
              <a:ext uri="{FF2B5EF4-FFF2-40B4-BE49-F238E27FC236}">
                <a16:creationId xmlns:a16="http://schemas.microsoft.com/office/drawing/2014/main" id="{BC600420-8865-4DDC-921D-56984F81B76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261D2981-232B-4C05-860F-1540944B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812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5. The symbol                            is for a(n)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4C48154-4941-407A-90C1-1310FED4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24138"/>
            <a:ext cx="38100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 AND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 NOR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 XOR gate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13EFD991-9164-4960-A3C2-FA6AAA236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82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087ED7B6-7319-435F-AF4D-5ABCA444D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CDEF8FE4-BB01-451F-8612-19D120292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2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49162" name="Object 15">
            <a:extLst>
              <a:ext uri="{FF2B5EF4-FFF2-40B4-BE49-F238E27FC236}">
                <a16:creationId xmlns:a16="http://schemas.microsoft.com/office/drawing/2014/main" id="{8EF9D2CB-5BCA-4BE6-B1A5-54866822E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981200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92570" imgH="383316" progId="CorelDRAW.Graphic.13">
                  <p:embed/>
                </p:oleObj>
              </mc:Choice>
              <mc:Fallback>
                <p:oleObj name="CorelDRAW" r:id="rId4" imgW="1192570" imgH="383316" progId="CorelDRAW.Graphic.13">
                  <p:embed/>
                  <p:pic>
                    <p:nvPicPr>
                      <p:cNvPr id="49162" name="Object 15">
                        <a:extLst>
                          <a:ext uri="{FF2B5EF4-FFF2-40B4-BE49-F238E27FC236}">
                            <a16:creationId xmlns:a16="http://schemas.microsoft.com/office/drawing/2014/main" id="{8EF9D2CB-5BCA-4BE6-B1A5-54866822E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1C21EF1-FEF0-427B-8C0C-23F67ABA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AD3BB8A2-9841-4B74-987E-F3BEACED7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1204" name="WordArt 4" descr="White marble">
            <a:extLst>
              <a:ext uri="{FF2B5EF4-FFF2-40B4-BE49-F238E27FC236}">
                <a16:creationId xmlns:a16="http://schemas.microsoft.com/office/drawing/2014/main" id="{77D2F25A-9D8F-4199-91A2-09C365BDBB1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51205" name="Text Box 6">
            <a:extLst>
              <a:ext uri="{FF2B5EF4-FFF2-40B4-BE49-F238E27FC236}">
                <a16:creationId xmlns:a16="http://schemas.microsoft.com/office/drawing/2014/main" id="{86BB74EE-0F3C-4239-904B-A2A5BD88A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81200"/>
            <a:ext cx="72390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6. A logic gate that produces a HIGH output only when all of its inputs are HIGH is a(n)</a:t>
            </a: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1206" name="Text Box 10">
            <a:extLst>
              <a:ext uri="{FF2B5EF4-FFF2-40B4-BE49-F238E27FC236}">
                <a16:creationId xmlns:a16="http://schemas.microsoft.com/office/drawing/2014/main" id="{8FF63677-46D1-4AD8-870A-641EA2E0E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52738"/>
            <a:ext cx="38100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 AND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 NOR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 NAND gate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9AF32F5-10CE-490E-AEA0-95512C7B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D768C85C-5298-4681-BC63-67A3369EF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3252" name="WordArt 4" descr="White marble">
            <a:extLst>
              <a:ext uri="{FF2B5EF4-FFF2-40B4-BE49-F238E27FC236}">
                <a16:creationId xmlns:a16="http://schemas.microsoft.com/office/drawing/2014/main" id="{5B101181-DAF4-4461-8A6F-4C773C6E9D1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B3B7A02-46E7-4A6C-BF13-792FE8E5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812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7. The expression </a:t>
            </a:r>
            <a:r>
              <a:rPr lang="en-US" altLang="en-US" i="1">
                <a:solidFill>
                  <a:schemeClr val="tx2"/>
                </a:solidFill>
              </a:rPr>
              <a:t>X = A + B </a:t>
            </a:r>
            <a:r>
              <a:rPr lang="en-US" altLang="en-US">
                <a:solidFill>
                  <a:schemeClr val="tx2"/>
                </a:solidFill>
              </a:rPr>
              <a:t>means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81493248-5101-4EEA-8DEC-E19EFD976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38400"/>
            <a:ext cx="3810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  <a:r>
              <a:rPr lang="en-US" altLang="en-US" i="1">
                <a:solidFill>
                  <a:schemeClr val="tx2"/>
                </a:solidFill>
              </a:rPr>
              <a:t> A</a:t>
            </a:r>
            <a:r>
              <a:rPr lang="en-US" altLang="en-US">
                <a:solidFill>
                  <a:schemeClr val="tx2"/>
                </a:solidFill>
              </a:rPr>
              <a:t> OR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AND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XOR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XNOR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8D1D4806-2879-48C8-807D-C4AC36B4D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085975"/>
            <a:ext cx="266700" cy="2667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DD50608-83B2-498B-A724-4A96FEAB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7748FC0A-AE13-489E-B4EE-AAA48475E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5300" name="WordArt 4" descr="White marble">
            <a:extLst>
              <a:ext uri="{FF2B5EF4-FFF2-40B4-BE49-F238E27FC236}">
                <a16:creationId xmlns:a16="http://schemas.microsoft.com/office/drawing/2014/main" id="{09396AD6-61A5-4451-AE6C-2AC64FE67C3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E1029A71-4493-4EEB-83D2-CD2989DB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8. A 2-input gate produces the output shown. (</a:t>
            </a:r>
            <a:r>
              <a:rPr lang="en-US" altLang="en-US" i="1">
                <a:solidFill>
                  <a:schemeClr val="tx2"/>
                </a:solidFill>
              </a:rPr>
              <a:t>X</a:t>
            </a:r>
            <a:r>
              <a:rPr lang="en-US" altLang="en-US">
                <a:solidFill>
                  <a:schemeClr val="tx2"/>
                </a:solidFill>
              </a:rPr>
              <a:t> represents the output.) This is a(n) </a:t>
            </a:r>
          </a:p>
        </p:txBody>
      </p:sp>
      <p:sp>
        <p:nvSpPr>
          <p:cNvPr id="55302" name="Text Box 7">
            <a:extLst>
              <a:ext uri="{FF2B5EF4-FFF2-40B4-BE49-F238E27FC236}">
                <a16:creationId xmlns:a16="http://schemas.microsoft.com/office/drawing/2014/main" id="{7C5E4689-42CB-4B9F-8310-520FF5C59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14600"/>
            <a:ext cx="3810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 AND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 NOR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 NAND gate</a:t>
            </a: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E56B5743-48E7-414C-8470-703A62EEB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49813"/>
            <a:ext cx="7493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48FF3D6D-06C5-4B5D-896C-08B46189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4849813"/>
            <a:ext cx="67151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56061060-D24E-4D3B-A0B7-623CEBE7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4849813"/>
            <a:ext cx="430213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Text Box 11">
            <a:extLst>
              <a:ext uri="{FF2B5EF4-FFF2-40B4-BE49-F238E27FC236}">
                <a16:creationId xmlns:a16="http://schemas.microsoft.com/office/drawing/2014/main" id="{2F236AE4-FC74-47A5-ADA7-3544D2E2E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1E4B86AA-9D81-45A0-A02B-0BAEB93A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586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55308" name="Text Box 13">
            <a:extLst>
              <a:ext uri="{FF2B5EF4-FFF2-40B4-BE49-F238E27FC236}">
                <a16:creationId xmlns:a16="http://schemas.microsoft.com/office/drawing/2014/main" id="{44EDBCE0-C371-416B-9B73-52E6AE26D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525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graphicFrame>
        <p:nvGraphicFramePr>
          <p:cNvPr id="55309" name="Object 14">
            <a:extLst>
              <a:ext uri="{FF2B5EF4-FFF2-40B4-BE49-F238E27FC236}">
                <a16:creationId xmlns:a16="http://schemas.microsoft.com/office/drawing/2014/main" id="{1A325686-20B3-43FF-8A85-2D1237447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48006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55309" name="Object 14">
                        <a:extLst>
                          <a:ext uri="{FF2B5EF4-FFF2-40B4-BE49-F238E27FC236}">
                            <a16:creationId xmlns:a16="http://schemas.microsoft.com/office/drawing/2014/main" id="{1A325686-20B3-43FF-8A85-2D1237447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8006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5">
            <a:extLst>
              <a:ext uri="{FF2B5EF4-FFF2-40B4-BE49-F238E27FC236}">
                <a16:creationId xmlns:a16="http://schemas.microsoft.com/office/drawing/2014/main" id="{D8C0AC80-E3FB-4FCC-82CC-5ED9EBEA5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900" y="5865813"/>
          <a:ext cx="5514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079122" imgH="201900" progId="CorelDRAW.Graphic.13">
                  <p:embed/>
                </p:oleObj>
              </mc:Choice>
              <mc:Fallback>
                <p:oleObj name="CorelDRAW" r:id="rId6" imgW="3079122" imgH="201900" progId="CorelDRAW.Graphic.13">
                  <p:embed/>
                  <p:pic>
                    <p:nvPicPr>
                      <p:cNvPr id="55310" name="Object 15">
                        <a:extLst>
                          <a:ext uri="{FF2B5EF4-FFF2-40B4-BE49-F238E27FC236}">
                            <a16:creationId xmlns:a16="http://schemas.microsoft.com/office/drawing/2014/main" id="{D8C0AC80-E3FB-4FCC-82CC-5ED9EBEA5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865813"/>
                        <a:ext cx="5514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88E8B33-9A66-4C9F-929F-CBD29B6C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CB85E0C1-10C1-45C5-8188-2664DBD9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7348" name="WordArt 4" descr="White marble">
            <a:extLst>
              <a:ext uri="{FF2B5EF4-FFF2-40B4-BE49-F238E27FC236}">
                <a16:creationId xmlns:a16="http://schemas.microsoft.com/office/drawing/2014/main" id="{E7BDDCA5-5EC5-4F22-9589-5C537030891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5C600A1B-3063-4B83-86CA-23FD24989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9. A 2-input gate produces a HIGH output only when the inputs agree. This type of gate is a(n)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3051C44F-DCE2-4233-9ECC-B4982295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14600"/>
            <a:ext cx="3810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 AND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 NOR gate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 XNOR gate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1B59D09-C6F4-49F6-98D3-6AE654FBC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DB897F51-B6FE-4FD7-88CE-7D9D77084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9396" name="WordArt 4" descr="White marble">
            <a:extLst>
              <a:ext uri="{FF2B5EF4-FFF2-40B4-BE49-F238E27FC236}">
                <a16:creationId xmlns:a16="http://schemas.microsoft.com/office/drawing/2014/main" id="{55A0BF31-C72B-4838-9CA5-6EF9CF363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A13736E6-9008-402E-8349-558C1C1E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10. The required logic for a PLD can be specified in an Hardware Description Language by 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289BD8E5-6CDD-4C3B-A74D-D8769E98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14600"/>
            <a:ext cx="5715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a. text entry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b. schematic entry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c. state diagrams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d. all of the above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>
            <a:extLst>
              <a:ext uri="{FF2B5EF4-FFF2-40B4-BE49-F238E27FC236}">
                <a16:creationId xmlns:a16="http://schemas.microsoft.com/office/drawing/2014/main" id="{4436BE94-2F50-496A-BBAA-0BF0ED63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95400"/>
            <a:ext cx="853757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SH2507-crop">
            <a:extLst>
              <a:ext uri="{FF2B5EF4-FFF2-40B4-BE49-F238E27FC236}">
                <a16:creationId xmlns:a16="http://schemas.microsoft.com/office/drawing/2014/main" id="{EDD2342F-9ECB-4A4F-8C13-8AF7E60B8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Text Box 4">
            <a:extLst>
              <a:ext uri="{FF2B5EF4-FFF2-40B4-BE49-F238E27FC236}">
                <a16:creationId xmlns:a16="http://schemas.microsoft.com/office/drawing/2014/main" id="{3A11541D-F263-4D50-815D-1D6BEC0C2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60AD1B3B-7D63-4559-BB76-5584BB46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17065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Inverter</a:t>
            </a:r>
          </a:p>
        </p:txBody>
      </p:sp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BC08FBE7-D160-47BC-881A-3725E5A6D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376488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290811" imgH="213627" progId="CorelDRAW.Graphic.12">
                  <p:embed/>
                </p:oleObj>
              </mc:Choice>
              <mc:Fallback>
                <p:oleObj name="CorelDRAW" r:id="rId4" imgW="3290811" imgH="213627" progId="CorelDRAW.Graphic.12">
                  <p:embed/>
                  <p:pic>
                    <p:nvPicPr>
                      <p:cNvPr id="108550" name="Object 6">
                        <a:extLst>
                          <a:ext uri="{FF2B5EF4-FFF2-40B4-BE49-F238E27FC236}">
                            <a16:creationId xmlns:a16="http://schemas.microsoft.com/office/drawing/2014/main" id="{BC08FBE7-D160-47BC-881A-3725E5A6D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76488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id="{42D87CCB-701F-40E1-B326-18CBD9CFA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835275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290811" imgH="213627" progId="CorelDRAW.Graphic.12">
                  <p:embed/>
                </p:oleObj>
              </mc:Choice>
              <mc:Fallback>
                <p:oleObj name="CorelDRAW" r:id="rId6" imgW="3290811" imgH="213627" progId="CorelDRAW.Graphic.12">
                  <p:embed/>
                  <p:pic>
                    <p:nvPicPr>
                      <p:cNvPr id="108551" name="Object 7">
                        <a:extLst>
                          <a:ext uri="{FF2B5EF4-FFF2-40B4-BE49-F238E27FC236}">
                            <a16:creationId xmlns:a16="http://schemas.microsoft.com/office/drawing/2014/main" id="{42D87CCB-701F-40E1-B326-18CBD9CFA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35275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8">
            <a:extLst>
              <a:ext uri="{FF2B5EF4-FFF2-40B4-BE49-F238E27FC236}">
                <a16:creationId xmlns:a16="http://schemas.microsoft.com/office/drawing/2014/main" id="{C0381A92-4AF5-44B4-8D3D-6672F69F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waveforms:</a:t>
            </a:r>
          </a:p>
        </p:txBody>
      </p:sp>
      <p:sp>
        <p:nvSpPr>
          <p:cNvPr id="108553" name="Text Box 9">
            <a:extLst>
              <a:ext uri="{FF2B5EF4-FFF2-40B4-BE49-F238E27FC236}">
                <a16:creationId xmlns:a16="http://schemas.microsoft.com/office/drawing/2014/main" id="{CE71F9E7-A2ED-4D27-BBFF-45EFBF39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108554" name="Text Box 10">
            <a:extLst>
              <a:ext uri="{FF2B5EF4-FFF2-40B4-BE49-F238E27FC236}">
                <a16:creationId xmlns:a16="http://schemas.microsoft.com/office/drawing/2014/main" id="{80E1F1A1-5865-4B13-812B-3295789C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graphicFrame>
        <p:nvGraphicFramePr>
          <p:cNvPr id="8202" name="Object 11">
            <a:extLst>
              <a:ext uri="{FF2B5EF4-FFF2-40B4-BE49-F238E27FC236}">
                <a16:creationId xmlns:a16="http://schemas.microsoft.com/office/drawing/2014/main" id="{B20C51F9-E00F-4D37-AE92-B42CC33A3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43000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721173" imgH="301391" progId="CorelDRAW.Graphic.12">
                  <p:embed/>
                </p:oleObj>
              </mc:Choice>
              <mc:Fallback>
                <p:oleObj name="CorelDRAW" r:id="rId8" imgW="721173" imgH="301391" progId="CorelDRAW.Graphic.12">
                  <p:embed/>
                  <p:pic>
                    <p:nvPicPr>
                      <p:cNvPr id="8202" name="Object 11">
                        <a:extLst>
                          <a:ext uri="{FF2B5EF4-FFF2-40B4-BE49-F238E27FC236}">
                            <a16:creationId xmlns:a16="http://schemas.microsoft.com/office/drawing/2014/main" id="{B20C51F9-E00F-4D37-AE92-B42CC33A3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2">
            <a:extLst>
              <a:ext uri="{FF2B5EF4-FFF2-40B4-BE49-F238E27FC236}">
                <a16:creationId xmlns:a16="http://schemas.microsoft.com/office/drawing/2014/main" id="{27920938-5034-4CFB-B9A2-1587A5B61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99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8204" name="Text Box 13">
            <a:extLst>
              <a:ext uri="{FF2B5EF4-FFF2-40B4-BE49-F238E27FC236}">
                <a16:creationId xmlns:a16="http://schemas.microsoft.com/office/drawing/2014/main" id="{F47ECE94-DEDE-41AE-A233-DB20EA31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99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108561" name="Text Box 17">
            <a:extLst>
              <a:ext uri="{FF2B5EF4-FFF2-40B4-BE49-F238E27FC236}">
                <a16:creationId xmlns:a16="http://schemas.microsoft.com/office/drawing/2014/main" id="{00A76C50-B3B2-4AFA-92CF-0BC624E84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group of inverters can be used to form the 1’s complement of a binary number:</a:t>
            </a:r>
          </a:p>
        </p:txBody>
      </p:sp>
      <p:graphicFrame>
        <p:nvGraphicFramePr>
          <p:cNvPr id="108562" name="Object 18">
            <a:extLst>
              <a:ext uri="{FF2B5EF4-FFF2-40B4-BE49-F238E27FC236}">
                <a16:creationId xmlns:a16="http://schemas.microsoft.com/office/drawing/2014/main" id="{E1CED239-8EBB-41F9-AB65-C4B13E57D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375150"/>
          <a:ext cx="4564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2270920" imgH="630083" progId="CorelDRAW.Graphic.13">
                  <p:embed/>
                </p:oleObj>
              </mc:Choice>
              <mc:Fallback>
                <p:oleObj name="CorelDRAW" r:id="rId10" imgW="2270920" imgH="630083" progId="CorelDRAW.Graphic.13">
                  <p:embed/>
                  <p:pic>
                    <p:nvPicPr>
                      <p:cNvPr id="108562" name="Object 18">
                        <a:extLst>
                          <a:ext uri="{FF2B5EF4-FFF2-40B4-BE49-F238E27FC236}">
                            <a16:creationId xmlns:a16="http://schemas.microsoft.com/office/drawing/2014/main" id="{E1CED239-8EBB-41F9-AB65-C4B13E57D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75150"/>
                        <a:ext cx="45640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>
            <a:extLst>
              <a:ext uri="{FF2B5EF4-FFF2-40B4-BE49-F238E27FC236}">
                <a16:creationId xmlns:a16="http://schemas.microsoft.com/office/drawing/2014/main" id="{82013A81-B4E9-4A08-AD6D-2ACFDE3C7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3810000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Binary number</a:t>
            </a:r>
          </a:p>
        </p:txBody>
      </p:sp>
      <p:sp>
        <p:nvSpPr>
          <p:cNvPr id="108564" name="Text Box 20">
            <a:extLst>
              <a:ext uri="{FF2B5EF4-FFF2-40B4-BE49-F238E27FC236}">
                <a16:creationId xmlns:a16="http://schemas.microsoft.com/office/drawing/2014/main" id="{37E94F3C-A786-4E1E-ACD0-DCB74B95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5822950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1’s complement</a:t>
            </a:r>
          </a:p>
        </p:txBody>
      </p:sp>
      <p:sp>
        <p:nvSpPr>
          <p:cNvPr id="108565" name="Text Box 21">
            <a:extLst>
              <a:ext uri="{FF2B5EF4-FFF2-40B4-BE49-F238E27FC236}">
                <a16:creationId xmlns:a16="http://schemas.microsoft.com/office/drawing/2014/main" id="{1AE82F0A-4662-4306-9E04-225EDD78A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4048125"/>
            <a:ext cx="4306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1       0        0       0       1       1        0       1</a:t>
            </a:r>
          </a:p>
        </p:txBody>
      </p:sp>
      <p:sp>
        <p:nvSpPr>
          <p:cNvPr id="108566" name="Text Box 22">
            <a:extLst>
              <a:ext uri="{FF2B5EF4-FFF2-40B4-BE49-F238E27FC236}">
                <a16:creationId xmlns:a16="http://schemas.microsoft.com/office/drawing/2014/main" id="{B0E3E4B9-68B0-4606-9CCB-86BE4FB2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532438"/>
            <a:ext cx="4306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0       1        1       1       0       0        1       0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/>
      <p:bldP spid="108554" grpId="0"/>
      <p:bldP spid="108561" grpId="0"/>
      <p:bldP spid="108563" grpId="0"/>
      <p:bldP spid="108564" grpId="0"/>
      <p:bldP spid="108565" grpId="0"/>
      <p:bldP spid="1085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>
            <a:extLst>
              <a:ext uri="{FF2B5EF4-FFF2-40B4-BE49-F238E27FC236}">
                <a16:creationId xmlns:a16="http://schemas.microsoft.com/office/drawing/2014/main" id="{84F942A8-CCCD-40EF-99A7-1290B6EB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753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0AFDAE88-E26D-48D8-9FE3-B92DC0097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AND gate</a:t>
            </a:r>
            <a:r>
              <a:rPr lang="en-US" altLang="en-US"/>
              <a:t> produces a HIGH output when all inputs are HIGH; otherwise, the output is LOW.  For a 2-input gate, the truth table is</a:t>
            </a:r>
          </a:p>
        </p:txBody>
      </p:sp>
      <p:pic>
        <p:nvPicPr>
          <p:cNvPr id="10243" name="Picture 3" descr="SH2507-crop">
            <a:extLst>
              <a:ext uri="{FF2B5EF4-FFF2-40B4-BE49-F238E27FC236}">
                <a16:creationId xmlns:a16="http://schemas.microsoft.com/office/drawing/2014/main" id="{48F58A74-2877-4C76-BDF1-EFC492FC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Text Box 4">
            <a:extLst>
              <a:ext uri="{FF2B5EF4-FFF2-40B4-BE49-F238E27FC236}">
                <a16:creationId xmlns:a16="http://schemas.microsoft.com/office/drawing/2014/main" id="{96B10AB9-0EFA-4319-BC1F-3106825B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4748891-9AAD-4ED3-8E0E-AEE4C169D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AND Gate</a:t>
            </a:r>
          </a:p>
        </p:txBody>
      </p:sp>
      <p:sp>
        <p:nvSpPr>
          <p:cNvPr id="110605" name="Text Box 13">
            <a:extLst>
              <a:ext uri="{FF2B5EF4-FFF2-40B4-BE49-F238E27FC236}">
                <a16:creationId xmlns:a16="http://schemas.microsoft.com/office/drawing/2014/main" id="{8CB929C6-02A3-4E99-94F8-CCFA8E47C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AND </a:t>
            </a:r>
            <a:r>
              <a:rPr lang="en-US" altLang="en-US"/>
              <a:t>operation is usually shown with a dot between the variables but it may be implied (no dot). Thus, the AND operation is written as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A </a:t>
            </a:r>
            <a:r>
              <a:rPr lang="en-US" altLang="en-US" b="1" i="1" baseline="30000"/>
              <a:t>.</a:t>
            </a:r>
            <a:r>
              <a:rPr lang="en-US" altLang="en-US" i="1"/>
              <a:t>B </a:t>
            </a:r>
            <a:r>
              <a:rPr lang="en-US" altLang="en-US"/>
              <a:t>or </a:t>
            </a:r>
            <a:r>
              <a:rPr lang="en-US" altLang="en-US" i="1"/>
              <a:t>X = AB.</a:t>
            </a:r>
          </a:p>
        </p:txBody>
      </p:sp>
      <p:graphicFrame>
        <p:nvGraphicFramePr>
          <p:cNvPr id="10247" name="Object 15">
            <a:extLst>
              <a:ext uri="{FF2B5EF4-FFF2-40B4-BE49-F238E27FC236}">
                <a16:creationId xmlns:a16="http://schemas.microsoft.com/office/drawing/2014/main" id="{6732B256-050C-4188-8584-F3C3094CA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10247" name="Object 15">
                        <a:extLst>
                          <a:ext uri="{FF2B5EF4-FFF2-40B4-BE49-F238E27FC236}">
                            <a16:creationId xmlns:a16="http://schemas.microsoft.com/office/drawing/2014/main" id="{6732B256-050C-4188-8584-F3C3094CA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6">
            <a:extLst>
              <a:ext uri="{FF2B5EF4-FFF2-40B4-BE49-F238E27FC236}">
                <a16:creationId xmlns:a16="http://schemas.microsoft.com/office/drawing/2014/main" id="{2A0C00C1-C81E-489A-9C9F-E6C4FDC0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110609" name="Text Box 17">
            <a:extLst>
              <a:ext uri="{FF2B5EF4-FFF2-40B4-BE49-F238E27FC236}">
                <a16:creationId xmlns:a16="http://schemas.microsoft.com/office/drawing/2014/main" id="{EB78C2BC-6865-4A50-91BA-B51C22DEA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0250" name="Object 18">
            <a:extLst>
              <a:ext uri="{FF2B5EF4-FFF2-40B4-BE49-F238E27FC236}">
                <a16:creationId xmlns:a16="http://schemas.microsoft.com/office/drawing/2014/main" id="{110A1F16-4E8D-4CC4-8829-3DB8A8451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143000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703286" imgH="238963" progId="CorelDRAW.Graphic.13">
                  <p:embed/>
                </p:oleObj>
              </mc:Choice>
              <mc:Fallback>
                <p:oleObj name="CorelDRAW" r:id="rId6" imgW="703286" imgH="238963" progId="CorelDRAW.Graphic.13">
                  <p:embed/>
                  <p:pic>
                    <p:nvPicPr>
                      <p:cNvPr id="10250" name="Object 18">
                        <a:extLst>
                          <a:ext uri="{FF2B5EF4-FFF2-40B4-BE49-F238E27FC236}">
                            <a16:creationId xmlns:a16="http://schemas.microsoft.com/office/drawing/2014/main" id="{110A1F16-4E8D-4CC4-8829-3DB8A8451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9">
            <a:extLst>
              <a:ext uri="{FF2B5EF4-FFF2-40B4-BE49-F238E27FC236}">
                <a16:creationId xmlns:a16="http://schemas.microsoft.com/office/drawing/2014/main" id="{01A943DA-4738-4F2E-898B-E8E22904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04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0252" name="Text Box 20">
            <a:extLst>
              <a:ext uri="{FF2B5EF4-FFF2-40B4-BE49-F238E27FC236}">
                <a16:creationId xmlns:a16="http://schemas.microsoft.com/office/drawing/2014/main" id="{BC1049E1-394F-4F70-B87F-418A8ECAA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0253" name="Text Box 21">
            <a:extLst>
              <a:ext uri="{FF2B5EF4-FFF2-40B4-BE49-F238E27FC236}">
                <a16:creationId xmlns:a16="http://schemas.microsoft.com/office/drawing/2014/main" id="{AF9DC50E-E1A5-46E3-AD79-625D9E46D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10254" name="Object 22">
            <a:extLst>
              <a:ext uri="{FF2B5EF4-FFF2-40B4-BE49-F238E27FC236}">
                <a16:creationId xmlns:a16="http://schemas.microsoft.com/office/drawing/2014/main" id="{BF286670-5120-4098-8B10-40604210D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1430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703286" imgH="286756" progId="CorelDRAW.Graphic.13">
                  <p:embed/>
                </p:oleObj>
              </mc:Choice>
              <mc:Fallback>
                <p:oleObj name="CorelDRAW" r:id="rId8" imgW="703286" imgH="286756" progId="CorelDRAW.Graphic.13">
                  <p:embed/>
                  <p:pic>
                    <p:nvPicPr>
                      <p:cNvPr id="10254" name="Object 22">
                        <a:extLst>
                          <a:ext uri="{FF2B5EF4-FFF2-40B4-BE49-F238E27FC236}">
                            <a16:creationId xmlns:a16="http://schemas.microsoft.com/office/drawing/2014/main" id="{BF286670-5120-4098-8B10-40604210D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430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23">
            <a:extLst>
              <a:ext uri="{FF2B5EF4-FFF2-40B4-BE49-F238E27FC236}">
                <a16:creationId xmlns:a16="http://schemas.microsoft.com/office/drawing/2014/main" id="{0D000418-3F75-4F9E-A104-3BE4B6033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0256" name="Text Box 24">
            <a:extLst>
              <a:ext uri="{FF2B5EF4-FFF2-40B4-BE49-F238E27FC236}">
                <a16:creationId xmlns:a16="http://schemas.microsoft.com/office/drawing/2014/main" id="{30E6A236-97CC-47BF-B345-A3C729B62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295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0257" name="Text Box 25">
            <a:extLst>
              <a:ext uri="{FF2B5EF4-FFF2-40B4-BE49-F238E27FC236}">
                <a16:creationId xmlns:a16="http://schemas.microsoft.com/office/drawing/2014/main" id="{3A7CE3F1-EF37-452D-B7E8-CA944D0EC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11049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0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0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0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5" grpId="0"/>
      <p:bldP spid="11060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8" name="Rectangle 28">
            <a:extLst>
              <a:ext uri="{FF2B5EF4-FFF2-40B4-BE49-F238E27FC236}">
                <a16:creationId xmlns:a16="http://schemas.microsoft.com/office/drawing/2014/main" id="{DBD0CBA3-0402-49AD-9609-368DD86C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11413"/>
            <a:ext cx="7493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69" name="Rectangle 29">
            <a:extLst>
              <a:ext uri="{FF2B5EF4-FFF2-40B4-BE49-F238E27FC236}">
                <a16:creationId xmlns:a16="http://schemas.microsoft.com/office/drawing/2014/main" id="{1E082353-CE73-442E-B91A-9BE546E5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2411413"/>
            <a:ext cx="67151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70" name="Rectangle 30">
            <a:extLst>
              <a:ext uri="{FF2B5EF4-FFF2-40B4-BE49-F238E27FC236}">
                <a16:creationId xmlns:a16="http://schemas.microsoft.com/office/drawing/2014/main" id="{74513BFE-7CB7-4BAE-A2BA-27D7BBDD4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411413"/>
            <a:ext cx="430213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2293" name="Picture 2" descr="SH2507-crop">
            <a:extLst>
              <a:ext uri="{FF2B5EF4-FFF2-40B4-BE49-F238E27FC236}">
                <a16:creationId xmlns:a16="http://schemas.microsoft.com/office/drawing/2014/main" id="{2224B81E-574D-4697-ABF6-FB9EC7A3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3" name="Text Box 3">
            <a:extLst>
              <a:ext uri="{FF2B5EF4-FFF2-40B4-BE49-F238E27FC236}">
                <a16:creationId xmlns:a16="http://schemas.microsoft.com/office/drawing/2014/main" id="{1483A755-2384-4A2C-9D5B-29359EBB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8A6E7FC0-EAAE-4925-BCF7-45C3BABD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waveforms: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B2817247-1298-422D-8F47-96E96AFF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259A5BA7-907B-46C0-8AC7-C64F2B0FB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112653" name="Text Box 13">
            <a:extLst>
              <a:ext uri="{FF2B5EF4-FFF2-40B4-BE49-F238E27FC236}">
                <a16:creationId xmlns:a16="http://schemas.microsoft.com/office/drawing/2014/main" id="{7B347A4E-70B3-43AA-ACBE-28F31123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77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 AND operation is used in computer programming as a selective mask. If you want to retain certain bits of a binary number but reset the other bits to 0, you could set a mask with 1’s in the position of the retained bits. </a:t>
            </a:r>
          </a:p>
        </p:txBody>
      </p:sp>
      <p:sp>
        <p:nvSpPr>
          <p:cNvPr id="12299" name="Rectangle 19">
            <a:extLst>
              <a:ext uri="{FF2B5EF4-FFF2-40B4-BE49-F238E27FC236}">
                <a16:creationId xmlns:a16="http://schemas.microsoft.com/office/drawing/2014/main" id="{810ECFA4-43E8-4964-9E23-FE42FFEE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AND Gate</a:t>
            </a:r>
          </a:p>
        </p:txBody>
      </p:sp>
      <p:graphicFrame>
        <p:nvGraphicFramePr>
          <p:cNvPr id="12300" name="Object 20">
            <a:extLst>
              <a:ext uri="{FF2B5EF4-FFF2-40B4-BE49-F238E27FC236}">
                <a16:creationId xmlns:a16="http://schemas.microsoft.com/office/drawing/2014/main" id="{9D7C8DC0-4532-4093-A9F3-03C952E65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143000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03286" imgH="238963" progId="CorelDRAW.Graphic.13">
                  <p:embed/>
                </p:oleObj>
              </mc:Choice>
              <mc:Fallback>
                <p:oleObj name="CorelDRAW" r:id="rId4" imgW="703286" imgH="238963" progId="CorelDRAW.Graphic.13">
                  <p:embed/>
                  <p:pic>
                    <p:nvPicPr>
                      <p:cNvPr id="12300" name="Object 20">
                        <a:extLst>
                          <a:ext uri="{FF2B5EF4-FFF2-40B4-BE49-F238E27FC236}">
                            <a16:creationId xmlns:a16="http://schemas.microsoft.com/office/drawing/2014/main" id="{9D7C8DC0-4532-4093-A9F3-03C952E65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21">
            <a:extLst>
              <a:ext uri="{FF2B5EF4-FFF2-40B4-BE49-F238E27FC236}">
                <a16:creationId xmlns:a16="http://schemas.microsoft.com/office/drawing/2014/main" id="{0D0B87C4-4D63-43B8-ABB4-41934911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04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2302" name="Text Box 22">
            <a:extLst>
              <a:ext uri="{FF2B5EF4-FFF2-40B4-BE49-F238E27FC236}">
                <a16:creationId xmlns:a16="http://schemas.microsoft.com/office/drawing/2014/main" id="{B6221592-3519-4365-96EB-033BB197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2303" name="Text Box 23">
            <a:extLst>
              <a:ext uri="{FF2B5EF4-FFF2-40B4-BE49-F238E27FC236}">
                <a16:creationId xmlns:a16="http://schemas.microsoft.com/office/drawing/2014/main" id="{EB8CF262-D0D9-4E7B-B307-F619FA57F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2304" name="Text Box 25">
            <a:extLst>
              <a:ext uri="{FF2B5EF4-FFF2-40B4-BE49-F238E27FC236}">
                <a16:creationId xmlns:a16="http://schemas.microsoft.com/office/drawing/2014/main" id="{D20AAFFE-B811-4346-9563-4FC493513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graphicFrame>
        <p:nvGraphicFramePr>
          <p:cNvPr id="12305" name="Object 26">
            <a:extLst>
              <a:ext uri="{FF2B5EF4-FFF2-40B4-BE49-F238E27FC236}">
                <a16:creationId xmlns:a16="http://schemas.microsoft.com/office/drawing/2014/main" id="{B8ACF6B4-E0F9-4C32-A77B-1DCAC919F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622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12305" name="Object 26">
                        <a:extLst>
                          <a:ext uri="{FF2B5EF4-FFF2-40B4-BE49-F238E27FC236}">
                            <a16:creationId xmlns:a16="http://schemas.microsoft.com/office/drawing/2014/main" id="{B8ACF6B4-E0F9-4C32-A77B-1DCAC919F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>
            <a:extLst>
              <a:ext uri="{FF2B5EF4-FFF2-40B4-BE49-F238E27FC236}">
                <a16:creationId xmlns:a16="http://schemas.microsoft.com/office/drawing/2014/main" id="{7927CA6E-DB0D-475A-A3E2-E19D73C10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446463"/>
          <a:ext cx="5562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3079122" imgH="201900" progId="CorelDRAW.Graphic.13">
                  <p:embed/>
                </p:oleObj>
              </mc:Choice>
              <mc:Fallback>
                <p:oleObj name="CorelDRAW" r:id="rId8" imgW="3079122" imgH="201900" progId="CorelDRAW.Graphic.13">
                  <p:embed/>
                  <p:pic>
                    <p:nvPicPr>
                      <p:cNvPr id="112667" name="Object 27">
                        <a:extLst>
                          <a:ext uri="{FF2B5EF4-FFF2-40B4-BE49-F238E27FC236}">
                            <a16:creationId xmlns:a16="http://schemas.microsoft.com/office/drawing/2014/main" id="{7927CA6E-DB0D-475A-A3E2-E19D73C10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46463"/>
                        <a:ext cx="5562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2" name="Text Box 32">
            <a:extLst>
              <a:ext uri="{FF2B5EF4-FFF2-40B4-BE49-F238E27FC236}">
                <a16:creationId xmlns:a16="http://schemas.microsoft.com/office/drawing/2014/main" id="{6F105AF9-956A-4B2D-B6E2-527DE6D6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91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00000011</a:t>
            </a:r>
          </a:p>
        </p:txBody>
      </p:sp>
      <p:sp>
        <p:nvSpPr>
          <p:cNvPr id="112673" name="WordArt 33">
            <a:extLst>
              <a:ext uri="{FF2B5EF4-FFF2-40B4-BE49-F238E27FC236}">
                <a16:creationId xmlns:a16="http://schemas.microsoft.com/office/drawing/2014/main" id="{D92574FD-2505-4BC5-A9D7-D1D0FF64FCA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5486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12674" name="Text Box 34">
            <a:extLst>
              <a:ext uri="{FF2B5EF4-FFF2-40B4-BE49-F238E27FC236}">
                <a16:creationId xmlns:a16="http://schemas.microsoft.com/office/drawing/2014/main" id="{75516F03-7AD7-43CE-8B1A-D2D75ED2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If the binary number 10100011 is ANDed with the mask 00001111, what is the result?</a:t>
            </a:r>
          </a:p>
        </p:txBody>
      </p:sp>
      <p:graphicFrame>
        <p:nvGraphicFramePr>
          <p:cNvPr id="12310" name="Object 42">
            <a:extLst>
              <a:ext uri="{FF2B5EF4-FFF2-40B4-BE49-F238E27FC236}">
                <a16:creationId xmlns:a16="http://schemas.microsoft.com/office/drawing/2014/main" id="{3ADB34E0-7F54-4C5B-89DA-17A215C10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1430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703286" imgH="286756" progId="CorelDRAW.Graphic.13">
                  <p:embed/>
                </p:oleObj>
              </mc:Choice>
              <mc:Fallback>
                <p:oleObj name="CorelDRAW" r:id="rId10" imgW="703286" imgH="286756" progId="CorelDRAW.Graphic.13">
                  <p:embed/>
                  <p:pic>
                    <p:nvPicPr>
                      <p:cNvPr id="12310" name="Object 42">
                        <a:extLst>
                          <a:ext uri="{FF2B5EF4-FFF2-40B4-BE49-F238E27FC236}">
                            <a16:creationId xmlns:a16="http://schemas.microsoft.com/office/drawing/2014/main" id="{3ADB34E0-7F54-4C5B-89DA-17A215C10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430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43">
            <a:extLst>
              <a:ext uri="{FF2B5EF4-FFF2-40B4-BE49-F238E27FC236}">
                <a16:creationId xmlns:a16="http://schemas.microsoft.com/office/drawing/2014/main" id="{A40C4062-B831-43EA-9505-6A6E9BE64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2312" name="Text Box 44">
            <a:extLst>
              <a:ext uri="{FF2B5EF4-FFF2-40B4-BE49-F238E27FC236}">
                <a16:creationId xmlns:a16="http://schemas.microsoft.com/office/drawing/2014/main" id="{DE41C69A-0555-4592-9C8B-D13F4FB7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295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2313" name="Text Box 45">
            <a:extLst>
              <a:ext uri="{FF2B5EF4-FFF2-40B4-BE49-F238E27FC236}">
                <a16:creationId xmlns:a16="http://schemas.microsoft.com/office/drawing/2014/main" id="{18002B29-6237-40A4-A6A0-952EDAE9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11049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8" grpId="0" animBg="1"/>
      <p:bldP spid="112669" grpId="0" animBg="1"/>
      <p:bldP spid="112670" grpId="0" animBg="1"/>
      <p:bldP spid="112653" grpId="0"/>
      <p:bldP spid="112672" grpId="0"/>
      <p:bldP spid="1126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SH2507-crop">
            <a:extLst>
              <a:ext uri="{FF2B5EF4-FFF2-40B4-BE49-F238E27FC236}">
                <a16:creationId xmlns:a16="http://schemas.microsoft.com/office/drawing/2014/main" id="{DE946CBC-5EC8-4D07-B14B-02E2EFD8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4" name="Text Box 6">
            <a:extLst>
              <a:ext uri="{FF2B5EF4-FFF2-40B4-BE49-F238E27FC236}">
                <a16:creationId xmlns:a16="http://schemas.microsoft.com/office/drawing/2014/main" id="{C99E36C8-CCD3-40B5-93CA-9AA1AFD0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F59B02FE-36A5-464C-8BDE-2FEC6525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AND Gate</a:t>
            </a:r>
          </a:p>
        </p:txBody>
      </p:sp>
      <p:sp>
        <p:nvSpPr>
          <p:cNvPr id="14341" name="Text Box 24">
            <a:extLst>
              <a:ext uri="{FF2B5EF4-FFF2-40B4-BE49-F238E27FC236}">
                <a16:creationId xmlns:a16="http://schemas.microsoft.com/office/drawing/2014/main" id="{3C4FBFDD-B0B9-413A-A62F-4426E5ED4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6400"/>
            <a:ext cx="662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 Multisim circuit is shown. XWG1 is a word generator set in the count down mode. XLA1 is a logic analyzer with the output of the AND gate connected to first (upper) line of the analyzer. What signal do you expect to on this line?</a:t>
            </a:r>
          </a:p>
        </p:txBody>
      </p:sp>
      <p:sp>
        <p:nvSpPr>
          <p:cNvPr id="14342" name="WordArt 26">
            <a:extLst>
              <a:ext uri="{FF2B5EF4-FFF2-40B4-BE49-F238E27FC236}">
                <a16:creationId xmlns:a16="http://schemas.microsoft.com/office/drawing/2014/main" id="{C070228A-974F-461C-8905-7F1C6A69EA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1676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pic>
        <p:nvPicPr>
          <p:cNvPr id="14343" name="Picture 31">
            <a:extLst>
              <a:ext uri="{FF2B5EF4-FFF2-40B4-BE49-F238E27FC236}">
                <a16:creationId xmlns:a16="http://schemas.microsoft.com/office/drawing/2014/main" id="{2DAABDD2-D3C8-411E-AB56-B76B9C944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4238625" cy="3571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Line 34">
            <a:extLst>
              <a:ext uri="{FF2B5EF4-FFF2-40B4-BE49-F238E27FC236}">
                <a16:creationId xmlns:a16="http://schemas.microsoft.com/office/drawing/2014/main" id="{79D4C987-9181-44BD-9914-B7E789916C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WordArt 36">
            <a:extLst>
              <a:ext uri="{FF2B5EF4-FFF2-40B4-BE49-F238E27FC236}">
                <a16:creationId xmlns:a16="http://schemas.microsoft.com/office/drawing/2014/main" id="{8459E029-71A5-40BD-8EFB-1C813C83A7F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05400" y="30480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114725" name="Text Box 37">
            <a:extLst>
              <a:ext uri="{FF2B5EF4-FFF2-40B4-BE49-F238E27FC236}">
                <a16:creationId xmlns:a16="http://schemas.microsoft.com/office/drawing/2014/main" id="{BB7E9CF1-D2E9-4274-A9C6-6E33467FF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05200"/>
            <a:ext cx="350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The output (line 1) will be HIGH only when all of the inputs are HIGH.</a:t>
            </a:r>
          </a:p>
        </p:txBody>
      </p:sp>
      <p:pic>
        <p:nvPicPr>
          <p:cNvPr id="14347" name="Picture 38">
            <a:extLst>
              <a:ext uri="{FF2B5EF4-FFF2-40B4-BE49-F238E27FC236}">
                <a16:creationId xmlns:a16="http://schemas.microsoft.com/office/drawing/2014/main" id="{9E353916-EEE5-4A1A-9DCB-54134557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0"/>
            <a:ext cx="4267200" cy="1789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723" name="Rectangle 35">
            <a:extLst>
              <a:ext uri="{FF2B5EF4-FFF2-40B4-BE49-F238E27FC236}">
                <a16:creationId xmlns:a16="http://schemas.microsoft.com/office/drawing/2014/main" id="{D515342D-88F3-4D37-9294-A5003E65C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86400"/>
            <a:ext cx="3352800" cy="18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20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5" grpId="0"/>
      <p:bldP spid="1147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4FED693D-DBFC-4E73-9F0E-E97DF82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OR gate</a:t>
            </a:r>
            <a:r>
              <a:rPr lang="en-US" altLang="en-US"/>
              <a:t> produces a HIGH output if any input is HIGH; if all inputs are LOW, the output is LOW.  For a 2-input gate, the truth table is</a:t>
            </a:r>
          </a:p>
        </p:txBody>
      </p:sp>
      <p:pic>
        <p:nvPicPr>
          <p:cNvPr id="16387" name="Picture 3" descr="SH2507-crop">
            <a:extLst>
              <a:ext uri="{FF2B5EF4-FFF2-40B4-BE49-F238E27FC236}">
                <a16:creationId xmlns:a16="http://schemas.microsoft.com/office/drawing/2014/main" id="{ACCD4E9C-DE7E-432F-90B1-83607764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40" name="Text Box 4">
            <a:extLst>
              <a:ext uri="{FF2B5EF4-FFF2-40B4-BE49-F238E27FC236}">
                <a16:creationId xmlns:a16="http://schemas.microsoft.com/office/drawing/2014/main" id="{408B377A-6107-4F5D-A776-3A8981E30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F4F8934-6623-4C89-980B-CE1A3E6B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18176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OR Gate</a:t>
            </a:r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65CB75E7-1615-4652-B66C-C58CA63AF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68875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OR </a:t>
            </a:r>
            <a:r>
              <a:rPr lang="en-US" altLang="en-US"/>
              <a:t>operation is shown with a plus sign (+) between the variables. Thus, the OR operation is written as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A </a:t>
            </a:r>
            <a:r>
              <a:rPr lang="en-US" altLang="en-US" b="1" i="1"/>
              <a:t>+ </a:t>
            </a:r>
            <a:r>
              <a:rPr lang="en-US" altLang="en-US" i="1"/>
              <a:t>B.</a:t>
            </a:r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021DD1EC-C1DB-4DEE-A617-8530AC1C7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021DD1EC-C1DB-4DEE-A617-8530AC1C7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>
            <a:extLst>
              <a:ext uri="{FF2B5EF4-FFF2-40B4-BE49-F238E27FC236}">
                <a16:creationId xmlns:a16="http://schemas.microsoft.com/office/drawing/2014/main" id="{E7ACA1A7-BD7E-433D-A215-49AD8526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116745" name="Text Box 9">
            <a:extLst>
              <a:ext uri="{FF2B5EF4-FFF2-40B4-BE49-F238E27FC236}">
                <a16:creationId xmlns:a16="http://schemas.microsoft.com/office/drawing/2014/main" id="{BC5E046E-A84F-4085-972D-0EE4915C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394" name="Text Box 11">
            <a:extLst>
              <a:ext uri="{FF2B5EF4-FFF2-40B4-BE49-F238E27FC236}">
                <a16:creationId xmlns:a16="http://schemas.microsoft.com/office/drawing/2014/main" id="{7D45C395-7A1C-44E4-9E89-C81EF14FC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6395" name="Text Box 12">
            <a:extLst>
              <a:ext uri="{FF2B5EF4-FFF2-40B4-BE49-F238E27FC236}">
                <a16:creationId xmlns:a16="http://schemas.microsoft.com/office/drawing/2014/main" id="{956149A1-9A07-426B-9DA9-23B4E25F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6396" name="Text Box 13">
            <a:extLst>
              <a:ext uri="{FF2B5EF4-FFF2-40B4-BE49-F238E27FC236}">
                <a16:creationId xmlns:a16="http://schemas.microsoft.com/office/drawing/2014/main" id="{4459CE10-2810-4F83-8FF1-3D3CAA51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16397" name="Object 14">
            <a:extLst>
              <a:ext uri="{FF2B5EF4-FFF2-40B4-BE49-F238E27FC236}">
                <a16:creationId xmlns:a16="http://schemas.microsoft.com/office/drawing/2014/main" id="{B1B668A5-0E8A-4AA2-8576-3F16DE510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25" y="118110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710344" imgH="242540" progId="CorelDRAW.Graphic.13">
                  <p:embed/>
                </p:oleObj>
              </mc:Choice>
              <mc:Fallback>
                <p:oleObj name="CorelDRAW" r:id="rId6" imgW="710344" imgH="242540" progId="CorelDRAW.Graphic.13">
                  <p:embed/>
                  <p:pic>
                    <p:nvPicPr>
                      <p:cNvPr id="16397" name="Object 14">
                        <a:extLst>
                          <a:ext uri="{FF2B5EF4-FFF2-40B4-BE49-F238E27FC236}">
                            <a16:creationId xmlns:a16="http://schemas.microsoft.com/office/drawing/2014/main" id="{B1B668A5-0E8A-4AA2-8576-3F16DE510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18110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5">
            <a:extLst>
              <a:ext uri="{FF2B5EF4-FFF2-40B4-BE49-F238E27FC236}">
                <a16:creationId xmlns:a16="http://schemas.microsoft.com/office/drawing/2014/main" id="{73E07C77-E676-4C94-8529-4A010521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6399" name="Text Box 16">
            <a:extLst>
              <a:ext uri="{FF2B5EF4-FFF2-40B4-BE49-F238E27FC236}">
                <a16:creationId xmlns:a16="http://schemas.microsoft.com/office/drawing/2014/main" id="{899A61E6-95FB-4FCD-9AF7-C92063B6C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6400" name="Text Box 17">
            <a:extLst>
              <a:ext uri="{FF2B5EF4-FFF2-40B4-BE49-F238E27FC236}">
                <a16:creationId xmlns:a16="http://schemas.microsoft.com/office/drawing/2014/main" id="{9AB0C802-D0E7-4A5C-9B63-1409F59B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16401" name="Object 18">
            <a:extLst>
              <a:ext uri="{FF2B5EF4-FFF2-40B4-BE49-F238E27FC236}">
                <a16:creationId xmlns:a16="http://schemas.microsoft.com/office/drawing/2014/main" id="{B6488B4E-83B6-4FB5-9261-802406D07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143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703286" imgH="280904" progId="CorelDRAW.Graphic.13">
                  <p:embed/>
                </p:oleObj>
              </mc:Choice>
              <mc:Fallback>
                <p:oleObj name="CorelDRAW" r:id="rId8" imgW="703286" imgH="280904" progId="CorelDRAW.Graphic.13">
                  <p:embed/>
                  <p:pic>
                    <p:nvPicPr>
                      <p:cNvPr id="16401" name="Object 18">
                        <a:extLst>
                          <a:ext uri="{FF2B5EF4-FFF2-40B4-BE49-F238E27FC236}">
                            <a16:creationId xmlns:a16="http://schemas.microsoft.com/office/drawing/2014/main" id="{B6488B4E-83B6-4FB5-9261-802406D07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6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6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6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11674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6AD3458-F106-49A2-BE06-EF34DC5E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11413"/>
            <a:ext cx="148272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6813F71-4EC9-4CAC-BA7D-490B76D5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2411413"/>
            <a:ext cx="149066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F8019B31-6536-40A0-A957-24D0E3D7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2411413"/>
            <a:ext cx="1354138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8437" name="Picture 5" descr="SH2507-crop">
            <a:extLst>
              <a:ext uri="{FF2B5EF4-FFF2-40B4-BE49-F238E27FC236}">
                <a16:creationId xmlns:a16="http://schemas.microsoft.com/office/drawing/2014/main" id="{69215CF5-14A1-4A8D-B16C-B8D1B848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90" name="Text Box 6">
            <a:extLst>
              <a:ext uri="{FF2B5EF4-FFF2-40B4-BE49-F238E27FC236}">
                <a16:creationId xmlns:a16="http://schemas.microsoft.com/office/drawing/2014/main" id="{C7A5F29A-A9CC-4398-AD90-A76337596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9798F119-F706-47BC-B7A4-5FBA937CC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 waveforms: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94C0C929-9C56-42A9-B1AC-FC1AF89D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59F22A88-F0CA-4033-BE1B-BDB670376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sp>
        <p:nvSpPr>
          <p:cNvPr id="118794" name="Text Box 10">
            <a:extLst>
              <a:ext uri="{FF2B5EF4-FFF2-40B4-BE49-F238E27FC236}">
                <a16:creationId xmlns:a16="http://schemas.microsoft.com/office/drawing/2014/main" id="{80F1849C-5ED4-4187-BC86-09E53F221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The OR operation can be used in computer programming to set certain bits of a binary number to 1. 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C558B0A8-969C-4615-893D-62AB8F1F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18176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OR Gate</a:t>
            </a:r>
          </a:p>
        </p:txBody>
      </p:sp>
      <p:sp>
        <p:nvSpPr>
          <p:cNvPr id="18444" name="Text Box 16">
            <a:extLst>
              <a:ext uri="{FF2B5EF4-FFF2-40B4-BE49-F238E27FC236}">
                <a16:creationId xmlns:a16="http://schemas.microsoft.com/office/drawing/2014/main" id="{9FB12794-3E7C-49D3-A71F-9AA022F3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graphicFrame>
        <p:nvGraphicFramePr>
          <p:cNvPr id="18445" name="Object 17">
            <a:extLst>
              <a:ext uri="{FF2B5EF4-FFF2-40B4-BE49-F238E27FC236}">
                <a16:creationId xmlns:a16="http://schemas.microsoft.com/office/drawing/2014/main" id="{6DCEC8A5-0DE6-4FBE-AB81-A8FEC0CD7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622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18445" name="Object 17">
                        <a:extLst>
                          <a:ext uri="{FF2B5EF4-FFF2-40B4-BE49-F238E27FC236}">
                            <a16:creationId xmlns:a16="http://schemas.microsoft.com/office/drawing/2014/main" id="{6DCEC8A5-0DE6-4FBE-AB81-A8FEC0CD7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4" name="WordArt 20">
            <a:extLst>
              <a:ext uri="{FF2B5EF4-FFF2-40B4-BE49-F238E27FC236}">
                <a16:creationId xmlns:a16="http://schemas.microsoft.com/office/drawing/2014/main" id="{DC8EEDF2-46B4-42F7-ADAC-EC577FBC190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45720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8447" name="Text Box 22">
            <a:extLst>
              <a:ext uri="{FF2B5EF4-FFF2-40B4-BE49-F238E27FC236}">
                <a16:creationId xmlns:a16="http://schemas.microsoft.com/office/drawing/2014/main" id="{6F2B5C06-709A-4D70-9ED4-F981BF2A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8448" name="Text Box 23">
            <a:extLst>
              <a:ext uri="{FF2B5EF4-FFF2-40B4-BE49-F238E27FC236}">
                <a16:creationId xmlns:a16="http://schemas.microsoft.com/office/drawing/2014/main" id="{5FE51D42-DBA5-4CFD-8381-27241830D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8449" name="Text Box 24">
            <a:extLst>
              <a:ext uri="{FF2B5EF4-FFF2-40B4-BE49-F238E27FC236}">
                <a16:creationId xmlns:a16="http://schemas.microsoft.com/office/drawing/2014/main" id="{46D50711-E253-4361-AAA8-2F8A5F421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18450" name="Object 25">
            <a:extLst>
              <a:ext uri="{FF2B5EF4-FFF2-40B4-BE49-F238E27FC236}">
                <a16:creationId xmlns:a16="http://schemas.microsoft.com/office/drawing/2014/main" id="{22F7DBFE-E588-44AE-85B8-3C965C104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25" y="118110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710344" imgH="242540" progId="CorelDRAW.Graphic.13">
                  <p:embed/>
                </p:oleObj>
              </mc:Choice>
              <mc:Fallback>
                <p:oleObj name="CorelDRAW" r:id="rId6" imgW="710344" imgH="242540" progId="CorelDRAW.Graphic.13">
                  <p:embed/>
                  <p:pic>
                    <p:nvPicPr>
                      <p:cNvPr id="18450" name="Object 25">
                        <a:extLst>
                          <a:ext uri="{FF2B5EF4-FFF2-40B4-BE49-F238E27FC236}">
                            <a16:creationId xmlns:a16="http://schemas.microsoft.com/office/drawing/2014/main" id="{22F7DBFE-E588-44AE-85B8-3C965C104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18110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26">
            <a:extLst>
              <a:ext uri="{FF2B5EF4-FFF2-40B4-BE49-F238E27FC236}">
                <a16:creationId xmlns:a16="http://schemas.microsoft.com/office/drawing/2014/main" id="{93A22C54-C1B8-4ACB-AC80-87D9C8D58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8452" name="Text Box 27">
            <a:extLst>
              <a:ext uri="{FF2B5EF4-FFF2-40B4-BE49-F238E27FC236}">
                <a16:creationId xmlns:a16="http://schemas.microsoft.com/office/drawing/2014/main" id="{166399CF-ED39-4D55-AF25-E7DC44E52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8453" name="Text Box 28">
            <a:extLst>
              <a:ext uri="{FF2B5EF4-FFF2-40B4-BE49-F238E27FC236}">
                <a16:creationId xmlns:a16="http://schemas.microsoft.com/office/drawing/2014/main" id="{FF7E9806-A6FD-484C-985D-2199907E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18454" name="Object 29">
            <a:extLst>
              <a:ext uri="{FF2B5EF4-FFF2-40B4-BE49-F238E27FC236}">
                <a16:creationId xmlns:a16="http://schemas.microsoft.com/office/drawing/2014/main" id="{DFE526D5-B950-4BFB-AB2D-81904B92F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143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703286" imgH="280904" progId="CorelDRAW.Graphic.13">
                  <p:embed/>
                </p:oleObj>
              </mc:Choice>
              <mc:Fallback>
                <p:oleObj name="CorelDRAW" r:id="rId8" imgW="703286" imgH="280904" progId="CorelDRAW.Graphic.13">
                  <p:embed/>
                  <p:pic>
                    <p:nvPicPr>
                      <p:cNvPr id="18454" name="Object 29">
                        <a:extLst>
                          <a:ext uri="{FF2B5EF4-FFF2-40B4-BE49-F238E27FC236}">
                            <a16:creationId xmlns:a16="http://schemas.microsoft.com/office/drawing/2014/main" id="{DFE526D5-B950-4BFB-AB2D-81904B92F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5" name="Object 31">
            <a:extLst>
              <a:ext uri="{FF2B5EF4-FFF2-40B4-BE49-F238E27FC236}">
                <a16:creationId xmlns:a16="http://schemas.microsoft.com/office/drawing/2014/main" id="{1EF2BD79-F3B6-41CC-B219-CA967FA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429000"/>
          <a:ext cx="55673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4884500" imgH="294234" progId="CorelDRAW.Graphic.13">
                  <p:embed/>
                </p:oleObj>
              </mc:Choice>
              <mc:Fallback>
                <p:oleObj name="CorelDRAW" r:id="rId10" imgW="4884500" imgH="294234" progId="CorelDRAW.Graphic.13">
                  <p:embed/>
                  <p:pic>
                    <p:nvPicPr>
                      <p:cNvPr id="118815" name="Object 31">
                        <a:extLst>
                          <a:ext uri="{FF2B5EF4-FFF2-40B4-BE49-F238E27FC236}">
                            <a16:creationId xmlns:a16="http://schemas.microsoft.com/office/drawing/2014/main" id="{1EF2BD79-F3B6-41CC-B219-CA967FA7A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55673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6" name="Text Box 32">
            <a:extLst>
              <a:ext uri="{FF2B5EF4-FFF2-40B4-BE49-F238E27FC236}">
                <a16:creationId xmlns:a16="http://schemas.microsoft.com/office/drawing/2014/main" id="{204888D3-2E23-426D-879A-6B66ED9A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6781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ASCII letters have a 1 in the bit 5 position for lower case letters and a 0 in this position for capitals. (Bit positions are numbered from right to left starting with 0.) What will be the result if you OR an ASCII letter with the 8-bit mask 00100000?</a:t>
            </a:r>
          </a:p>
        </p:txBody>
      </p:sp>
      <p:sp>
        <p:nvSpPr>
          <p:cNvPr id="118817" name="WordArt 33">
            <a:extLst>
              <a:ext uri="{FF2B5EF4-FFF2-40B4-BE49-F238E27FC236}">
                <a16:creationId xmlns:a16="http://schemas.microsoft.com/office/drawing/2014/main" id="{7AD484C5-5AAF-4EC8-86A2-7CDCEE9544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572293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118818" name="Text Box 34">
            <a:extLst>
              <a:ext uri="{FF2B5EF4-FFF2-40B4-BE49-F238E27FC236}">
                <a16:creationId xmlns:a16="http://schemas.microsoft.com/office/drawing/2014/main" id="{1F7D71B4-A733-4D08-BF33-C860D0A48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9120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The resulting letter will be lower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nimBg="1"/>
      <p:bldP spid="118787" grpId="0" animBg="1"/>
      <p:bldP spid="118788" grpId="0" animBg="1"/>
      <p:bldP spid="118794" grpId="0"/>
      <p:bldP spid="118816" grpId="0"/>
      <p:bldP spid="1188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B765766D-210C-4E1F-9437-4B2A5C47A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NAND gate</a:t>
            </a:r>
            <a:r>
              <a:rPr lang="en-US" altLang="en-US"/>
              <a:t> produces a LOW output when all inputs are HIGH; otherwise, the output is HIGH.  For a 2-input gate, the truth table is</a:t>
            </a:r>
          </a:p>
        </p:txBody>
      </p:sp>
      <p:pic>
        <p:nvPicPr>
          <p:cNvPr id="20483" name="Picture 3" descr="SH2507-crop">
            <a:extLst>
              <a:ext uri="{FF2B5EF4-FFF2-40B4-BE49-F238E27FC236}">
                <a16:creationId xmlns:a16="http://schemas.microsoft.com/office/drawing/2014/main" id="{F526D7E2-CC0B-4459-8CD6-A1379564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884" name="Text Box 4">
            <a:extLst>
              <a:ext uri="{FF2B5EF4-FFF2-40B4-BE49-F238E27FC236}">
                <a16:creationId xmlns:a16="http://schemas.microsoft.com/office/drawing/2014/main" id="{8B429DC4-3574-460A-A76A-34BE3B68A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DA2D00C-8FF0-4E7E-9D58-5449C10D6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2764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NAND Gate</a:t>
            </a:r>
          </a:p>
        </p:txBody>
      </p:sp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51D1163A-56FE-42A7-ACBD-824A7D35E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20486" name="Object 7">
                        <a:extLst>
                          <a:ext uri="{FF2B5EF4-FFF2-40B4-BE49-F238E27FC236}">
                            <a16:creationId xmlns:a16="http://schemas.microsoft.com/office/drawing/2014/main" id="{51D1163A-56FE-42A7-ACBD-824A7D35E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8">
            <a:extLst>
              <a:ext uri="{FF2B5EF4-FFF2-40B4-BE49-F238E27FC236}">
                <a16:creationId xmlns:a16="http://schemas.microsoft.com/office/drawing/2014/main" id="{506422B0-BC21-49D2-A4DC-7B3CEFAB8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122889" name="Text Box 9">
            <a:extLst>
              <a:ext uri="{FF2B5EF4-FFF2-40B4-BE49-F238E27FC236}">
                <a16:creationId xmlns:a16="http://schemas.microsoft.com/office/drawing/2014/main" id="{1C154B50-AC92-423D-B1B5-86945E616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489" name="Text Box 11">
            <a:extLst>
              <a:ext uri="{FF2B5EF4-FFF2-40B4-BE49-F238E27FC236}">
                <a16:creationId xmlns:a16="http://schemas.microsoft.com/office/drawing/2014/main" id="{E6D1E747-A1D1-4BE7-B632-5581F095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004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0490" name="Text Box 12">
            <a:extLst>
              <a:ext uri="{FF2B5EF4-FFF2-40B4-BE49-F238E27FC236}">
                <a16:creationId xmlns:a16="http://schemas.microsoft.com/office/drawing/2014/main" id="{8C1DC2E4-D51D-4A6D-807A-BF27C031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0491" name="Text Box 13">
            <a:extLst>
              <a:ext uri="{FF2B5EF4-FFF2-40B4-BE49-F238E27FC236}">
                <a16:creationId xmlns:a16="http://schemas.microsoft.com/office/drawing/2014/main" id="{4147CF99-C8D6-4EC8-9784-9D2F307C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0492" name="Text Box 15">
            <a:extLst>
              <a:ext uri="{FF2B5EF4-FFF2-40B4-BE49-F238E27FC236}">
                <a16:creationId xmlns:a16="http://schemas.microsoft.com/office/drawing/2014/main" id="{AC033BDF-018F-4ED5-9121-3D963DEB9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9985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0493" name="Text Box 16">
            <a:extLst>
              <a:ext uri="{FF2B5EF4-FFF2-40B4-BE49-F238E27FC236}">
                <a16:creationId xmlns:a16="http://schemas.microsoft.com/office/drawing/2014/main" id="{1778E32C-5A6F-4902-8932-A4794F1C2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13795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0494" name="Text Box 17">
            <a:extLst>
              <a:ext uri="{FF2B5EF4-FFF2-40B4-BE49-F238E27FC236}">
                <a16:creationId xmlns:a16="http://schemas.microsoft.com/office/drawing/2014/main" id="{EA5F4F61-A5E2-4AE1-86DA-396086ED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08902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20495" name="Object 18">
            <a:extLst>
              <a:ext uri="{FF2B5EF4-FFF2-40B4-BE49-F238E27FC236}">
                <a16:creationId xmlns:a16="http://schemas.microsoft.com/office/drawing/2014/main" id="{53718C1F-1C2C-4C4F-B667-7D8B8BE01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143000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679223" imgH="238963" progId="CorelDRAW.Graphic.13">
                  <p:embed/>
                </p:oleObj>
              </mc:Choice>
              <mc:Fallback>
                <p:oleObj name="CorelDRAW" r:id="rId6" imgW="679223" imgH="238963" progId="CorelDRAW.Graphic.13">
                  <p:embed/>
                  <p:pic>
                    <p:nvPicPr>
                      <p:cNvPr id="20495" name="Object 18">
                        <a:extLst>
                          <a:ext uri="{FF2B5EF4-FFF2-40B4-BE49-F238E27FC236}">
                            <a16:creationId xmlns:a16="http://schemas.microsoft.com/office/drawing/2014/main" id="{53718C1F-1C2C-4C4F-B667-7D8B8BE01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43000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9">
            <a:extLst>
              <a:ext uri="{FF2B5EF4-FFF2-40B4-BE49-F238E27FC236}">
                <a16:creationId xmlns:a16="http://schemas.microsoft.com/office/drawing/2014/main" id="{23D73928-ECE1-400E-ABE5-0775DC739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074738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674410" imgH="315366" progId="CorelDRAW.Graphic.13">
                  <p:embed/>
                </p:oleObj>
              </mc:Choice>
              <mc:Fallback>
                <p:oleObj name="CorelDRAW" r:id="rId8" imgW="674410" imgH="315366" progId="CorelDRAW.Graphic.13">
                  <p:embed/>
                  <p:pic>
                    <p:nvPicPr>
                      <p:cNvPr id="20496" name="Object 19">
                        <a:extLst>
                          <a:ext uri="{FF2B5EF4-FFF2-40B4-BE49-F238E27FC236}">
                            <a16:creationId xmlns:a16="http://schemas.microsoft.com/office/drawing/2014/main" id="{23D73928-ECE1-400E-ABE5-0775DC739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74738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02" name="Group 22">
            <a:extLst>
              <a:ext uri="{FF2B5EF4-FFF2-40B4-BE49-F238E27FC236}">
                <a16:creationId xmlns:a16="http://schemas.microsoft.com/office/drawing/2014/main" id="{72D276CE-21A2-48D6-84D5-722802A3DF0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00600"/>
            <a:ext cx="7620000" cy="1187450"/>
            <a:chOff x="480" y="3024"/>
            <a:chExt cx="4800" cy="748"/>
          </a:xfrm>
        </p:grpSpPr>
        <p:sp>
          <p:nvSpPr>
            <p:cNvPr id="20498" name="Text Box 6">
              <a:extLst>
                <a:ext uri="{FF2B5EF4-FFF2-40B4-BE49-F238E27FC236}">
                  <a16:creationId xmlns:a16="http://schemas.microsoft.com/office/drawing/2014/main" id="{91584C96-2402-4A1F-8B65-12E9EFB7B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24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The </a:t>
              </a:r>
              <a:r>
                <a:rPr lang="en-US" altLang="en-US" b="1"/>
                <a:t>NAND </a:t>
              </a:r>
              <a:r>
                <a:rPr lang="en-US" altLang="en-US"/>
                <a:t>operation is shown with a dot between the variables and an overbar covering them. Thus, the NAND operation is written as </a:t>
              </a:r>
              <a:r>
                <a:rPr lang="en-US" altLang="en-US" i="1"/>
                <a:t>X</a:t>
              </a:r>
              <a:r>
                <a:rPr lang="en-US" altLang="en-US"/>
                <a:t> = </a:t>
              </a:r>
              <a:r>
                <a:rPr lang="en-US" altLang="en-US" i="1"/>
                <a:t>A </a:t>
              </a:r>
              <a:r>
                <a:rPr lang="en-US" altLang="en-US" b="1" i="1" baseline="30000"/>
                <a:t>.</a:t>
              </a:r>
              <a:r>
                <a:rPr lang="en-US" altLang="en-US" i="1"/>
                <a:t>B </a:t>
              </a:r>
              <a:r>
                <a:rPr lang="en-US" altLang="en-US"/>
                <a:t>(Alternatively, </a:t>
              </a:r>
              <a:r>
                <a:rPr lang="en-US" altLang="en-US" i="1"/>
                <a:t>X = AB.)</a:t>
              </a:r>
            </a:p>
          </p:txBody>
        </p:sp>
        <p:sp>
          <p:nvSpPr>
            <p:cNvPr id="20499" name="Line 20">
              <a:extLst>
                <a:ext uri="{FF2B5EF4-FFF2-40B4-BE49-F238E27FC236}">
                  <a16:creationId xmlns:a16="http://schemas.microsoft.com/office/drawing/2014/main" id="{66D14D4D-E4D3-4A3E-AC5A-1B1EC5625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53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1">
              <a:extLst>
                <a:ext uri="{FF2B5EF4-FFF2-40B4-BE49-F238E27FC236}">
                  <a16:creationId xmlns:a16="http://schemas.microsoft.com/office/drawing/2014/main" id="{CFC4C673-47EC-4AA1-BAB6-8BC121FC1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" y="35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2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2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2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 build="p"/>
    </p:bldLst>
  </p:timing>
</p:sld>
</file>

<file path=ppt/theme/theme1.xml><?xml version="1.0" encoding="utf-8"?>
<a:theme xmlns:a="http://schemas.openxmlformats.org/drawingml/2006/main" name="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Hightech027 Print PowerPlugs Favorites 2</Template>
  <TotalTime>17872</TotalTime>
  <Words>1832</Words>
  <Application>Microsoft Office PowerPoint</Application>
  <PresentationFormat>On-screen Show (4:3)</PresentationFormat>
  <Paragraphs>477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Impact</vt:lpstr>
      <vt:lpstr>Times</vt:lpstr>
      <vt:lpstr>Times New Roman</vt:lpstr>
      <vt:lpstr>Wingdings</vt:lpstr>
      <vt:lpstr>Hightech027 Print PowerPlugs Favorites 2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Buchla</dc:creator>
  <cp:lastModifiedBy>mukand rathi</cp:lastModifiedBy>
  <cp:revision>94</cp:revision>
  <dcterms:created xsi:type="dcterms:W3CDTF">2006-09-20T21:54:22Z</dcterms:created>
  <dcterms:modified xsi:type="dcterms:W3CDTF">2021-03-07T19:02:22Z</dcterms:modified>
</cp:coreProperties>
</file>