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66" r:id="rId4"/>
    <p:sldId id="267" r:id="rId5"/>
    <p:sldId id="271" r:id="rId6"/>
    <p:sldId id="272" r:id="rId7"/>
    <p:sldId id="268" r:id="rId8"/>
    <p:sldId id="310" r:id="rId9"/>
    <p:sldId id="288" r:id="rId10"/>
    <p:sldId id="269" r:id="rId11"/>
    <p:sldId id="273" r:id="rId12"/>
    <p:sldId id="270" r:id="rId13"/>
    <p:sldId id="274" r:id="rId14"/>
    <p:sldId id="277" r:id="rId15"/>
    <p:sldId id="278" r:id="rId16"/>
    <p:sldId id="281" r:id="rId17"/>
    <p:sldId id="291" r:id="rId18"/>
    <p:sldId id="293" r:id="rId19"/>
    <p:sldId id="297" r:id="rId20"/>
    <p:sldId id="294" r:id="rId21"/>
    <p:sldId id="295" r:id="rId22"/>
    <p:sldId id="299" r:id="rId23"/>
    <p:sldId id="258" r:id="rId24"/>
    <p:sldId id="309" r:id="rId25"/>
    <p:sldId id="259" r:id="rId26"/>
    <p:sldId id="300" r:id="rId27"/>
    <p:sldId id="302" r:id="rId28"/>
    <p:sldId id="303" r:id="rId29"/>
    <p:sldId id="301" r:id="rId30"/>
    <p:sldId id="308" r:id="rId31"/>
    <p:sldId id="306" r:id="rId32"/>
    <p:sldId id="304" r:id="rId33"/>
    <p:sldId id="305" r:id="rId34"/>
    <p:sldId id="307" r:id="rId35"/>
    <p:sldId id="26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0000"/>
    <a:srgbClr val="FFCC00"/>
    <a:srgbClr val="008000"/>
    <a:srgbClr val="0099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70" autoAdjust="0"/>
    <p:restoredTop sz="94660"/>
  </p:normalViewPr>
  <p:slideViewPr>
    <p:cSldViewPr>
      <p:cViewPr>
        <p:scale>
          <a:sx n="125" d="100"/>
          <a:sy n="125" d="100"/>
        </p:scale>
        <p:origin x="75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D753F93-01FF-4988-89DE-6A65055BAC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00CEF9E-D6AB-47CC-8793-805CB920F6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1FC2FD-5032-4F40-8568-F7CD4C609E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D940B25-EB6B-4BDA-BA83-9B0A5EF188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CA6F269-7D40-41D6-A21C-C973236E81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C8F86BBA-44FC-44EA-9FE2-42D2E1EB8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BCA1624-2DBF-42C4-A8D7-1BD7CF5E97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123D003-794F-4BE9-918F-09B7222FA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476EC6-0EA8-492D-BF88-00AF2171AEE7}" type="slidenum">
              <a:rPr lang="en-US" altLang="en-US" sz="120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48B8A67-DF48-4D8B-8E5E-AF0FFEF62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675191F-96FC-4C56-B534-A24B0FEB7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F8723B7-3DEE-4ACB-8609-3A3828E9D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180A87-CEA5-4047-83B7-E219E3FA144D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00CC98A-C4CF-4023-9618-014214EB4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A6F48FF-775A-4EEA-BC8A-A8406C2C4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3C3E43C-B7CD-4E76-AB01-22C4F4A4A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E0E9C0-AF87-4E0F-9077-710A216A61FF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4ED5621-FC86-41EB-ACEB-F3C30D806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94A6A5F-7719-4992-8B55-8B0F65915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8F1BBD1-DDC9-44C3-AEEF-3D556D2ED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51F434-DB39-4EB0-A616-469875FB837A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FF69CD7-BC86-464D-8607-05B3DD2CC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008A014-DB30-4A8F-BA3A-70E82909B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B97C313-B2DE-4228-9EBE-6321979ED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36ECB3-196B-44C6-91C6-DE2CB9D13A9E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458417D-4316-42BB-BA55-5BC40BE60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BEB7E81-C952-49FB-BDCC-3F335F61E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2049AF7-3C76-4164-A4B7-554241FF4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F782EB-50AC-441A-9EFA-3F95109ED422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F6FE539-5A6A-4A4F-9C05-DD36FFDD2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4EFF04D-E0D6-4C78-94EF-48D03FD3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ACF1075-FA1F-4D64-A215-B7F905B4F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B39A5-153D-4AE4-85B6-BC4DB17EE4E4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ED139F7-C264-400D-A796-B881ACD60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5AFA5D8-16E1-477E-9E03-8E29556A1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AC705A5-16B0-4095-AC1C-D0B49005D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21B775-86F9-4595-8E9D-CDA8281283BA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BB8207B-B7C5-4B33-8D84-1EC96B2CD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1F214B3-50CE-45E4-BBCC-82E15A9A3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0E9E478-C068-4CBA-90EA-133B26E2E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2C04B2-A7BF-4BCC-A20A-47079FCA22DA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B693011-EC48-4F5F-BD17-46950E954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6B7147E-D813-41E6-881A-C1B961BB7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5C05F06-DC3D-480F-BAD5-79E114DD0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845F4E-6DF4-4B3A-BD3D-23A6955C828C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1B7D87-140B-4528-8236-3D5E27AB6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58918DC-AA0B-48F2-AA9D-A1AC4664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A1FA275-2DDC-419D-8982-13B9B20CD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60E90F-BB1E-44D4-8B56-81F40AF68B43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FBE3502-A52A-45C0-B0C1-6805F8559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11A8D0D-52C5-4049-96DF-1AFE8926F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C6C72C5-0F4A-4263-B24A-715CBF60D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6F0A53-257F-4A6B-91FE-E9E8122D9CE4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9271A9C-40E1-4936-920C-699B156A7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519180C-6673-4159-A797-E92F84B06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E257735-C43D-46D1-8484-697576F54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C64184-8D42-4F7E-91FC-939D45C21E90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4EC7885-47CA-4F16-9D2F-A0A3EB252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3F22F2F-A44E-42B7-A3A3-9D825FCCC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EDA684B-1009-4897-A7ED-79DEB5FF0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140417-B912-46BC-8102-D775FFF119AD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496E494-690D-402E-9586-75733E7AD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2A3CBC6-8A7E-4944-B69D-A826D0BF3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0FB1F23-3D6B-491F-A0F3-55B2B82DD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FAC933-01F0-49B5-AA99-E3CF0168161F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B04C51C-0B21-40D7-9FF4-AE288F1D1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7C23C06-6A1C-405C-BAC6-616B66AD2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F39BD90-AE32-4AB7-8ABC-3642829F2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9C0AD1-D3C4-46DC-A78B-1FE3C0928426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FE9DF03-E8F4-4024-811C-7BBA0BB69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944578E-5BED-4522-8892-5E1433459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F129708-22AA-427F-94E6-ED3F686EE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B10AE-28A5-4E0E-B615-998D3F1F9556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773056B-F29A-4F0A-ABC1-B79A06EE83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4F986CD-8814-49F9-A137-73C952F55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07B1014-1FDF-4837-878A-FA611A579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4967BE-B158-4F20-9B18-D5CE61852893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DE03ABE-747B-4A00-97A9-630004A7E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6B0F44B-CE59-40E1-8A9A-D6B89A063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EE86BA2-5BAB-44A6-A7D8-867A854AE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705D00-9FC9-4EBE-BE43-EEEE0853BA8E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9DE01D6-12BC-4C30-972D-C78E48F6A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51C5FAB-1CCA-4550-A63A-7DAF930B4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7E77C74-3961-425A-BF97-5DB3C5711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CCFAA1-F532-424C-9753-E2112A4EB1E5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89F155D-BEFA-41A6-961A-7577AB4EE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B2D226F-7A0A-4521-AA50-7206C4B51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98AD1D1-7CB1-4AC3-9137-AE66ACA3D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5951B0-7B0D-4558-8B43-09E3A28D3F4D}" type="slidenum">
              <a:rPr lang="en-US" altLang="en-US" sz="120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0D5A15A9-3030-44E6-8238-905C640F1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3845A48-F635-4CAD-9B4E-9FF2AD03B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0134931-BB63-4BC1-B6E2-128AFB6DD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1D8F3-E79D-4558-B52E-A23AC2C9A582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E747147-E357-4D9E-9D55-A9F372C72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594703D-069F-4D89-80E6-75CF4E46D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42D1750-E76F-45A5-8835-E47A7670A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C4BCA4-5EE0-4A65-84DB-DFBA3397CF48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20BE14E-B3BD-423E-8124-9BE6C2819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F11E492-2F2F-4FCA-8BC2-4CD3C7B85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A7E50E7-78DC-4CDB-B261-8FC68E3AF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E867AC-1B4D-4FB1-85BC-4C4E64342ABF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A3E4957-2313-4962-9F0E-C9470A894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BE0B6D6-86B6-4AC0-AEFA-9DD2C37FB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83CD1EB-D3D8-467A-8926-A53ED5B71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F68E5-6C30-4622-B78F-E216D3DB5D2C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51764BD-19DE-4907-8BBE-6946CAAEE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3BC0246-07BA-49D8-9F6A-4A474EB2B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DAE06C1-C563-4208-9AB0-B79B369F5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68D620-C150-49C8-A66D-E32F50163BCF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B45B92C-EDB0-4691-BFE4-33FD5D436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F7FF782-A654-4659-B1CB-C036A095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5C5AFC-DF5C-4D28-AAE9-FA7905B54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6F2818-F5A5-469D-9B35-C9240B9B9FC4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0828A85-969A-4651-94DB-2B09BAE6D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CBDB6C2-8C0D-494C-8AB3-2E9D8B82B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8EA0E65-602C-44AF-88C6-0FD36E8EB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A8E615-BAD8-4E0D-827A-936931FBB555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414FFB2-54F4-46CB-94A1-8D8EB324F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D6D7D58-D794-405C-97D2-5FDA8DB15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00F1841-235B-4EDD-9ED0-10808972E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13461C-2EA4-44DD-AA2D-15634305B8A4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90150D5-44FD-44C9-A559-F2C0EAE08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2E5B81D-7022-4D59-8FB0-A86321C5C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A633750-5752-4234-BC53-81FD072ED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B2E074-FE52-479F-8CB2-640CE9F760C7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7F70E4-33C4-4E96-B533-B57786D2E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1B15188-7BA0-4DC2-A14A-EB9CE975F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E13534C-14E5-4800-BEED-CE766F3CA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04EFE0-48AA-469B-8821-A226A88F87E0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5AAF782-9D44-4782-8ECD-3FCD397A7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4786DD3-C560-4639-9998-B55A7CAD5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B7FAE43-65B0-42FC-993C-45A15FA09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EE4FEF-4FC7-4833-A7EF-EA67C8B21A7E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20BB984-6885-4E32-905C-D291C5964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C4A516-1EAB-4485-A3A8-DE1E30BF2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E46B3B3-3493-47F4-AFBA-78F8A2849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B3C6B0-CABD-4BF5-A7AC-3EB711961067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A0612B2-BDD7-468A-8AFC-7DCF3F9084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3F699C5-CCD7-4899-AFAF-351967C69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0ED8AE0-25D6-4DA8-8168-FBFC1A262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832C24-761A-4A1B-929A-E33AE5EBACF2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D77C94E-1113-4A2F-B9D3-C1A9733C9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83A2BC9-2807-4207-A2F0-118A47026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1071EE6-6B27-47D0-A8E8-7981CDDFC1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BEBFAE41-5111-42A4-8BEF-35F1B46A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0726821-11AE-4371-B938-5EB042A21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98A4EEE0-F8B8-4C3E-81EF-BC0E99639F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00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FFFFFF"/>
                </a:solidFill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</a:rPr>
              <a:t>th</a:t>
            </a:r>
            <a:r>
              <a:rPr lang="en-US" altLang="en-US" sz="1200" b="1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55807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01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9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79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3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84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64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6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6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>
            <a:extLst>
              <a:ext uri="{FF2B5EF4-FFF2-40B4-BE49-F238E27FC236}">
                <a16:creationId xmlns:a16="http://schemas.microsoft.com/office/drawing/2014/main" id="{2C1488C6-2994-4CA0-960C-C2AB82FFCA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1027" name="Text Box 11">
            <a:extLst>
              <a:ext uri="{FF2B5EF4-FFF2-40B4-BE49-F238E27FC236}">
                <a16:creationId xmlns:a16="http://schemas.microsoft.com/office/drawing/2014/main" id="{E4246723-C106-4E0E-86CD-F1C337598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00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996633"/>
                </a:solidFill>
              </a:rPr>
              <a:t>Floyd, Digital Fundamentals, 10</a:t>
            </a:r>
            <a:r>
              <a:rPr lang="en-US" altLang="en-US" sz="1200" baseline="30000">
                <a:solidFill>
                  <a:srgbClr val="996633"/>
                </a:solidFill>
              </a:rPr>
              <a:t>th</a:t>
            </a:r>
            <a:r>
              <a:rPr lang="en-US" altLang="en-US" sz="1200">
                <a:solidFill>
                  <a:srgbClr val="996633"/>
                </a:solidFill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4">
            <a:extLst>
              <a:ext uri="{FF2B5EF4-FFF2-40B4-BE49-F238E27FC236}">
                <a16:creationId xmlns:a16="http://schemas.microsoft.com/office/drawing/2014/main" id="{2AE47877-C33F-4FF1-B766-58D428E1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15">
            <a:extLst>
              <a:ext uri="{FF2B5EF4-FFF2-40B4-BE49-F238E27FC236}">
                <a16:creationId xmlns:a16="http://schemas.microsoft.com/office/drawing/2014/main" id="{B332F5AA-F697-433E-AC6F-08E8B773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0"/>
            <a:ext cx="6324600" cy="6858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8B432639-D90E-4976-A6BD-DDF45239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5410200" cy="6477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Text Box 12">
            <a:extLst>
              <a:ext uri="{FF2B5EF4-FFF2-40B4-BE49-F238E27FC236}">
                <a16:creationId xmlns:a16="http://schemas.microsoft.com/office/drawing/2014/main" id="{90C975F0-5C76-48B9-B68B-EADD4CB5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"/>
            <a:ext cx="4876800" cy="2609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bg1"/>
                </a:solidFill>
              </a:rPr>
              <a:t>Digital Fundamentals</a:t>
            </a:r>
            <a:endParaRPr lang="en-US" altLang="en-US" sz="440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Tenth Edition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Floyd</a:t>
            </a:r>
          </a:p>
        </p:txBody>
      </p:sp>
      <p:pic>
        <p:nvPicPr>
          <p:cNvPr id="4102" name="Picture 20" descr="Cover image for DF10-small">
            <a:extLst>
              <a:ext uri="{FF2B5EF4-FFF2-40B4-BE49-F238E27FC236}">
                <a16:creationId xmlns:a16="http://schemas.microsoft.com/office/drawing/2014/main" id="{EB36057F-DF94-49BE-BBEA-EB1091ED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30563"/>
            <a:ext cx="4572000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 Box 13">
            <a:extLst>
              <a:ext uri="{FF2B5EF4-FFF2-40B4-BE49-F238E27FC236}">
                <a16:creationId xmlns:a16="http://schemas.microsoft.com/office/drawing/2014/main" id="{18ADFC1A-62AF-4B9C-BEF8-BC08E7CC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4648200"/>
            <a:ext cx="1736725" cy="538163"/>
          </a:xfrm>
          <a:prstGeom prst="rect">
            <a:avLst/>
          </a:prstGeom>
          <a:solidFill>
            <a:schemeClr val="folHlink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8000"/>
                </a:solidFill>
              </a:rPr>
              <a:t>Chapter 4</a:t>
            </a:r>
          </a:p>
        </p:txBody>
      </p:sp>
      <p:sp>
        <p:nvSpPr>
          <p:cNvPr id="4104" name="Text Box 19">
            <a:extLst>
              <a:ext uri="{FF2B5EF4-FFF2-40B4-BE49-F238E27FC236}">
                <a16:creationId xmlns:a16="http://schemas.microsoft.com/office/drawing/2014/main" id="{20DC5BBF-79E5-4D11-8ADB-6C72DF59D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3246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H2507-crop">
            <a:extLst>
              <a:ext uri="{FF2B5EF4-FFF2-40B4-BE49-F238E27FC236}">
                <a16:creationId xmlns:a16="http://schemas.microsoft.com/office/drawing/2014/main" id="{6C9A458E-852A-41EE-8132-7ADC8EE7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1" name="Text Box 3">
            <a:extLst>
              <a:ext uri="{FF2B5EF4-FFF2-40B4-BE49-F238E27FC236}">
                <a16:creationId xmlns:a16="http://schemas.microsoft.com/office/drawing/2014/main" id="{43DF7B91-219B-43DC-A021-16D5965C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EFD150F-1CC9-4505-9F2C-3112D41E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909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DeMorgan’s Theorem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2D7E73DA-24B4-4CDE-9C79-9BA61E1A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The complement of a product of variables is equal to the sum of the complemented variables.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565C2FE2-485A-4864-BAEA-AE57A18B0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/>
              <a:t>DeMorgan’s 1</a:t>
            </a:r>
            <a:r>
              <a:rPr lang="en-US" altLang="en-US" u="sng" baseline="30000"/>
              <a:t>st</a:t>
            </a:r>
            <a:r>
              <a:rPr lang="en-US" altLang="en-US" u="sng"/>
              <a:t> Theorem</a:t>
            </a:r>
            <a:endParaRPr lang="en-US" altLang="en-US" sz="1800" u="sng"/>
          </a:p>
        </p:txBody>
      </p: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98F85DAA-F88A-40D4-8EA4-EF78742E7C21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048000"/>
            <a:ext cx="1905000" cy="457200"/>
            <a:chOff x="2256" y="2352"/>
            <a:chExt cx="1200" cy="288"/>
          </a:xfrm>
        </p:grpSpPr>
        <p:sp>
          <p:nvSpPr>
            <p:cNvPr id="21515" name="Text Box 8">
              <a:extLst>
                <a:ext uri="{FF2B5EF4-FFF2-40B4-BE49-F238E27FC236}">
                  <a16:creationId xmlns:a16="http://schemas.microsoft.com/office/drawing/2014/main" id="{30FAE497-2CA4-4E83-839E-77918384F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3300"/>
                  </a:solidFill>
                </a:rPr>
                <a:t>AB = A + B</a:t>
              </a:r>
            </a:p>
          </p:txBody>
        </p:sp>
        <p:sp>
          <p:nvSpPr>
            <p:cNvPr id="21516" name="Line 9">
              <a:extLst>
                <a:ext uri="{FF2B5EF4-FFF2-40B4-BE49-F238E27FC236}">
                  <a16:creationId xmlns:a16="http://schemas.microsoft.com/office/drawing/2014/main" id="{4704C7E3-B53C-4293-AB75-606969A52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0">
              <a:extLst>
                <a:ext uri="{FF2B5EF4-FFF2-40B4-BE49-F238E27FC236}">
                  <a16:creationId xmlns:a16="http://schemas.microsoft.com/office/drawing/2014/main" id="{B2D085EA-BBD3-47FF-8C3D-9B9FD57C7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1">
              <a:extLst>
                <a:ext uri="{FF2B5EF4-FFF2-40B4-BE49-F238E27FC236}">
                  <a16:creationId xmlns:a16="http://schemas.microsoft.com/office/drawing/2014/main" id="{01E62420-DD31-4A3E-B29A-DA37E29B7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00" name="Text Box 12">
            <a:extLst>
              <a:ext uri="{FF2B5EF4-FFF2-40B4-BE49-F238E27FC236}">
                <a16:creationId xmlns:a16="http://schemas.microsoft.com/office/drawing/2014/main" id="{D3DD725F-8F34-4677-AC90-83A7ADA3B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052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Applying DeMorgan’s first theorem to gates:</a:t>
            </a:r>
          </a:p>
        </p:txBody>
      </p:sp>
      <p:graphicFrame>
        <p:nvGraphicFramePr>
          <p:cNvPr id="114704" name="Object 16">
            <a:extLst>
              <a:ext uri="{FF2B5EF4-FFF2-40B4-BE49-F238E27FC236}">
                <a16:creationId xmlns:a16="http://schemas.microsoft.com/office/drawing/2014/main" id="{ADF261EE-E683-4E33-98E5-33A31B921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1148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94816" imgH="1054689" progId="CorelDRAW.Graphic.13">
                  <p:embed/>
                </p:oleObj>
              </mc:Choice>
              <mc:Fallback>
                <p:oleObj name="CorelDRAW" r:id="rId4" imgW="1194816" imgH="1054689" progId="CorelDRAW.Graphic.13">
                  <p:embed/>
                  <p:pic>
                    <p:nvPicPr>
                      <p:cNvPr id="114704" name="Object 16">
                        <a:extLst>
                          <a:ext uri="{FF2B5EF4-FFF2-40B4-BE49-F238E27FC236}">
                            <a16:creationId xmlns:a16="http://schemas.microsoft.com/office/drawing/2014/main" id="{ADF261EE-E683-4E33-98E5-33A31B921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148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>
            <a:extLst>
              <a:ext uri="{FF2B5EF4-FFF2-40B4-BE49-F238E27FC236}">
                <a16:creationId xmlns:a16="http://schemas.microsoft.com/office/drawing/2014/main" id="{DB5CDC80-2992-41E2-9558-C2EFFB472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14800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2285358" imgH="545551" progId="CorelDRAW.Graphic.13">
                  <p:embed/>
                </p:oleObj>
              </mc:Choice>
              <mc:Fallback>
                <p:oleObj name="CorelDRAW" r:id="rId6" imgW="2285358" imgH="545551" progId="CorelDRAW.Graphic.13">
                  <p:embed/>
                  <p:pic>
                    <p:nvPicPr>
                      <p:cNvPr id="114705" name="Object 17">
                        <a:extLst>
                          <a:ext uri="{FF2B5EF4-FFF2-40B4-BE49-F238E27FC236}">
                            <a16:creationId xmlns:a16="http://schemas.microsoft.com/office/drawing/2014/main" id="{DB5CDC80-2992-41E2-9558-C2EFFB472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H2507-crop">
            <a:extLst>
              <a:ext uri="{FF2B5EF4-FFF2-40B4-BE49-F238E27FC236}">
                <a16:creationId xmlns:a16="http://schemas.microsoft.com/office/drawing/2014/main" id="{9DEC9564-86C0-499A-A85D-0B4E7045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83" name="Text Box 3">
            <a:extLst>
              <a:ext uri="{FF2B5EF4-FFF2-40B4-BE49-F238E27FC236}">
                <a16:creationId xmlns:a16="http://schemas.microsoft.com/office/drawing/2014/main" id="{0B0C9EF7-F4E9-463D-AD57-EFB4A57FE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5D25A4F6-D32A-4CBD-9DA7-0D7D10B3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909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DeMorgan’s Theorem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F2D431FC-CA4E-4D16-948C-760B9AFAD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/>
              <a:t>DeMorgan’s 2</a:t>
            </a:r>
            <a:r>
              <a:rPr lang="en-US" altLang="en-US" u="sng" baseline="30000"/>
              <a:t>nd</a:t>
            </a:r>
            <a:r>
              <a:rPr lang="en-US" altLang="en-US" u="sng"/>
              <a:t>  Theorem</a:t>
            </a:r>
            <a:endParaRPr lang="en-US" altLang="en-US" sz="1800" u="sng"/>
          </a:p>
        </p:txBody>
      </p:sp>
      <p:sp>
        <p:nvSpPr>
          <p:cNvPr id="23558" name="Text Box 16">
            <a:extLst>
              <a:ext uri="{FF2B5EF4-FFF2-40B4-BE49-F238E27FC236}">
                <a16:creationId xmlns:a16="http://schemas.microsoft.com/office/drawing/2014/main" id="{D2D61432-CC4C-4BEA-B65F-DB574FA3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The complement of a sum of variables is equal to the product of the complemented variables.</a:t>
            </a:r>
          </a:p>
        </p:txBody>
      </p:sp>
      <p:sp>
        <p:nvSpPr>
          <p:cNvPr id="23559" name="Text Box 18">
            <a:extLst>
              <a:ext uri="{FF2B5EF4-FFF2-40B4-BE49-F238E27FC236}">
                <a16:creationId xmlns:a16="http://schemas.microsoft.com/office/drawing/2014/main" id="{58955E4F-94C5-4C6B-B0D9-571AEF92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B = A </a:t>
            </a:r>
            <a:r>
              <a:rPr lang="en-US" altLang="en-US" i="1" baseline="30000">
                <a:solidFill>
                  <a:srgbClr val="FF3300"/>
                </a:solidFill>
              </a:rPr>
              <a:t>.</a:t>
            </a:r>
            <a:r>
              <a:rPr lang="en-US" altLang="en-US" i="1">
                <a:solidFill>
                  <a:srgbClr val="FF3300"/>
                </a:solidFill>
              </a:rPr>
              <a:t> B</a:t>
            </a:r>
          </a:p>
        </p:txBody>
      </p:sp>
      <p:sp>
        <p:nvSpPr>
          <p:cNvPr id="23560" name="Line 19">
            <a:extLst>
              <a:ext uri="{FF2B5EF4-FFF2-40B4-BE49-F238E27FC236}">
                <a16:creationId xmlns:a16="http://schemas.microsoft.com/office/drawing/2014/main" id="{6FD556D9-5F07-4E1C-9066-318B7C95A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1242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20">
            <a:extLst>
              <a:ext uri="{FF2B5EF4-FFF2-40B4-BE49-F238E27FC236}">
                <a16:creationId xmlns:a16="http://schemas.microsoft.com/office/drawing/2014/main" id="{C59B8CF3-4558-46E8-8D34-C6AC4DA82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1">
            <a:extLst>
              <a:ext uri="{FF2B5EF4-FFF2-40B4-BE49-F238E27FC236}">
                <a16:creationId xmlns:a16="http://schemas.microsoft.com/office/drawing/2014/main" id="{A49A029A-FC27-4D06-835C-4F07F7323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2" name="Text Box 22">
            <a:extLst>
              <a:ext uri="{FF2B5EF4-FFF2-40B4-BE49-F238E27FC236}">
                <a16:creationId xmlns:a16="http://schemas.microsoft.com/office/drawing/2014/main" id="{835FA9C5-780B-47F7-A91F-109D06052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Applying DeMorgan’s second theorem to gates:</a:t>
            </a:r>
          </a:p>
        </p:txBody>
      </p:sp>
      <p:graphicFrame>
        <p:nvGraphicFramePr>
          <p:cNvPr id="122909" name="Object 29">
            <a:extLst>
              <a:ext uri="{FF2B5EF4-FFF2-40B4-BE49-F238E27FC236}">
                <a16:creationId xmlns:a16="http://schemas.microsoft.com/office/drawing/2014/main" id="{3FDA0005-2B7C-44CB-AB19-0AC073911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1148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5404" imgH="1046561" progId="CorelDRAW.Graphic.13">
                  <p:embed/>
                </p:oleObj>
              </mc:Choice>
              <mc:Fallback>
                <p:oleObj name="CorelDRAW" r:id="rId4" imgW="1205404" imgH="1046561" progId="CorelDRAW.Graphic.13">
                  <p:embed/>
                  <p:pic>
                    <p:nvPicPr>
                      <p:cNvPr id="122909" name="Object 29">
                        <a:extLst>
                          <a:ext uri="{FF2B5EF4-FFF2-40B4-BE49-F238E27FC236}">
                            <a16:creationId xmlns:a16="http://schemas.microsoft.com/office/drawing/2014/main" id="{3FDA0005-2B7C-44CB-AB19-0AC073911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14800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Object 31">
            <a:extLst>
              <a:ext uri="{FF2B5EF4-FFF2-40B4-BE49-F238E27FC236}">
                <a16:creationId xmlns:a16="http://schemas.microsoft.com/office/drawing/2014/main" id="{879F311C-7957-43A6-BBB8-7B2B88306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14800"/>
          <a:ext cx="4648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2285358" imgH="545876" progId="CorelDRAW.Graphic.13">
                  <p:embed/>
                </p:oleObj>
              </mc:Choice>
              <mc:Fallback>
                <p:oleObj name="CorelDRAW" r:id="rId6" imgW="2285358" imgH="545876" progId="CorelDRAW.Graphic.13">
                  <p:embed/>
                  <p:pic>
                    <p:nvPicPr>
                      <p:cNvPr id="122911" name="Object 31">
                        <a:extLst>
                          <a:ext uri="{FF2B5EF4-FFF2-40B4-BE49-F238E27FC236}">
                            <a16:creationId xmlns:a16="http://schemas.microsoft.com/office/drawing/2014/main" id="{879F311C-7957-43A6-BBB8-7B2B88306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4648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H2507-crop">
            <a:extLst>
              <a:ext uri="{FF2B5EF4-FFF2-40B4-BE49-F238E27FC236}">
                <a16:creationId xmlns:a16="http://schemas.microsoft.com/office/drawing/2014/main" id="{C87E7991-F8D4-46F5-B588-67E54FA6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39" name="Text Box 3">
            <a:extLst>
              <a:ext uri="{FF2B5EF4-FFF2-40B4-BE49-F238E27FC236}">
                <a16:creationId xmlns:a16="http://schemas.microsoft.com/office/drawing/2014/main" id="{38E45C0F-5ECF-41AB-987F-ABF9AA22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8CC8767E-E80B-456E-90FE-EC28CB01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7400"/>
            <a:ext cx="63246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/>
              <a:t>Apply DeMorgan’s theorem to remove the overbar covering both terms from the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/>
              <a:t>expression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C</a:t>
            </a:r>
            <a:r>
              <a:rPr lang="en-US" altLang="en-US"/>
              <a:t> + </a:t>
            </a:r>
            <a:r>
              <a:rPr lang="en-US" altLang="en-US" i="1"/>
              <a:t>D</a:t>
            </a:r>
            <a:r>
              <a:rPr lang="en-US" altLang="en-US"/>
              <a:t>.</a:t>
            </a:r>
          </a:p>
        </p:txBody>
      </p:sp>
      <p:sp>
        <p:nvSpPr>
          <p:cNvPr id="25605" name="Rectangle 16">
            <a:extLst>
              <a:ext uri="{FF2B5EF4-FFF2-40B4-BE49-F238E27FC236}">
                <a16:creationId xmlns:a16="http://schemas.microsoft.com/office/drawing/2014/main" id="{1756D310-8771-456B-BF40-658FDAD7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909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DeMorgan’s Theorem</a:t>
            </a:r>
          </a:p>
        </p:txBody>
      </p:sp>
      <p:sp>
        <p:nvSpPr>
          <p:cNvPr id="25606" name="WordArt 17">
            <a:extLst>
              <a:ext uri="{FF2B5EF4-FFF2-40B4-BE49-F238E27FC236}">
                <a16:creationId xmlns:a16="http://schemas.microsoft.com/office/drawing/2014/main" id="{BA7C8732-62E2-4856-94E0-335B4F6F98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2057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16754" name="WordArt 18">
            <a:extLst>
              <a:ext uri="{FF2B5EF4-FFF2-40B4-BE49-F238E27FC236}">
                <a16:creationId xmlns:a16="http://schemas.microsoft.com/office/drawing/2014/main" id="{406997CA-5156-4B34-912F-C4AAA344700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3657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25608" name="Line 19">
            <a:extLst>
              <a:ext uri="{FF2B5EF4-FFF2-40B4-BE49-F238E27FC236}">
                <a16:creationId xmlns:a16="http://schemas.microsoft.com/office/drawing/2014/main" id="{51B32F6E-B8A0-4E25-8D20-533698AFD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2867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20">
            <a:extLst>
              <a:ext uri="{FF2B5EF4-FFF2-40B4-BE49-F238E27FC236}">
                <a16:creationId xmlns:a16="http://schemas.microsoft.com/office/drawing/2014/main" id="{A81736DC-2358-464E-AC01-131895D52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9257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759" name="Group 23">
            <a:extLst>
              <a:ext uri="{FF2B5EF4-FFF2-40B4-BE49-F238E27FC236}">
                <a16:creationId xmlns:a16="http://schemas.microsoft.com/office/drawing/2014/main" id="{DCF181A9-C65E-4A6E-8559-03364154202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657600"/>
            <a:ext cx="6400800" cy="1608138"/>
            <a:chOff x="1344" y="2304"/>
            <a:chExt cx="4032" cy="1013"/>
          </a:xfrm>
        </p:grpSpPr>
        <p:sp>
          <p:nvSpPr>
            <p:cNvPr id="25611" name="Text Box 9">
              <a:extLst>
                <a:ext uri="{FF2B5EF4-FFF2-40B4-BE49-F238E27FC236}">
                  <a16:creationId xmlns:a16="http://schemas.microsoft.com/office/drawing/2014/main" id="{D9D1A5B0-4155-4333-AFE7-D931BB164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04"/>
              <a:ext cx="4032" cy="1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/>
                <a:t>To apply DeMorgan’s theorem to the expression, you can break the overbar covering both terms and change the sign between the terms. This results in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en-US" i="1"/>
                <a:t>X</a:t>
              </a:r>
              <a:r>
                <a:rPr lang="en-US" altLang="en-US"/>
                <a:t> = </a:t>
              </a:r>
              <a:r>
                <a:rPr lang="en-US" altLang="en-US" i="1"/>
                <a:t>C</a:t>
              </a:r>
              <a:r>
                <a:rPr lang="en-US" altLang="en-US"/>
                <a:t> </a:t>
              </a:r>
              <a:r>
                <a:rPr lang="en-US" altLang="en-US" baseline="30000"/>
                <a:t>.</a:t>
              </a:r>
              <a:r>
                <a:rPr lang="en-US" altLang="en-US"/>
                <a:t> </a:t>
              </a:r>
              <a:r>
                <a:rPr lang="en-US" altLang="en-US" i="1"/>
                <a:t>D</a:t>
              </a:r>
              <a:r>
                <a:rPr lang="en-US" altLang="en-US"/>
                <a:t>. Deleting the double bar gives</a:t>
              </a:r>
              <a:r>
                <a:rPr lang="en-US" altLang="en-US">
                  <a:solidFill>
                    <a:srgbClr val="FF3300"/>
                  </a:solidFill>
                </a:rPr>
                <a:t> </a:t>
              </a:r>
              <a:r>
                <a:rPr lang="en-US" altLang="en-US" i="1">
                  <a:solidFill>
                    <a:srgbClr val="FF3300"/>
                  </a:solidFill>
                </a:rPr>
                <a:t>X</a:t>
              </a:r>
              <a:r>
                <a:rPr lang="en-US" altLang="en-US">
                  <a:solidFill>
                    <a:srgbClr val="FF3300"/>
                  </a:solidFill>
                </a:rPr>
                <a:t> = </a:t>
              </a:r>
              <a:r>
                <a:rPr lang="en-US" altLang="en-US" i="1">
                  <a:solidFill>
                    <a:srgbClr val="FF3300"/>
                  </a:solidFill>
                </a:rPr>
                <a:t>C</a:t>
              </a:r>
              <a:r>
                <a:rPr lang="en-US" altLang="en-US">
                  <a:solidFill>
                    <a:srgbClr val="FF3300"/>
                  </a:solidFill>
                </a:rPr>
                <a:t> </a:t>
              </a:r>
              <a:r>
                <a:rPr lang="en-US" altLang="en-US" baseline="30000">
                  <a:solidFill>
                    <a:srgbClr val="FF3300"/>
                  </a:solidFill>
                </a:rPr>
                <a:t>.</a:t>
              </a:r>
              <a:r>
                <a:rPr lang="en-US" altLang="en-US">
                  <a:solidFill>
                    <a:srgbClr val="FF3300"/>
                  </a:solidFill>
                </a:rPr>
                <a:t> </a:t>
              </a:r>
              <a:r>
                <a:rPr lang="en-US" altLang="en-US" i="1">
                  <a:solidFill>
                    <a:srgbClr val="FF3300"/>
                  </a:solidFill>
                </a:rPr>
                <a:t>D</a:t>
              </a:r>
              <a:r>
                <a:rPr lang="en-US" altLang="en-US">
                  <a:solidFill>
                    <a:srgbClr val="FF3300"/>
                  </a:solidFill>
                </a:rPr>
                <a:t>.</a:t>
              </a:r>
              <a:r>
                <a:rPr lang="en-US" altLang="en-US"/>
                <a:t> </a:t>
              </a:r>
            </a:p>
          </p:txBody>
        </p:sp>
        <p:sp>
          <p:nvSpPr>
            <p:cNvPr id="25612" name="Line 13">
              <a:extLst>
                <a:ext uri="{FF2B5EF4-FFF2-40B4-BE49-F238E27FC236}">
                  <a16:creationId xmlns:a16="http://schemas.microsoft.com/office/drawing/2014/main" id="{8508B0B2-65E7-4D99-9538-086099AE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Text Box 21">
              <a:extLst>
                <a:ext uri="{FF2B5EF4-FFF2-40B4-BE49-F238E27FC236}">
                  <a16:creationId xmlns:a16="http://schemas.microsoft.com/office/drawing/2014/main" id="{69A55818-C2CF-4AE9-A9F9-5586E755D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2893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/>
                <a:t>=</a:t>
              </a:r>
            </a:p>
          </p:txBody>
        </p:sp>
        <p:sp>
          <p:nvSpPr>
            <p:cNvPr id="25614" name="Line 22">
              <a:extLst>
                <a:ext uri="{FF2B5EF4-FFF2-40B4-BE49-F238E27FC236}">
                  <a16:creationId xmlns:a16="http://schemas.microsoft.com/office/drawing/2014/main" id="{10C210DF-4825-4AFD-8E19-1822CE17B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072"/>
              <a:ext cx="1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67" name="Object 39">
            <a:extLst>
              <a:ext uri="{FF2B5EF4-FFF2-40B4-BE49-F238E27FC236}">
                <a16:creationId xmlns:a16="http://schemas.microsoft.com/office/drawing/2014/main" id="{97F4136D-E4A3-4C49-9300-562BB8243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191000"/>
          <a:ext cx="5334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31329" imgH="557256" progId="CorelDRAW.Graphic.13">
                  <p:embed/>
                </p:oleObj>
              </mc:Choice>
              <mc:Fallback>
                <p:oleObj name="CorelDRAW" r:id="rId3" imgW="2731329" imgH="557256" progId="CorelDRAW.Graphic.13">
                  <p:embed/>
                  <p:pic>
                    <p:nvPicPr>
                      <p:cNvPr id="124967" name="Object 39">
                        <a:extLst>
                          <a:ext uri="{FF2B5EF4-FFF2-40B4-BE49-F238E27FC236}">
                            <a16:creationId xmlns:a16="http://schemas.microsoft.com/office/drawing/2014/main" id="{97F4136D-E4A3-4C49-9300-562BB8243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5334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1" name="Picture 2" descr="SH2507-crop">
            <a:extLst>
              <a:ext uri="{FF2B5EF4-FFF2-40B4-BE49-F238E27FC236}">
                <a16:creationId xmlns:a16="http://schemas.microsoft.com/office/drawing/2014/main" id="{38B74236-6168-4587-B4C9-9CBAE436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1" name="Text Box 3">
            <a:extLst>
              <a:ext uri="{FF2B5EF4-FFF2-40B4-BE49-F238E27FC236}">
                <a16:creationId xmlns:a16="http://schemas.microsoft.com/office/drawing/2014/main" id="{D56C5B3C-500D-4492-8B7C-1025A95E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9D141445-0E17-4899-8DF2-23D1F20C8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45069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Boolean Analysis of Logic Circuits</a:t>
            </a:r>
          </a:p>
        </p:txBody>
      </p:sp>
      <p:sp>
        <p:nvSpPr>
          <p:cNvPr id="27654" name="Text Box 15">
            <a:extLst>
              <a:ext uri="{FF2B5EF4-FFF2-40B4-BE49-F238E27FC236}">
                <a16:creationId xmlns:a16="http://schemas.microsoft.com/office/drawing/2014/main" id="{74B73215-E91B-4181-B9E3-2D742EC2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731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Combinational logic circuits can be analyzed by writing the expression for each gate and combining the expressions according to the rules for Boolean algebra.</a:t>
            </a:r>
          </a:p>
        </p:txBody>
      </p:sp>
      <p:sp>
        <p:nvSpPr>
          <p:cNvPr id="124944" name="Text Box 16">
            <a:extLst>
              <a:ext uri="{FF2B5EF4-FFF2-40B4-BE49-F238E27FC236}">
                <a16:creationId xmlns:a16="http://schemas.microsoft.com/office/drawing/2014/main" id="{3355CD56-2551-4410-BC67-C4849FC0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000"/>
              <a:t>Apply Boolean algebra to derive the expression for </a:t>
            </a:r>
            <a:r>
              <a:rPr lang="en-US" altLang="en-US" sz="2000" i="1"/>
              <a:t>X</a:t>
            </a:r>
            <a:r>
              <a:rPr lang="en-US" altLang="en-US" sz="2000"/>
              <a:t>.</a:t>
            </a:r>
          </a:p>
        </p:txBody>
      </p:sp>
      <p:sp>
        <p:nvSpPr>
          <p:cNvPr id="124945" name="WordArt 17">
            <a:extLst>
              <a:ext uri="{FF2B5EF4-FFF2-40B4-BE49-F238E27FC236}">
                <a16:creationId xmlns:a16="http://schemas.microsoft.com/office/drawing/2014/main" id="{576BA397-1E47-4D81-8D13-4EDF187B95B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310038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24949" name="WordArt 21">
            <a:extLst>
              <a:ext uri="{FF2B5EF4-FFF2-40B4-BE49-F238E27FC236}">
                <a16:creationId xmlns:a16="http://schemas.microsoft.com/office/drawing/2014/main" id="{4F3D2D72-C267-4E86-8996-9D3D9165BA1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3581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24955" name="Text Box 27">
            <a:extLst>
              <a:ext uri="{FF2B5EF4-FFF2-40B4-BE49-F238E27FC236}">
                <a16:creationId xmlns:a16="http://schemas.microsoft.com/office/drawing/2014/main" id="{CBA67910-A6E7-4523-83FB-2D3ACE62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000"/>
              <a:t>Write the expression for each gate:</a:t>
            </a:r>
          </a:p>
        </p:txBody>
      </p:sp>
      <p:sp>
        <p:nvSpPr>
          <p:cNvPr id="124976" name="Text Box 48">
            <a:extLst>
              <a:ext uri="{FF2B5EF4-FFF2-40B4-BE49-F238E27FC236}">
                <a16:creationId xmlns:a16="http://schemas.microsoft.com/office/drawing/2014/main" id="{3B19332C-4A1D-4067-9B32-3DFD3A31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Applying DeMorgan’s theorem and the distribution law:</a:t>
            </a:r>
          </a:p>
        </p:txBody>
      </p:sp>
      <p:grpSp>
        <p:nvGrpSpPr>
          <p:cNvPr id="124988" name="Group 60">
            <a:extLst>
              <a:ext uri="{FF2B5EF4-FFF2-40B4-BE49-F238E27FC236}">
                <a16:creationId xmlns:a16="http://schemas.microsoft.com/office/drawing/2014/main" id="{F3FE2D63-11D8-48F2-BE1E-7D8B13BCEA6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91000"/>
            <a:ext cx="1295400" cy="396875"/>
            <a:chOff x="2976" y="2640"/>
            <a:chExt cx="816" cy="250"/>
          </a:xfrm>
        </p:grpSpPr>
        <p:sp>
          <p:nvSpPr>
            <p:cNvPr id="27674" name="Line 45">
              <a:extLst>
                <a:ext uri="{FF2B5EF4-FFF2-40B4-BE49-F238E27FC236}">
                  <a16:creationId xmlns:a16="http://schemas.microsoft.com/office/drawing/2014/main" id="{A834C38F-E506-4867-A50F-BD82F4534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88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Text Box 50">
              <a:extLst>
                <a:ext uri="{FF2B5EF4-FFF2-40B4-BE49-F238E27FC236}">
                  <a16:creationId xmlns:a16="http://schemas.microsoft.com/office/drawing/2014/main" id="{B51E619E-9764-4BE4-BCA4-C5B1AD17E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C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endParaRPr lang="en-US" altLang="en-US" sz="1600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4987" name="Group 59">
            <a:extLst>
              <a:ext uri="{FF2B5EF4-FFF2-40B4-BE49-F238E27FC236}">
                <a16:creationId xmlns:a16="http://schemas.microsoft.com/office/drawing/2014/main" id="{C07D5399-6F50-4F8A-B4C2-36FF8D94744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648200"/>
            <a:ext cx="2209800" cy="396875"/>
            <a:chOff x="3792" y="2928"/>
            <a:chExt cx="1392" cy="250"/>
          </a:xfrm>
        </p:grpSpPr>
        <p:sp>
          <p:nvSpPr>
            <p:cNvPr id="27672" name="Text Box 47">
              <a:extLst>
                <a:ext uri="{FF2B5EF4-FFF2-40B4-BE49-F238E27FC236}">
                  <a16:creationId xmlns:a16="http://schemas.microsoft.com/office/drawing/2014/main" id="{2824397D-04B5-4466-AE0B-6F1A4531C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28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   = C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+ D</a:t>
              </a:r>
            </a:p>
          </p:txBody>
        </p:sp>
        <p:sp>
          <p:nvSpPr>
            <p:cNvPr id="27673" name="Line 51">
              <a:extLst>
                <a:ext uri="{FF2B5EF4-FFF2-40B4-BE49-F238E27FC236}">
                  <a16:creationId xmlns:a16="http://schemas.microsoft.com/office/drawing/2014/main" id="{A0F3E640-5F3E-4909-A7CE-47944E103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963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89" name="Group 61">
            <a:extLst>
              <a:ext uri="{FF2B5EF4-FFF2-40B4-BE49-F238E27FC236}">
                <a16:creationId xmlns:a16="http://schemas.microsoft.com/office/drawing/2014/main" id="{A8ED91C9-30B5-4A41-B8F7-190A0ABDB9F7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3973513"/>
            <a:ext cx="1295400" cy="396875"/>
            <a:chOff x="2091" y="2503"/>
            <a:chExt cx="816" cy="250"/>
          </a:xfrm>
        </p:grpSpPr>
        <p:sp>
          <p:nvSpPr>
            <p:cNvPr id="27670" name="Line 52">
              <a:extLst>
                <a:ext uri="{FF2B5EF4-FFF2-40B4-BE49-F238E27FC236}">
                  <a16:creationId xmlns:a16="http://schemas.microsoft.com/office/drawing/2014/main" id="{6F1F53E9-725D-4C56-A8B4-AEB19B5FF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Text Box 53">
              <a:extLst>
                <a:ext uri="{FF2B5EF4-FFF2-40B4-BE49-F238E27FC236}">
                  <a16:creationId xmlns:a16="http://schemas.microsoft.com/office/drawing/2014/main" id="{DFDBF210-74B9-4E14-AD35-B40227913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503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endParaRPr lang="en-US" altLang="en-US" sz="1600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4986" name="Group 58">
            <a:extLst>
              <a:ext uri="{FF2B5EF4-FFF2-40B4-BE49-F238E27FC236}">
                <a16:creationId xmlns:a16="http://schemas.microsoft.com/office/drawing/2014/main" id="{EEBA28CC-EB04-41B8-A8BC-EC8BF95DF52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791200"/>
            <a:ext cx="3657600" cy="396875"/>
            <a:chOff x="1392" y="3648"/>
            <a:chExt cx="2304" cy="250"/>
          </a:xfrm>
        </p:grpSpPr>
        <p:sp>
          <p:nvSpPr>
            <p:cNvPr id="27665" name="Text Box 49">
              <a:extLst>
                <a:ext uri="{FF2B5EF4-FFF2-40B4-BE49-F238E27FC236}">
                  <a16:creationId xmlns:a16="http://schemas.microsoft.com/office/drawing/2014/main" id="{089C6CA0-F87B-4AA6-9FD1-4F377DE03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48"/>
              <a:ext cx="2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>
                  <a:solidFill>
                    <a:srgbClr val="FF3399"/>
                  </a:solidFill>
                  <a:latin typeface="Arial" panose="020B0604020202020204" pitchFamily="34" charset="0"/>
                </a:rPr>
                <a:t>X = C (A  B) + D = A B C + D</a:t>
              </a:r>
            </a:p>
          </p:txBody>
        </p:sp>
        <p:sp>
          <p:nvSpPr>
            <p:cNvPr id="27666" name="Line 54">
              <a:extLst>
                <a:ext uri="{FF2B5EF4-FFF2-40B4-BE49-F238E27FC236}">
                  <a16:creationId xmlns:a16="http://schemas.microsoft.com/office/drawing/2014/main" id="{75C74B21-A841-46EB-9BDB-07B2B72A5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7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55">
              <a:extLst>
                <a:ext uri="{FF2B5EF4-FFF2-40B4-BE49-F238E27FC236}">
                  <a16:creationId xmlns:a16="http://schemas.microsoft.com/office/drawing/2014/main" id="{18F4AB6C-BA55-4508-A525-7930B3F0B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1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56">
              <a:extLst>
                <a:ext uri="{FF2B5EF4-FFF2-40B4-BE49-F238E27FC236}">
                  <a16:creationId xmlns:a16="http://schemas.microsoft.com/office/drawing/2014/main" id="{95C5A8C6-A2A3-4E97-840F-5C5123E2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57">
              <a:extLst>
                <a:ext uri="{FF2B5EF4-FFF2-40B4-BE49-F238E27FC236}">
                  <a16:creationId xmlns:a16="http://schemas.microsoft.com/office/drawing/2014/main" id="{C6996512-64DC-469A-A7F1-1ADADA7F5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90" name="Text Box 62">
            <a:extLst>
              <a:ext uri="{FF2B5EF4-FFF2-40B4-BE49-F238E27FC236}">
                <a16:creationId xmlns:a16="http://schemas.microsoft.com/office/drawing/2014/main" id="{2F8F9912-52B8-4A8E-AA6F-7A5AF159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470693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3399"/>
                </a:solidFill>
                <a:latin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4" grpId="0"/>
      <p:bldP spid="124955" grpId="0"/>
      <p:bldP spid="124976" grpId="0"/>
      <p:bldP spid="1249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H2507-crop">
            <a:extLst>
              <a:ext uri="{FF2B5EF4-FFF2-40B4-BE49-F238E27FC236}">
                <a16:creationId xmlns:a16="http://schemas.microsoft.com/office/drawing/2014/main" id="{D693A824-B980-4F7F-B87F-C3AC25E6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5" name="Text Box 3">
            <a:extLst>
              <a:ext uri="{FF2B5EF4-FFF2-40B4-BE49-F238E27FC236}">
                <a16:creationId xmlns:a16="http://schemas.microsoft.com/office/drawing/2014/main" id="{3841024E-CA30-403B-A96A-92B7FA74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1518E73-7495-4F98-B28D-6D78877E2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6939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SOP and POS forms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46CB1255-2308-42BE-86E8-CD92A8A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75438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Boolean expressions can be written in the </a:t>
            </a:r>
            <a:r>
              <a:rPr lang="en-US" altLang="en-US" b="1"/>
              <a:t>sum-of-products</a:t>
            </a:r>
            <a:r>
              <a:rPr lang="en-US" altLang="en-US"/>
              <a:t> form (</a:t>
            </a:r>
            <a:r>
              <a:rPr lang="en-US" altLang="en-US" b="1"/>
              <a:t>SOP</a:t>
            </a:r>
            <a:r>
              <a:rPr lang="en-US" altLang="en-US"/>
              <a:t>) or in the </a:t>
            </a:r>
            <a:r>
              <a:rPr lang="en-US" altLang="en-US" b="1"/>
              <a:t>product-of-sums</a:t>
            </a:r>
            <a:r>
              <a:rPr lang="en-US" altLang="en-US"/>
              <a:t> form (</a:t>
            </a:r>
            <a:r>
              <a:rPr lang="en-US" altLang="en-US" b="1"/>
              <a:t>POS</a:t>
            </a:r>
            <a:r>
              <a:rPr lang="en-US" altLang="en-US"/>
              <a:t>). These forms can simplify the implementation of combinational logic, particularly with PLDs. In both forms, an overbar cannot extend over more than one variable.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B57847B4-D5AD-42E3-8E11-7A5A3232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An expression is in SOP form when two or more product terms are summed as in the following examples:</a:t>
            </a:r>
          </a:p>
        </p:txBody>
      </p:sp>
      <p:sp>
        <p:nvSpPr>
          <p:cNvPr id="131087" name="Text Box 15">
            <a:extLst>
              <a:ext uri="{FF2B5EF4-FFF2-40B4-BE49-F238E27FC236}">
                <a16:creationId xmlns:a16="http://schemas.microsoft.com/office/drawing/2014/main" id="{7541AFAA-F54D-4FA5-8049-F5C82EFCE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847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An expression is in POS form when two or more sum terms are multiplied as in the following examples:</a:t>
            </a:r>
          </a:p>
        </p:txBody>
      </p:sp>
      <p:grpSp>
        <p:nvGrpSpPr>
          <p:cNvPr id="131100" name="Group 28">
            <a:extLst>
              <a:ext uri="{FF2B5EF4-FFF2-40B4-BE49-F238E27FC236}">
                <a16:creationId xmlns:a16="http://schemas.microsoft.com/office/drawing/2014/main" id="{25F6FB43-F8ED-494F-8EE7-797FD766D9D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343400"/>
            <a:ext cx="7696200" cy="396875"/>
            <a:chOff x="672" y="2736"/>
            <a:chExt cx="4848" cy="250"/>
          </a:xfrm>
        </p:grpSpPr>
        <p:sp>
          <p:nvSpPr>
            <p:cNvPr id="29710" name="Text Box 13">
              <a:extLst>
                <a:ext uri="{FF2B5EF4-FFF2-40B4-BE49-F238E27FC236}">
                  <a16:creationId xmlns:a16="http://schemas.microsoft.com/office/drawing/2014/main" id="{DF2E3C1C-0B97-42CB-94EB-9943F769C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48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/>
                <a:t>A B C + A B           	A B C + C D		C D + E</a:t>
              </a:r>
            </a:p>
          </p:txBody>
        </p:sp>
        <p:sp>
          <p:nvSpPr>
            <p:cNvPr id="29711" name="Line 18">
              <a:extLst>
                <a:ext uri="{FF2B5EF4-FFF2-40B4-BE49-F238E27FC236}">
                  <a16:creationId xmlns:a16="http://schemas.microsoft.com/office/drawing/2014/main" id="{81481FBE-66C4-44E0-8677-90F30C60A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9">
              <a:extLst>
                <a:ext uri="{FF2B5EF4-FFF2-40B4-BE49-F238E27FC236}">
                  <a16:creationId xmlns:a16="http://schemas.microsoft.com/office/drawing/2014/main" id="{385B2FCB-1684-4701-AF7C-5D470CF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20">
              <a:extLst>
                <a:ext uri="{FF2B5EF4-FFF2-40B4-BE49-F238E27FC236}">
                  <a16:creationId xmlns:a16="http://schemas.microsoft.com/office/drawing/2014/main" id="{B6761C5E-3D86-4D36-A5DD-9EB220A44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21">
              <a:extLst>
                <a:ext uri="{FF2B5EF4-FFF2-40B4-BE49-F238E27FC236}">
                  <a16:creationId xmlns:a16="http://schemas.microsoft.com/office/drawing/2014/main" id="{CD1D9BAF-3A36-40B9-A041-E1780CD93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22">
              <a:extLst>
                <a:ext uri="{FF2B5EF4-FFF2-40B4-BE49-F238E27FC236}">
                  <a16:creationId xmlns:a16="http://schemas.microsoft.com/office/drawing/2014/main" id="{AB85A896-F9B7-4002-B97C-A0E268EAA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23">
              <a:extLst>
                <a:ext uri="{FF2B5EF4-FFF2-40B4-BE49-F238E27FC236}">
                  <a16:creationId xmlns:a16="http://schemas.microsoft.com/office/drawing/2014/main" id="{7286BAF0-3A81-4F4F-8DDF-5E8F7907A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4">
              <a:extLst>
                <a:ext uri="{FF2B5EF4-FFF2-40B4-BE49-F238E27FC236}">
                  <a16:creationId xmlns:a16="http://schemas.microsoft.com/office/drawing/2014/main" id="{26D63276-E265-442F-8A37-87BBAC224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01" name="Group 29">
            <a:extLst>
              <a:ext uri="{FF2B5EF4-FFF2-40B4-BE49-F238E27FC236}">
                <a16:creationId xmlns:a16="http://schemas.microsoft.com/office/drawing/2014/main" id="{371AC6D2-EAC8-454C-BFF3-6F77C2E0B76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486400"/>
            <a:ext cx="7696200" cy="396875"/>
            <a:chOff x="624" y="3456"/>
            <a:chExt cx="4848" cy="250"/>
          </a:xfrm>
        </p:grpSpPr>
        <p:sp>
          <p:nvSpPr>
            <p:cNvPr id="29706" name="Text Box 16">
              <a:extLst>
                <a:ext uri="{FF2B5EF4-FFF2-40B4-BE49-F238E27FC236}">
                  <a16:creationId xmlns:a16="http://schemas.microsoft.com/office/drawing/2014/main" id="{9CAFD79A-8065-49B0-8892-F391A72BE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56"/>
              <a:ext cx="48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(</a:t>
              </a:r>
              <a:r>
                <a:rPr lang="en-US" altLang="en-US" sz="2000" i="1"/>
                <a:t>A + B</a:t>
              </a:r>
              <a:r>
                <a:rPr lang="en-US" altLang="en-US" sz="2000"/>
                <a:t>)(</a:t>
              </a:r>
              <a:r>
                <a:rPr lang="en-US" altLang="en-US" sz="2000" i="1"/>
                <a:t>A + C</a:t>
              </a:r>
              <a:r>
                <a:rPr lang="en-US" altLang="en-US" sz="2000"/>
                <a:t>)</a:t>
              </a:r>
              <a:r>
                <a:rPr lang="en-US" altLang="en-US" sz="2000" i="1"/>
                <a:t>          	 </a:t>
              </a:r>
              <a:r>
                <a:rPr lang="en-US" altLang="en-US" sz="2000"/>
                <a:t>(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)(</a:t>
              </a:r>
              <a:r>
                <a:rPr lang="en-US" altLang="en-US" sz="2000" i="1"/>
                <a:t>B </a:t>
              </a:r>
              <a:r>
                <a:rPr lang="en-US" altLang="en-US" sz="2000"/>
                <a:t>+ </a:t>
              </a:r>
              <a:r>
                <a:rPr lang="en-US" altLang="en-US" sz="2000" i="1"/>
                <a:t>D</a:t>
              </a:r>
              <a:r>
                <a:rPr lang="en-US" altLang="en-US" sz="2000"/>
                <a:t>) </a:t>
              </a:r>
              <a:r>
                <a:rPr lang="en-US" altLang="en-US" sz="2000" i="1"/>
                <a:t>	 </a:t>
              </a:r>
              <a:r>
                <a:rPr lang="en-US" altLang="en-US" sz="2000"/>
                <a:t>(</a:t>
              </a:r>
              <a:r>
                <a:rPr lang="en-US" altLang="en-US" sz="2000" i="1"/>
                <a:t>A + B</a:t>
              </a:r>
              <a:r>
                <a:rPr lang="en-US" altLang="en-US" sz="2000"/>
                <a:t>)</a:t>
              </a:r>
              <a:r>
                <a:rPr lang="en-US" altLang="en-US" sz="2000" i="1"/>
                <a:t>C</a:t>
              </a:r>
              <a:endParaRPr lang="en-US" altLang="en-US" sz="2000"/>
            </a:p>
          </p:txBody>
        </p:sp>
        <p:sp>
          <p:nvSpPr>
            <p:cNvPr id="29707" name="Line 25">
              <a:extLst>
                <a:ext uri="{FF2B5EF4-FFF2-40B4-BE49-F238E27FC236}">
                  <a16:creationId xmlns:a16="http://schemas.microsoft.com/office/drawing/2014/main" id="{BABFB444-5443-4B65-8E3F-A178D6DC0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26">
              <a:extLst>
                <a:ext uri="{FF2B5EF4-FFF2-40B4-BE49-F238E27FC236}">
                  <a16:creationId xmlns:a16="http://schemas.microsoft.com/office/drawing/2014/main" id="{1D136644-DD3C-45FD-AE83-31191EC52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27">
              <a:extLst>
                <a:ext uri="{FF2B5EF4-FFF2-40B4-BE49-F238E27FC236}">
                  <a16:creationId xmlns:a16="http://schemas.microsoft.com/office/drawing/2014/main" id="{E5E212BB-6F86-4D6E-A56B-A5A795C59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/>
      <p:bldP spid="1310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H2507-crop">
            <a:extLst>
              <a:ext uri="{FF2B5EF4-FFF2-40B4-BE49-F238E27FC236}">
                <a16:creationId xmlns:a16="http://schemas.microsoft.com/office/drawing/2014/main" id="{D1DC2E9D-73AC-443C-9558-F081DD8A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23" name="Text Box 3">
            <a:extLst>
              <a:ext uri="{FF2B5EF4-FFF2-40B4-BE49-F238E27FC236}">
                <a16:creationId xmlns:a16="http://schemas.microsoft.com/office/drawing/2014/main" id="{D1DD922F-2E13-4EB9-8854-33CAF95A4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48DC4A8-3886-48C9-9B25-5F90132A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5812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SOP Standard form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FFA69CE3-29C3-4847-A6D6-F6D145D9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 </a:t>
            </a:r>
            <a:r>
              <a:rPr lang="en-US" altLang="en-US" b="1"/>
              <a:t>SOP</a:t>
            </a:r>
            <a:r>
              <a:rPr lang="en-US" altLang="en-US"/>
              <a:t> </a:t>
            </a:r>
            <a:r>
              <a:rPr lang="en-US" altLang="en-US" b="1"/>
              <a:t>standard form</a:t>
            </a:r>
            <a:r>
              <a:rPr lang="en-US" altLang="en-US"/>
              <a:t>, every variable in the domain must appear in each term. This form is useful for constructing truth tables or for implementing logic in PLDs.</a:t>
            </a:r>
          </a:p>
        </p:txBody>
      </p:sp>
      <p:sp>
        <p:nvSpPr>
          <p:cNvPr id="133142" name="Text Box 22">
            <a:extLst>
              <a:ext uri="{FF2B5EF4-FFF2-40B4-BE49-F238E27FC236}">
                <a16:creationId xmlns:a16="http://schemas.microsoft.com/office/drawing/2014/main" id="{AFB90CC2-D1BF-440F-AC40-FE3007711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754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You can expand a nonstandard term to standard form by multiplying the term by a term consisting of the sum of the missing variable and its complement.</a:t>
            </a:r>
          </a:p>
        </p:txBody>
      </p:sp>
      <p:sp>
        <p:nvSpPr>
          <p:cNvPr id="133144" name="WordArt 24">
            <a:extLst>
              <a:ext uri="{FF2B5EF4-FFF2-40B4-BE49-F238E27FC236}">
                <a16:creationId xmlns:a16="http://schemas.microsoft.com/office/drawing/2014/main" id="{13AB2A4E-0274-4245-981F-C721524921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409098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33145" name="WordArt 25">
            <a:extLst>
              <a:ext uri="{FF2B5EF4-FFF2-40B4-BE49-F238E27FC236}">
                <a16:creationId xmlns:a16="http://schemas.microsoft.com/office/drawing/2014/main" id="{B578D11E-A466-4694-A990-589F67C5EAC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45720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grpSp>
        <p:nvGrpSpPr>
          <p:cNvPr id="133162" name="Group 42">
            <a:extLst>
              <a:ext uri="{FF2B5EF4-FFF2-40B4-BE49-F238E27FC236}">
                <a16:creationId xmlns:a16="http://schemas.microsoft.com/office/drawing/2014/main" id="{E4F1D032-5379-4FA8-9ED0-153A60CA9FC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14800"/>
            <a:ext cx="6553200" cy="396875"/>
            <a:chOff x="1248" y="2592"/>
            <a:chExt cx="4128" cy="250"/>
          </a:xfrm>
        </p:grpSpPr>
        <p:sp>
          <p:nvSpPr>
            <p:cNvPr id="31767" name="Text Box 23">
              <a:extLst>
                <a:ext uri="{FF2B5EF4-FFF2-40B4-BE49-F238E27FC236}">
                  <a16:creationId xmlns:a16="http://schemas.microsoft.com/office/drawing/2014/main" id="{C2C7F10E-1869-4C8C-9EA0-D3E2582BE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41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 sz="2000"/>
                <a:t>Convert </a:t>
              </a:r>
              <a:r>
                <a:rPr lang="en-US" altLang="en-US" sz="2000" i="1"/>
                <a:t>X = A B + A B C</a:t>
              </a:r>
              <a:r>
                <a:rPr lang="en-US" altLang="en-US" sz="2000"/>
                <a:t> to standard form. </a:t>
              </a:r>
            </a:p>
          </p:txBody>
        </p:sp>
        <p:sp>
          <p:nvSpPr>
            <p:cNvPr id="31768" name="Line 30">
              <a:extLst>
                <a:ext uri="{FF2B5EF4-FFF2-40B4-BE49-F238E27FC236}">
                  <a16:creationId xmlns:a16="http://schemas.microsoft.com/office/drawing/2014/main" id="{A7FA6D26-CA8C-422C-952D-C2F02808D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31">
              <a:extLst>
                <a:ext uri="{FF2B5EF4-FFF2-40B4-BE49-F238E27FC236}">
                  <a16:creationId xmlns:a16="http://schemas.microsoft.com/office/drawing/2014/main" id="{44538499-D70E-4607-BE4A-E2741B5AA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63" name="Group 43">
            <a:extLst>
              <a:ext uri="{FF2B5EF4-FFF2-40B4-BE49-F238E27FC236}">
                <a16:creationId xmlns:a16="http://schemas.microsoft.com/office/drawing/2014/main" id="{630D27B0-4BDC-496D-9C17-07E0CF64EA8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572000"/>
            <a:ext cx="6324600" cy="701675"/>
            <a:chOff x="1248" y="2880"/>
            <a:chExt cx="3984" cy="442"/>
          </a:xfrm>
        </p:grpSpPr>
        <p:sp>
          <p:nvSpPr>
            <p:cNvPr id="31765" name="Text Box 26">
              <a:extLst>
                <a:ext uri="{FF2B5EF4-FFF2-40B4-BE49-F238E27FC236}">
                  <a16:creationId xmlns:a16="http://schemas.microsoft.com/office/drawing/2014/main" id="{E6E9B783-0915-4B49-AED5-A9D552E7E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39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 sz="2000"/>
                <a:t>The first term does not include the variable </a:t>
              </a:r>
              <a:r>
                <a:rPr lang="en-US" altLang="en-US" sz="2000" i="1"/>
                <a:t>C</a:t>
              </a:r>
              <a:r>
                <a:rPr lang="en-US" altLang="en-US" sz="2000"/>
                <a:t>. Therefore, multiply it by the (</a:t>
              </a:r>
              <a:r>
                <a:rPr lang="en-US" altLang="en-US" sz="2000" i="1"/>
                <a:t>C + C</a:t>
              </a:r>
              <a:r>
                <a:rPr lang="en-US" altLang="en-US" sz="2000"/>
                <a:t>), which = 1:</a:t>
              </a:r>
            </a:p>
          </p:txBody>
        </p:sp>
        <p:sp>
          <p:nvSpPr>
            <p:cNvPr id="31766" name="Line 34">
              <a:extLst>
                <a:ext uri="{FF2B5EF4-FFF2-40B4-BE49-F238E27FC236}">
                  <a16:creationId xmlns:a16="http://schemas.microsoft.com/office/drawing/2014/main" id="{C8AEA34E-FFCF-475A-BFAF-6F251F203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64" name="Group 44">
            <a:extLst>
              <a:ext uri="{FF2B5EF4-FFF2-40B4-BE49-F238E27FC236}">
                <a16:creationId xmlns:a16="http://schemas.microsoft.com/office/drawing/2014/main" id="{F277246D-22D2-4457-B372-8319075D17B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72088"/>
            <a:ext cx="6553200" cy="747712"/>
            <a:chOff x="1248" y="3321"/>
            <a:chExt cx="4128" cy="471"/>
          </a:xfrm>
        </p:grpSpPr>
        <p:sp>
          <p:nvSpPr>
            <p:cNvPr id="31756" name="Text Box 32">
              <a:extLst>
                <a:ext uri="{FF2B5EF4-FFF2-40B4-BE49-F238E27FC236}">
                  <a16:creationId xmlns:a16="http://schemas.microsoft.com/office/drawing/2014/main" id="{871C9B63-DCA0-418C-90D6-55A19EA5F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21"/>
              <a:ext cx="4128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 sz="2000" i="1"/>
                <a:t>X = A B </a:t>
              </a:r>
              <a:r>
                <a:rPr lang="en-US" altLang="en-US" sz="2000"/>
                <a:t>(</a:t>
              </a:r>
              <a:r>
                <a:rPr lang="en-US" altLang="en-US" sz="2000" i="1"/>
                <a:t>C + C</a:t>
              </a:r>
              <a:r>
                <a:rPr lang="en-US" altLang="en-US" sz="2000"/>
                <a:t>)</a:t>
              </a:r>
              <a:r>
                <a:rPr lang="en-US" altLang="en-US" sz="2000" i="1"/>
                <a:t> + A B C</a:t>
              </a:r>
              <a:r>
                <a:rPr lang="en-US" altLang="en-US" sz="2000"/>
                <a:t> 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en-US" sz="2000"/>
                <a:t>    </a:t>
              </a:r>
              <a:r>
                <a:rPr lang="en-US" altLang="en-US" sz="2000" i="1"/>
                <a:t>= </a:t>
              </a:r>
              <a:r>
                <a:rPr lang="en-US" altLang="en-US" sz="2000" i="1">
                  <a:solidFill>
                    <a:srgbClr val="FF0000"/>
                  </a:solidFill>
                </a:rPr>
                <a:t>A B C + A B C + A B C</a:t>
              </a:r>
            </a:p>
          </p:txBody>
        </p:sp>
        <p:sp>
          <p:nvSpPr>
            <p:cNvPr id="31757" name="Line 33">
              <a:extLst>
                <a:ext uri="{FF2B5EF4-FFF2-40B4-BE49-F238E27FC236}">
                  <a16:creationId xmlns:a16="http://schemas.microsoft.com/office/drawing/2014/main" id="{4D616A12-1F0E-4AFF-B8D4-8ADD0AA1F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35">
              <a:extLst>
                <a:ext uri="{FF2B5EF4-FFF2-40B4-BE49-F238E27FC236}">
                  <a16:creationId xmlns:a16="http://schemas.microsoft.com/office/drawing/2014/main" id="{5EBF0783-AE6F-4EE5-A9E9-F4BBE8BEE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36">
              <a:extLst>
                <a:ext uri="{FF2B5EF4-FFF2-40B4-BE49-F238E27FC236}">
                  <a16:creationId xmlns:a16="http://schemas.microsoft.com/office/drawing/2014/main" id="{9E730DC5-E212-465B-8AAD-C054603BC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37">
              <a:extLst>
                <a:ext uri="{FF2B5EF4-FFF2-40B4-BE49-F238E27FC236}">
                  <a16:creationId xmlns:a16="http://schemas.microsoft.com/office/drawing/2014/main" id="{FB699692-775A-4F6E-AF2E-29587C682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38">
              <a:extLst>
                <a:ext uri="{FF2B5EF4-FFF2-40B4-BE49-F238E27FC236}">
                  <a16:creationId xmlns:a16="http://schemas.microsoft.com/office/drawing/2014/main" id="{F31BD236-65B3-4A46-A96B-2276081B3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39">
              <a:extLst>
                <a:ext uri="{FF2B5EF4-FFF2-40B4-BE49-F238E27FC236}">
                  <a16:creationId xmlns:a16="http://schemas.microsoft.com/office/drawing/2014/main" id="{91E94030-8DAB-4387-A4CC-DECCD7EBA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40">
              <a:extLst>
                <a:ext uri="{FF2B5EF4-FFF2-40B4-BE49-F238E27FC236}">
                  <a16:creationId xmlns:a16="http://schemas.microsoft.com/office/drawing/2014/main" id="{7B62E7E2-D2B4-4BF3-9C65-12CBF053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41">
              <a:extLst>
                <a:ext uri="{FF2B5EF4-FFF2-40B4-BE49-F238E27FC236}">
                  <a16:creationId xmlns:a16="http://schemas.microsoft.com/office/drawing/2014/main" id="{D6EC9652-B1B4-4DC8-AFFE-65659DB73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H2507-crop">
            <a:extLst>
              <a:ext uri="{FF2B5EF4-FFF2-40B4-BE49-F238E27FC236}">
                <a16:creationId xmlns:a16="http://schemas.microsoft.com/office/drawing/2014/main" id="{F4721C5E-F55B-45D6-9514-0358592F3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7" name="Text Box 3">
            <a:extLst>
              <a:ext uri="{FF2B5EF4-FFF2-40B4-BE49-F238E27FC236}">
                <a16:creationId xmlns:a16="http://schemas.microsoft.com/office/drawing/2014/main" id="{3BE77C01-B794-4DFB-9091-0D356F1C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CB2D033-550D-4C77-8D22-3AE49613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5812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POS Standard form</a:t>
            </a:r>
          </a:p>
        </p:txBody>
      </p:sp>
      <p:sp>
        <p:nvSpPr>
          <p:cNvPr id="33797" name="Text Box 11">
            <a:extLst>
              <a:ext uri="{FF2B5EF4-FFF2-40B4-BE49-F238E27FC236}">
                <a16:creationId xmlns:a16="http://schemas.microsoft.com/office/drawing/2014/main" id="{6D413169-4549-4DA2-A6C8-67C2DBC5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 </a:t>
            </a:r>
            <a:r>
              <a:rPr lang="en-US" altLang="en-US" b="1"/>
              <a:t>POS</a:t>
            </a:r>
            <a:r>
              <a:rPr lang="en-US" altLang="en-US"/>
              <a:t> </a:t>
            </a:r>
            <a:r>
              <a:rPr lang="en-US" altLang="en-US" b="1"/>
              <a:t>standard form</a:t>
            </a:r>
            <a:r>
              <a:rPr lang="en-US" altLang="en-US"/>
              <a:t>, every variable in the domain must appear in each sum term of the expression. </a:t>
            </a:r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BF6285A5-EE87-46DF-9E51-5B3396E5A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754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You can expand a nonstandard POS expression to standard form by adding the product of the missing variable and its complement and applying rule 12, which states that (</a:t>
            </a:r>
            <a:r>
              <a:rPr lang="en-US" altLang="en-US" sz="2000" i="1"/>
              <a:t>A + B</a:t>
            </a:r>
            <a:r>
              <a:rPr lang="en-US" altLang="en-US" sz="2000"/>
              <a:t>)(</a:t>
            </a:r>
            <a:r>
              <a:rPr lang="en-US" altLang="en-US" sz="2000" i="1"/>
              <a:t>A + C</a:t>
            </a:r>
            <a:r>
              <a:rPr lang="en-US" altLang="en-US" sz="2000"/>
              <a:t>)</a:t>
            </a:r>
            <a:r>
              <a:rPr lang="en-US" altLang="en-US" sz="2000" i="1"/>
              <a:t> = A + BC.</a:t>
            </a:r>
          </a:p>
        </p:txBody>
      </p:sp>
      <p:sp>
        <p:nvSpPr>
          <p:cNvPr id="139277" name="WordArt 13">
            <a:extLst>
              <a:ext uri="{FF2B5EF4-FFF2-40B4-BE49-F238E27FC236}">
                <a16:creationId xmlns:a16="http://schemas.microsoft.com/office/drawing/2014/main" id="{77818A37-A510-4C84-988F-68A4887D1C4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3733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39278" name="WordArt 14">
            <a:extLst>
              <a:ext uri="{FF2B5EF4-FFF2-40B4-BE49-F238E27FC236}">
                <a16:creationId xmlns:a16="http://schemas.microsoft.com/office/drawing/2014/main" id="{4643E1D1-C14B-48C7-BEE2-56A3EF07ED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4495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grpSp>
        <p:nvGrpSpPr>
          <p:cNvPr id="139305" name="Group 41">
            <a:extLst>
              <a:ext uri="{FF2B5EF4-FFF2-40B4-BE49-F238E27FC236}">
                <a16:creationId xmlns:a16="http://schemas.microsoft.com/office/drawing/2014/main" id="{0B15B4A2-262B-43EE-ADC7-AAF3A91E95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794125"/>
            <a:ext cx="6553200" cy="396875"/>
            <a:chOff x="1248" y="2256"/>
            <a:chExt cx="4128" cy="250"/>
          </a:xfrm>
        </p:grpSpPr>
        <p:sp>
          <p:nvSpPr>
            <p:cNvPr id="33816" name="Text Box 16">
              <a:extLst>
                <a:ext uri="{FF2B5EF4-FFF2-40B4-BE49-F238E27FC236}">
                  <a16:creationId xmlns:a16="http://schemas.microsoft.com/office/drawing/2014/main" id="{F1F022D2-6C4F-46B9-A875-ACF1077BC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56"/>
              <a:ext cx="41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 sz="2000"/>
                <a:t>Convert </a:t>
              </a:r>
              <a:r>
                <a:rPr lang="en-US" altLang="en-US" sz="2000" i="1"/>
                <a:t>X = </a:t>
              </a:r>
              <a:r>
                <a:rPr lang="en-US" altLang="en-US" sz="2000"/>
                <a:t>(</a:t>
              </a:r>
              <a:r>
                <a:rPr lang="en-US" altLang="en-US" sz="2000" i="1"/>
                <a:t>A + B</a:t>
              </a:r>
              <a:r>
                <a:rPr lang="en-US" altLang="en-US" sz="2000"/>
                <a:t>)(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) to standard form. </a:t>
              </a:r>
            </a:p>
          </p:txBody>
        </p:sp>
        <p:sp>
          <p:nvSpPr>
            <p:cNvPr id="33817" name="Line 17">
              <a:extLst>
                <a:ext uri="{FF2B5EF4-FFF2-40B4-BE49-F238E27FC236}">
                  <a16:creationId xmlns:a16="http://schemas.microsoft.com/office/drawing/2014/main" id="{C26F6EF1-ADB0-474A-9B9B-80CDC5526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18">
              <a:extLst>
                <a:ext uri="{FF2B5EF4-FFF2-40B4-BE49-F238E27FC236}">
                  <a16:creationId xmlns:a16="http://schemas.microsoft.com/office/drawing/2014/main" id="{6224B27F-4EB8-406A-96D7-E9319147B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307" name="Group 43">
            <a:extLst>
              <a:ext uri="{FF2B5EF4-FFF2-40B4-BE49-F238E27FC236}">
                <a16:creationId xmlns:a16="http://schemas.microsoft.com/office/drawing/2014/main" id="{A900A2F6-57D7-4BB4-AC6F-42337D5BC97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495800"/>
            <a:ext cx="6324600" cy="701675"/>
            <a:chOff x="1248" y="2880"/>
            <a:chExt cx="3984" cy="442"/>
          </a:xfrm>
        </p:grpSpPr>
        <p:sp>
          <p:nvSpPr>
            <p:cNvPr id="33814" name="Text Box 20">
              <a:extLst>
                <a:ext uri="{FF2B5EF4-FFF2-40B4-BE49-F238E27FC236}">
                  <a16:creationId xmlns:a16="http://schemas.microsoft.com/office/drawing/2014/main" id="{55AB1235-DED3-4CFE-90E1-492CF450E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39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 sz="2000"/>
                <a:t>The first sum term does not include the variable </a:t>
              </a:r>
              <a:r>
                <a:rPr lang="en-US" altLang="en-US" sz="2000" i="1"/>
                <a:t>C</a:t>
              </a:r>
              <a:r>
                <a:rPr lang="en-US" altLang="en-US" sz="2000"/>
                <a:t>. Therefore, add </a:t>
              </a:r>
              <a:r>
                <a:rPr lang="en-US" altLang="en-US" sz="2000" i="1"/>
                <a:t>C C</a:t>
              </a:r>
              <a:r>
                <a:rPr lang="en-US" altLang="en-US" sz="2000"/>
                <a:t> and expand the result by rule 12.</a:t>
              </a:r>
            </a:p>
          </p:txBody>
        </p:sp>
        <p:sp>
          <p:nvSpPr>
            <p:cNvPr id="33815" name="Line 21">
              <a:extLst>
                <a:ext uri="{FF2B5EF4-FFF2-40B4-BE49-F238E27FC236}">
                  <a16:creationId xmlns:a16="http://schemas.microsoft.com/office/drawing/2014/main" id="{C4C211AC-4FE0-48DC-AB01-B7F62DF7C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308" name="Group 44">
            <a:extLst>
              <a:ext uri="{FF2B5EF4-FFF2-40B4-BE49-F238E27FC236}">
                <a16:creationId xmlns:a16="http://schemas.microsoft.com/office/drawing/2014/main" id="{738CADA6-DCF8-4E2A-B093-959A9FDD73F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81600"/>
            <a:ext cx="6553200" cy="747713"/>
            <a:chOff x="1248" y="3312"/>
            <a:chExt cx="4128" cy="471"/>
          </a:xfrm>
        </p:grpSpPr>
        <p:sp>
          <p:nvSpPr>
            <p:cNvPr id="33804" name="Text Box 32">
              <a:extLst>
                <a:ext uri="{FF2B5EF4-FFF2-40B4-BE49-F238E27FC236}">
                  <a16:creationId xmlns:a16="http://schemas.microsoft.com/office/drawing/2014/main" id="{4B62D7AC-B8AB-4468-A25D-D500C9AF6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4128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 sz="2000" i="1"/>
                <a:t>X = </a:t>
              </a:r>
              <a:r>
                <a:rPr lang="en-US" altLang="en-US" sz="2000"/>
                <a:t>(</a:t>
              </a:r>
              <a:r>
                <a:rPr lang="en-US" altLang="en-US" sz="2000" i="1"/>
                <a:t>A + B + C C</a:t>
              </a:r>
              <a:r>
                <a:rPr lang="en-US" altLang="en-US" sz="2000"/>
                <a:t>)(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)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en-US" sz="2000"/>
                <a:t>    = </a:t>
              </a:r>
              <a:r>
                <a:rPr lang="en-US" altLang="en-US" sz="2000">
                  <a:solidFill>
                    <a:srgbClr val="FF0000"/>
                  </a:solidFill>
                </a:rPr>
                <a:t>(</a:t>
              </a:r>
              <a:r>
                <a:rPr lang="en-US" altLang="en-US" sz="2000" i="1">
                  <a:solidFill>
                    <a:srgbClr val="FF0000"/>
                  </a:solidFill>
                </a:rPr>
                <a:t>A +B + C</a:t>
              </a:r>
              <a:r>
                <a:rPr lang="en-US" altLang="en-US" sz="2000">
                  <a:solidFill>
                    <a:srgbClr val="FF0000"/>
                  </a:solidFill>
                </a:rPr>
                <a:t> )(</a:t>
              </a:r>
              <a:r>
                <a:rPr lang="en-US" altLang="en-US" sz="2000" i="1">
                  <a:solidFill>
                    <a:srgbClr val="FF0000"/>
                  </a:solidFill>
                </a:rPr>
                <a:t>A + B + C</a:t>
              </a:r>
              <a:r>
                <a:rPr lang="en-US" altLang="en-US" sz="2000">
                  <a:solidFill>
                    <a:srgbClr val="FF0000"/>
                  </a:solidFill>
                </a:rPr>
                <a:t>)(</a:t>
              </a:r>
              <a:r>
                <a:rPr lang="en-US" altLang="en-US" sz="2000" i="1">
                  <a:solidFill>
                    <a:srgbClr val="FF0000"/>
                  </a:solidFill>
                </a:rPr>
                <a:t>A + B + C</a:t>
              </a:r>
              <a:r>
                <a:rPr lang="en-US" altLang="en-US" sz="2000">
                  <a:solidFill>
                    <a:srgbClr val="FF0000"/>
                  </a:solidFill>
                </a:rPr>
                <a:t>)</a:t>
              </a:r>
            </a:p>
          </p:txBody>
        </p:sp>
        <p:grpSp>
          <p:nvGrpSpPr>
            <p:cNvPr id="33805" name="Group 42">
              <a:extLst>
                <a:ext uri="{FF2B5EF4-FFF2-40B4-BE49-F238E27FC236}">
                  <a16:creationId xmlns:a16="http://schemas.microsoft.com/office/drawing/2014/main" id="{1B958129-FBBC-4DC6-8C5B-B639F30C7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3360"/>
              <a:ext cx="1447" cy="213"/>
              <a:chOff x="1673" y="3360"/>
              <a:chExt cx="1447" cy="213"/>
            </a:xfrm>
          </p:grpSpPr>
          <p:sp>
            <p:nvSpPr>
              <p:cNvPr id="33806" name="Line 33">
                <a:extLst>
                  <a:ext uri="{FF2B5EF4-FFF2-40B4-BE49-F238E27FC236}">
                    <a16:creationId xmlns:a16="http://schemas.microsoft.com/office/drawing/2014/main" id="{96762195-62B6-4A2D-A10C-12DFC023A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7" name="Line 34">
                <a:extLst>
                  <a:ext uri="{FF2B5EF4-FFF2-40B4-BE49-F238E27FC236}">
                    <a16:creationId xmlns:a16="http://schemas.microsoft.com/office/drawing/2014/main" id="{15DFEB6E-F13A-4963-98DE-C7CF44767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8" name="Line 35">
                <a:extLst>
                  <a:ext uri="{FF2B5EF4-FFF2-40B4-BE49-F238E27FC236}">
                    <a16:creationId xmlns:a16="http://schemas.microsoft.com/office/drawing/2014/main" id="{67D8891B-8A6D-484E-8FF1-16BEA7F8C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9" name="Line 36">
                <a:extLst>
                  <a:ext uri="{FF2B5EF4-FFF2-40B4-BE49-F238E27FC236}">
                    <a16:creationId xmlns:a16="http://schemas.microsoft.com/office/drawing/2014/main" id="{D43F02D3-746B-47F7-9DDB-D347AFAE1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3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0" name="Line 37">
                <a:extLst>
                  <a:ext uri="{FF2B5EF4-FFF2-40B4-BE49-F238E27FC236}">
                    <a16:creationId xmlns:a16="http://schemas.microsoft.com/office/drawing/2014/main" id="{1CDAD886-A1CD-4A3D-9B70-8EE010738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1" name="Line 38">
                <a:extLst>
                  <a:ext uri="{FF2B5EF4-FFF2-40B4-BE49-F238E27FC236}">
                    <a16:creationId xmlns:a16="http://schemas.microsoft.com/office/drawing/2014/main" id="{CEE130DE-833C-472C-9FAC-0E06638A3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2" name="Line 39">
                <a:extLst>
                  <a:ext uri="{FF2B5EF4-FFF2-40B4-BE49-F238E27FC236}">
                    <a16:creationId xmlns:a16="http://schemas.microsoft.com/office/drawing/2014/main" id="{B363C56E-4E99-401D-8541-4EBF5177D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3" name="Line 40">
                <a:extLst>
                  <a:ext uri="{FF2B5EF4-FFF2-40B4-BE49-F238E27FC236}">
                    <a16:creationId xmlns:a16="http://schemas.microsoft.com/office/drawing/2014/main" id="{5555FD36-7B6D-4F1D-A27D-65336002C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7">
            <a:extLst>
              <a:ext uri="{FF2B5EF4-FFF2-40B4-BE49-F238E27FC236}">
                <a16:creationId xmlns:a16="http://schemas.microsoft.com/office/drawing/2014/main" id="{821469F4-8E66-42EA-A634-727FE446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731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Karnaugh map (K-map) is a tool for simplifying combinational logic with 3 or 4 variables. For 3 variables, 8 cells are required (2</a:t>
            </a:r>
            <a:r>
              <a:rPr lang="en-US" altLang="en-US" baseline="30000"/>
              <a:t>3</a:t>
            </a:r>
            <a:r>
              <a:rPr lang="en-US" altLang="en-US"/>
              <a:t>). </a:t>
            </a:r>
          </a:p>
        </p:txBody>
      </p:sp>
      <p:sp>
        <p:nvSpPr>
          <p:cNvPr id="159752" name="Text Box 8">
            <a:extLst>
              <a:ext uri="{FF2B5EF4-FFF2-40B4-BE49-F238E27FC236}">
                <a16:creationId xmlns:a16="http://schemas.microsoft.com/office/drawing/2014/main" id="{3F0D420D-0462-49A1-A500-1AFD8F415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4724400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/>
              <a:t>The map shown is for three variables labeled </a:t>
            </a:r>
            <a:r>
              <a:rPr lang="en-US" altLang="en-US" i="1"/>
              <a:t>A, B,</a:t>
            </a:r>
            <a:r>
              <a:rPr lang="en-US" altLang="en-US"/>
              <a:t> and </a:t>
            </a:r>
            <a:r>
              <a:rPr lang="en-US" altLang="en-US" i="1"/>
              <a:t>C</a:t>
            </a:r>
            <a:r>
              <a:rPr lang="en-US" altLang="en-US"/>
              <a:t>. Each cell represents one possible product term.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Each cell differs from an adjacent cell by only one variable. </a:t>
            </a:r>
          </a:p>
        </p:txBody>
      </p:sp>
      <p:graphicFrame>
        <p:nvGraphicFramePr>
          <p:cNvPr id="35844" name="Object 9">
            <a:extLst>
              <a:ext uri="{FF2B5EF4-FFF2-40B4-BE49-F238E27FC236}">
                <a16:creationId xmlns:a16="http://schemas.microsoft.com/office/drawing/2014/main" id="{1BFE17ED-6640-4A7C-99B0-7846147D1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819400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63117" imgH="1614373" progId="CorelDRAW.Graphic.12">
                  <p:embed/>
                </p:oleObj>
              </mc:Choice>
              <mc:Fallback>
                <p:oleObj name="CorelDRAW" r:id="rId4" imgW="1163117" imgH="1614373" progId="CorelDRAW.Graphic.12">
                  <p:embed/>
                  <p:pic>
                    <p:nvPicPr>
                      <p:cNvPr id="35844" name="Object 9">
                        <a:extLst>
                          <a:ext uri="{FF2B5EF4-FFF2-40B4-BE49-F238E27FC236}">
                            <a16:creationId xmlns:a16="http://schemas.microsoft.com/office/drawing/2014/main" id="{1BFE17ED-6640-4A7C-99B0-7846147D1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19400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5" name="Picture 10" descr="SH2507-crop">
            <a:extLst>
              <a:ext uri="{FF2B5EF4-FFF2-40B4-BE49-F238E27FC236}">
                <a16:creationId xmlns:a16="http://schemas.microsoft.com/office/drawing/2014/main" id="{3B27B168-1CA4-4F14-8F2A-A556E29E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55" name="Text Box 11">
            <a:extLst>
              <a:ext uri="{FF2B5EF4-FFF2-40B4-BE49-F238E27FC236}">
                <a16:creationId xmlns:a16="http://schemas.microsoft.com/office/drawing/2014/main" id="{D01A9B62-6D77-4BFB-8A67-CE1B69C1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35847" name="Rectangle 24">
            <a:extLst>
              <a:ext uri="{FF2B5EF4-FFF2-40B4-BE49-F238E27FC236}">
                <a16:creationId xmlns:a16="http://schemas.microsoft.com/office/drawing/2014/main" id="{8675BAEC-0BE2-460D-81E4-BC1E2AEA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3">
            <a:extLst>
              <a:ext uri="{FF2B5EF4-FFF2-40B4-BE49-F238E27FC236}">
                <a16:creationId xmlns:a16="http://schemas.microsoft.com/office/drawing/2014/main" id="{D47BAFA7-EA90-4E70-A33F-AFEEDBCC3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667000"/>
          <a:ext cx="23860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088296" imgH="1530665" progId="CorelDRAW.Graphic.13">
                  <p:embed/>
                </p:oleObj>
              </mc:Choice>
              <mc:Fallback>
                <p:oleObj name="CorelDRAW" r:id="rId4" imgW="1088296" imgH="1530665" progId="CorelDRAW.Graphic.13">
                  <p:embed/>
                  <p:pic>
                    <p:nvPicPr>
                      <p:cNvPr id="37890" name="Object 23">
                        <a:extLst>
                          <a:ext uri="{FF2B5EF4-FFF2-40B4-BE49-F238E27FC236}">
                            <a16:creationId xmlns:a16="http://schemas.microsoft.com/office/drawing/2014/main" id="{D47BAFA7-EA90-4E70-A33F-AFEEDBCC3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23860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7">
            <a:extLst>
              <a:ext uri="{FF2B5EF4-FFF2-40B4-BE49-F238E27FC236}">
                <a16:creationId xmlns:a16="http://schemas.microsoft.com/office/drawing/2014/main" id="{55B53F81-2868-411F-94F3-84351EE6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Cells are usually labeled using 0’s and 1’s to represent the variable and its complement.  </a:t>
            </a:r>
          </a:p>
        </p:txBody>
      </p:sp>
      <p:grpSp>
        <p:nvGrpSpPr>
          <p:cNvPr id="163850" name="Group 10">
            <a:extLst>
              <a:ext uri="{FF2B5EF4-FFF2-40B4-BE49-F238E27FC236}">
                <a16:creationId xmlns:a16="http://schemas.microsoft.com/office/drawing/2014/main" id="{757BD64E-C375-41B0-B6A7-6D021079070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1447800" cy="2590800"/>
            <a:chOff x="336" y="2016"/>
            <a:chExt cx="912" cy="1632"/>
          </a:xfrm>
        </p:grpSpPr>
        <p:sp>
          <p:nvSpPr>
            <p:cNvPr id="37898" name="Oval 11">
              <a:extLst>
                <a:ext uri="{FF2B5EF4-FFF2-40B4-BE49-F238E27FC236}">
                  <a16:creationId xmlns:a16="http://schemas.microsoft.com/office/drawing/2014/main" id="{58337142-B4A3-4FD6-93A8-A7B3F2D0C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336" cy="163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Text Box 12">
              <a:extLst>
                <a:ext uri="{FF2B5EF4-FFF2-40B4-BE49-F238E27FC236}">
                  <a16:creationId xmlns:a16="http://schemas.microsoft.com/office/drawing/2014/main" id="{F0F2B26B-DFAF-4B96-B0B4-79B959706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576" cy="518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DDDDD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Gray code</a:t>
              </a:r>
            </a:p>
          </p:txBody>
        </p:sp>
      </p:grpSp>
      <p:pic>
        <p:nvPicPr>
          <p:cNvPr id="37893" name="Picture 13" descr="SH2507-crop">
            <a:extLst>
              <a:ext uri="{FF2B5EF4-FFF2-40B4-BE49-F238E27FC236}">
                <a16:creationId xmlns:a16="http://schemas.microsoft.com/office/drawing/2014/main" id="{E9439641-70AE-4249-A708-88AC7D16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54" name="Text Box 14">
            <a:extLst>
              <a:ext uri="{FF2B5EF4-FFF2-40B4-BE49-F238E27FC236}">
                <a16:creationId xmlns:a16="http://schemas.microsoft.com/office/drawing/2014/main" id="{F5724AE4-CDEB-499F-918A-B5B1E9E2A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37895" name="Rectangle 15">
            <a:extLst>
              <a:ext uri="{FF2B5EF4-FFF2-40B4-BE49-F238E27FC236}">
                <a16:creationId xmlns:a16="http://schemas.microsoft.com/office/drawing/2014/main" id="{73438346-59D4-4B9D-9702-0E9768CC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sp>
        <p:nvSpPr>
          <p:cNvPr id="163848" name="Text Box 8">
            <a:extLst>
              <a:ext uri="{FF2B5EF4-FFF2-40B4-BE49-F238E27FC236}">
                <a16:creationId xmlns:a16="http://schemas.microsoft.com/office/drawing/2014/main" id="{849EF67C-E59E-484A-84ED-6E9CE11F1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41750"/>
            <a:ext cx="434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Ones are read as the true variable and zeros are read as the complemented variable. </a:t>
            </a:r>
          </a:p>
        </p:txBody>
      </p:sp>
      <p:sp>
        <p:nvSpPr>
          <p:cNvPr id="163862" name="Text Box 22">
            <a:extLst>
              <a:ext uri="{FF2B5EF4-FFF2-40B4-BE49-F238E27FC236}">
                <a16:creationId xmlns:a16="http://schemas.microsoft.com/office/drawing/2014/main" id="{297354EE-829D-4784-B5E2-1688493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590800"/>
            <a:ext cx="434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 numbers are entered in gray code, to force adjacent cells to be different by only one variable.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/>
      <p:bldP spid="1638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SH2507-crop">
            <a:extLst>
              <a:ext uri="{FF2B5EF4-FFF2-40B4-BE49-F238E27FC236}">
                <a16:creationId xmlns:a16="http://schemas.microsoft.com/office/drawing/2014/main" id="{266819B1-3D89-4A87-AE43-7C87FEEE6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6" name="Text Box 6">
            <a:extLst>
              <a:ext uri="{FF2B5EF4-FFF2-40B4-BE49-F238E27FC236}">
                <a16:creationId xmlns:a16="http://schemas.microsoft.com/office/drawing/2014/main" id="{C048ABB0-B3A8-4AD0-AB2C-C34CC2DE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graphicFrame>
        <p:nvGraphicFramePr>
          <p:cNvPr id="39940" name="Object 7">
            <a:extLst>
              <a:ext uri="{FF2B5EF4-FFF2-40B4-BE49-F238E27FC236}">
                <a16:creationId xmlns:a16="http://schemas.microsoft.com/office/drawing/2014/main" id="{435D7761-98F0-4024-9A3E-C37C0B467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743200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1163117" imgH="1614373" progId="CorelDRAW.Graphic.12">
                  <p:embed/>
                </p:oleObj>
              </mc:Choice>
              <mc:Fallback>
                <p:oleObj name="CorelDRAW" r:id="rId5" imgW="1163117" imgH="1614373" progId="CorelDRAW.Graphic.12">
                  <p:embed/>
                  <p:pic>
                    <p:nvPicPr>
                      <p:cNvPr id="39940" name="Object 7">
                        <a:extLst>
                          <a:ext uri="{FF2B5EF4-FFF2-40B4-BE49-F238E27FC236}">
                            <a16:creationId xmlns:a16="http://schemas.microsoft.com/office/drawing/2014/main" id="{435D7761-98F0-4024-9A3E-C37C0B467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8">
            <a:extLst>
              <a:ext uri="{FF2B5EF4-FFF2-40B4-BE49-F238E27FC236}">
                <a16:creationId xmlns:a16="http://schemas.microsoft.com/office/drawing/2014/main" id="{0366F42B-270D-4E6C-BC78-1013AF8F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19463"/>
            <a:ext cx="68580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1"/>
              <a:t>AB</a:t>
            </a:r>
          </a:p>
          <a:p>
            <a:pPr>
              <a:spcBef>
                <a:spcPct val="50000"/>
              </a:spcBef>
            </a:pPr>
            <a:endParaRPr lang="en-US" altLang="en-US" sz="1000" i="1"/>
          </a:p>
          <a:p>
            <a:pPr>
              <a:spcBef>
                <a:spcPct val="50000"/>
              </a:spcBef>
            </a:pPr>
            <a:r>
              <a:rPr lang="en-US" altLang="en-US" sz="1600" i="1"/>
              <a:t>AB</a:t>
            </a:r>
          </a:p>
          <a:p>
            <a:pPr>
              <a:spcBef>
                <a:spcPct val="50000"/>
              </a:spcBef>
            </a:pPr>
            <a:endParaRPr lang="en-US" altLang="en-US" sz="1000" i="1"/>
          </a:p>
          <a:p>
            <a:pPr>
              <a:spcBef>
                <a:spcPct val="50000"/>
              </a:spcBef>
            </a:pPr>
            <a:r>
              <a:rPr lang="en-US" altLang="en-US" sz="1600" i="1"/>
              <a:t>AB</a:t>
            </a:r>
          </a:p>
          <a:p>
            <a:pPr>
              <a:spcBef>
                <a:spcPct val="50000"/>
              </a:spcBef>
            </a:pPr>
            <a:endParaRPr lang="en-US" altLang="en-US" sz="1000" i="1"/>
          </a:p>
          <a:p>
            <a:pPr>
              <a:spcBef>
                <a:spcPct val="50000"/>
              </a:spcBef>
            </a:pPr>
            <a:r>
              <a:rPr lang="en-US" altLang="en-US" sz="1600" i="1"/>
              <a:t>AB</a:t>
            </a:r>
          </a:p>
        </p:txBody>
      </p:sp>
      <p:sp>
        <p:nvSpPr>
          <p:cNvPr id="39942" name="Line 9">
            <a:extLst>
              <a:ext uri="{FF2B5EF4-FFF2-40B4-BE49-F238E27FC236}">
                <a16:creationId xmlns:a16="http://schemas.microsoft.com/office/drawing/2014/main" id="{E14F78B5-9901-4B87-8ED2-951AC43FB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3371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10">
            <a:extLst>
              <a:ext uri="{FF2B5EF4-FFF2-40B4-BE49-F238E27FC236}">
                <a16:creationId xmlns:a16="http://schemas.microsoft.com/office/drawing/2014/main" id="{C9B531E8-7107-4F07-9AE6-4371D1D7C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5013" y="3371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11">
            <a:extLst>
              <a:ext uri="{FF2B5EF4-FFF2-40B4-BE49-F238E27FC236}">
                <a16:creationId xmlns:a16="http://schemas.microsoft.com/office/drawing/2014/main" id="{CE1BBDA0-4D73-4E56-B496-425A58955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39766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12">
            <a:extLst>
              <a:ext uri="{FF2B5EF4-FFF2-40B4-BE49-F238E27FC236}">
                <a16:creationId xmlns:a16="http://schemas.microsoft.com/office/drawing/2014/main" id="{2B15AACD-C9DD-41A8-AF42-7BD29D89F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51863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3">
            <a:extLst>
              <a:ext uri="{FF2B5EF4-FFF2-40B4-BE49-F238E27FC236}">
                <a16:creationId xmlns:a16="http://schemas.microsoft.com/office/drawing/2014/main" id="{4F778B77-2DF1-48A2-A556-137C633D2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956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1"/>
              <a:t>C           C</a:t>
            </a:r>
          </a:p>
        </p:txBody>
      </p:sp>
      <p:sp>
        <p:nvSpPr>
          <p:cNvPr id="39947" name="Line 14">
            <a:extLst>
              <a:ext uri="{FF2B5EF4-FFF2-40B4-BE49-F238E27FC236}">
                <a16:creationId xmlns:a16="http://schemas.microsoft.com/office/drawing/2014/main" id="{ABF3665E-DFE3-495B-B5B0-AA8D8937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2213" y="2971800"/>
            <a:ext cx="128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Text Box 15">
            <a:extLst>
              <a:ext uri="{FF2B5EF4-FFF2-40B4-BE49-F238E27FC236}">
                <a16:creationId xmlns:a16="http://schemas.microsoft.com/office/drawing/2014/main" id="{082E767E-F005-4469-9429-F1F9D367B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731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Alternatively, cells can be labeled with the variable letters.  This makes it simple to read, but it takes more time preparing the map.</a:t>
            </a:r>
          </a:p>
        </p:txBody>
      </p:sp>
      <p:sp>
        <p:nvSpPr>
          <p:cNvPr id="39949" name="Rectangle 16">
            <a:extLst>
              <a:ext uri="{FF2B5EF4-FFF2-40B4-BE49-F238E27FC236}">
                <a16:creationId xmlns:a16="http://schemas.microsoft.com/office/drawing/2014/main" id="{C7256CC9-F16E-4E02-BE7D-99EAAFCA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graphicFrame>
        <p:nvGraphicFramePr>
          <p:cNvPr id="174099" name="Object 19">
            <a:extLst>
              <a:ext uri="{FF2B5EF4-FFF2-40B4-BE49-F238E27FC236}">
                <a16:creationId xmlns:a16="http://schemas.microsoft.com/office/drawing/2014/main" id="{E2B5A00F-AEBE-4CDE-BC4C-A4FE87311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743200"/>
          <a:ext cx="23606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163117" imgH="1614373" progId="CorelDRAW.Graphic.12">
                  <p:embed/>
                </p:oleObj>
              </mc:Choice>
              <mc:Fallback>
                <p:oleObj name="CorelDRAW" r:id="rId7" imgW="1163117" imgH="1614373" progId="CorelDRAW.Graphic.12">
                  <p:embed/>
                  <p:pic>
                    <p:nvPicPr>
                      <p:cNvPr id="174099" name="Object 19">
                        <a:extLst>
                          <a:ext uri="{FF2B5EF4-FFF2-40B4-BE49-F238E27FC236}">
                            <a16:creationId xmlns:a16="http://schemas.microsoft.com/office/drawing/2014/main" id="{E2B5A00F-AEBE-4CDE-BC4C-A4FE87311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236061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0" name="Object 20">
            <a:extLst>
              <a:ext uri="{FF2B5EF4-FFF2-40B4-BE49-F238E27FC236}">
                <a16:creationId xmlns:a16="http://schemas.microsoft.com/office/drawing/2014/main" id="{B7EA834A-51E0-4649-8F35-FF0EAE789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4188" y="2743200"/>
          <a:ext cx="23606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9" imgW="1163117" imgH="1614373" progId="CorelDRAW.Graphic.12">
                  <p:embed/>
                </p:oleObj>
              </mc:Choice>
              <mc:Fallback>
                <p:oleObj name="CorelDRAW" r:id="rId9" imgW="1163117" imgH="1614373" progId="CorelDRAW.Graphic.12">
                  <p:embed/>
                  <p:pic>
                    <p:nvPicPr>
                      <p:cNvPr id="174100" name="Object 20">
                        <a:extLst>
                          <a:ext uri="{FF2B5EF4-FFF2-40B4-BE49-F238E27FC236}">
                            <a16:creationId xmlns:a16="http://schemas.microsoft.com/office/drawing/2014/main" id="{B7EA834A-51E0-4649-8F35-FF0EAE789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2743200"/>
                        <a:ext cx="23606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1" name="Rectangle 21">
            <a:extLst>
              <a:ext uri="{FF2B5EF4-FFF2-40B4-BE49-F238E27FC236}">
                <a16:creationId xmlns:a16="http://schemas.microsoft.com/office/drawing/2014/main" id="{17491C24-8F7F-4FD9-BB7A-7A71A2C70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Read the terms for the yellow cells.</a:t>
            </a:r>
          </a:p>
        </p:txBody>
      </p:sp>
      <p:sp>
        <p:nvSpPr>
          <p:cNvPr id="174102" name="WordArt 22">
            <a:extLst>
              <a:ext uri="{FF2B5EF4-FFF2-40B4-BE49-F238E27FC236}">
                <a16:creationId xmlns:a16="http://schemas.microsoft.com/office/drawing/2014/main" id="{6406CE40-1457-4DE9-9738-3174C639821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3124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74103" name="WordArt 23">
            <a:extLst>
              <a:ext uri="{FF2B5EF4-FFF2-40B4-BE49-F238E27FC236}">
                <a16:creationId xmlns:a16="http://schemas.microsoft.com/office/drawing/2014/main" id="{8DCB0F74-9F9C-435A-86CE-29A4096478C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3962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grpSp>
        <p:nvGrpSpPr>
          <p:cNvPr id="174104" name="Group 24">
            <a:extLst>
              <a:ext uri="{FF2B5EF4-FFF2-40B4-BE49-F238E27FC236}">
                <a16:creationId xmlns:a16="http://schemas.microsoft.com/office/drawing/2014/main" id="{5353E7EC-1238-4A76-AF6B-A786D95CA52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495800"/>
            <a:ext cx="3657600" cy="457200"/>
            <a:chOff x="2688" y="1728"/>
            <a:chExt cx="2304" cy="288"/>
          </a:xfrm>
        </p:grpSpPr>
        <p:sp>
          <p:nvSpPr>
            <p:cNvPr id="39956" name="Text Box 25">
              <a:extLst>
                <a:ext uri="{FF2B5EF4-FFF2-40B4-BE49-F238E27FC236}">
                  <a16:creationId xmlns:a16="http://schemas.microsoft.com/office/drawing/2014/main" id="{ECCAFF9F-3882-46FD-B67A-A13BF470C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28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cells are </a:t>
              </a:r>
              <a:r>
                <a:rPr lang="en-US" altLang="en-US" i="1">
                  <a:solidFill>
                    <a:srgbClr val="FF3300"/>
                  </a:solidFill>
                </a:rPr>
                <a:t>ABC</a:t>
              </a:r>
              <a:r>
                <a:rPr lang="en-US" altLang="en-US"/>
                <a:t> and </a:t>
              </a:r>
              <a:r>
                <a:rPr lang="en-US" altLang="en-US" i="1">
                  <a:solidFill>
                    <a:srgbClr val="FF3300"/>
                  </a:solidFill>
                </a:rPr>
                <a:t>ABC</a:t>
              </a:r>
              <a:r>
                <a:rPr lang="en-US" altLang="en-US"/>
                <a:t>. </a:t>
              </a:r>
            </a:p>
          </p:txBody>
        </p:sp>
        <p:sp>
          <p:nvSpPr>
            <p:cNvPr id="39957" name="Line 26">
              <a:extLst>
                <a:ext uri="{FF2B5EF4-FFF2-40B4-BE49-F238E27FC236}">
                  <a16:creationId xmlns:a16="http://schemas.microsoft.com/office/drawing/2014/main" id="{41E80F19-76A4-4350-AEF7-D4F11AEB7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7">
              <a:extLst>
                <a:ext uri="{FF2B5EF4-FFF2-40B4-BE49-F238E27FC236}">
                  <a16:creationId xmlns:a16="http://schemas.microsoft.com/office/drawing/2014/main" id="{5FF7E2B6-EB3E-4BA6-9F68-23D19736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8">
              <a:extLst>
                <a:ext uri="{FF2B5EF4-FFF2-40B4-BE49-F238E27FC236}">
                  <a16:creationId xmlns:a16="http://schemas.microsoft.com/office/drawing/2014/main" id="{45560587-925F-4BF8-AB3E-AB061E7D0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6">
            <a:extLst>
              <a:ext uri="{FF2B5EF4-FFF2-40B4-BE49-F238E27FC236}">
                <a16:creationId xmlns:a16="http://schemas.microsoft.com/office/drawing/2014/main" id="{E051A9C6-F488-4533-BCC9-AA6EB65AC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 Boolean algebra, a </a:t>
            </a:r>
            <a:r>
              <a:rPr lang="en-US" altLang="en-US" b="1"/>
              <a:t>variable</a:t>
            </a:r>
            <a:r>
              <a:rPr lang="en-US" altLang="en-US"/>
              <a:t> is a symbol used to represent an action, a condition, or data. A single variable can only have a value of 1 or 0.  </a:t>
            </a:r>
          </a:p>
        </p:txBody>
      </p:sp>
      <p:pic>
        <p:nvPicPr>
          <p:cNvPr id="6147" name="Picture 24" descr="SH2507-crop">
            <a:extLst>
              <a:ext uri="{FF2B5EF4-FFF2-40B4-BE49-F238E27FC236}">
                <a16:creationId xmlns:a16="http://schemas.microsoft.com/office/drawing/2014/main" id="{ED9A8C71-4954-46C5-B498-895A726E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Text Box 12">
            <a:extLst>
              <a:ext uri="{FF2B5EF4-FFF2-40B4-BE49-F238E27FC236}">
                <a16:creationId xmlns:a16="http://schemas.microsoft.com/office/drawing/2014/main" id="{C901788E-6A43-4256-BE48-F449B267F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6149" name="Rectangle 29">
            <a:extLst>
              <a:ext uri="{FF2B5EF4-FFF2-40B4-BE49-F238E27FC236}">
                <a16:creationId xmlns:a16="http://schemas.microsoft.com/office/drawing/2014/main" id="{3DE0965D-BC61-49E6-85D6-EADBFB20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3669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Boolean Addition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7D5897AF-BD69-440E-9C1D-CBEB803ED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 </a:t>
            </a:r>
            <a:r>
              <a:rPr lang="en-US" altLang="en-US" sz="2000" b="1"/>
              <a:t>complement</a:t>
            </a:r>
            <a:r>
              <a:rPr lang="en-US" altLang="en-US" sz="2000"/>
              <a:t> represents the inverse of a variable and is indicated with an overbar. Thus, the complement of </a:t>
            </a:r>
            <a:r>
              <a:rPr lang="en-US" altLang="en-US" sz="2000" i="1"/>
              <a:t>A</a:t>
            </a:r>
            <a:r>
              <a:rPr lang="en-US" altLang="en-US" sz="2000"/>
              <a:t> is </a:t>
            </a:r>
            <a:r>
              <a:rPr lang="en-US" altLang="en-US" sz="2000" i="1"/>
              <a:t>A</a:t>
            </a:r>
            <a:r>
              <a:rPr lang="en-US" altLang="en-US" sz="2000"/>
              <a:t>.</a:t>
            </a:r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03F3E01E-A83F-4B78-ACD1-B678102AA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Text Box 32">
            <a:extLst>
              <a:ext uri="{FF2B5EF4-FFF2-40B4-BE49-F238E27FC236}">
                <a16:creationId xmlns:a16="http://schemas.microsoft.com/office/drawing/2014/main" id="{E16B367C-4FA0-421A-A200-09605797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 </a:t>
            </a:r>
            <a:r>
              <a:rPr lang="en-US" altLang="en-US" sz="2000" b="1"/>
              <a:t>literal</a:t>
            </a:r>
            <a:r>
              <a:rPr lang="en-US" altLang="en-US" sz="2000"/>
              <a:t> is a variable or its complement.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2784B667-4374-4201-8521-3B2342BBE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148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Addition is equivalent to the OR operation. The sum term is 1 if one or more if the literals are 1. The sum term is zero only if each literal is 0.</a:t>
            </a:r>
          </a:p>
        </p:txBody>
      </p:sp>
      <p:sp>
        <p:nvSpPr>
          <p:cNvPr id="3106" name="WordArt 34">
            <a:extLst>
              <a:ext uri="{FF2B5EF4-FFF2-40B4-BE49-F238E27FC236}">
                <a16:creationId xmlns:a16="http://schemas.microsoft.com/office/drawing/2014/main" id="{67C1B477-48F1-45B0-9F46-F0CA46DD6F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49530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grpSp>
        <p:nvGrpSpPr>
          <p:cNvPr id="3116" name="Group 44">
            <a:extLst>
              <a:ext uri="{FF2B5EF4-FFF2-40B4-BE49-F238E27FC236}">
                <a16:creationId xmlns:a16="http://schemas.microsoft.com/office/drawing/2014/main" id="{F32B6636-BC4A-47A0-B010-EBE75F047A7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76800"/>
            <a:ext cx="6400800" cy="701675"/>
            <a:chOff x="1392" y="3072"/>
            <a:chExt cx="4032" cy="442"/>
          </a:xfrm>
        </p:grpSpPr>
        <p:sp>
          <p:nvSpPr>
            <p:cNvPr id="6158" name="Text Box 35">
              <a:extLst>
                <a:ext uri="{FF2B5EF4-FFF2-40B4-BE49-F238E27FC236}">
                  <a16:creationId xmlns:a16="http://schemas.microsoft.com/office/drawing/2014/main" id="{1A6B3C1D-3DAE-4496-98E2-69C7859AC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403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Determine the values of </a:t>
              </a:r>
              <a:r>
                <a:rPr lang="en-US" altLang="en-US" sz="2000" i="1"/>
                <a:t>A, B,</a:t>
              </a:r>
              <a:r>
                <a:rPr lang="en-US" altLang="en-US" sz="2000"/>
                <a:t> and </a:t>
              </a:r>
              <a:r>
                <a:rPr lang="en-US" altLang="en-US" sz="2000" i="1"/>
                <a:t>C</a:t>
              </a:r>
              <a:r>
                <a:rPr lang="en-US" altLang="en-US" sz="2000"/>
                <a:t> that make the sum term of the expression 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 = 0?</a:t>
              </a:r>
            </a:p>
          </p:txBody>
        </p:sp>
        <p:sp>
          <p:nvSpPr>
            <p:cNvPr id="6159" name="Line 37">
              <a:extLst>
                <a:ext uri="{FF2B5EF4-FFF2-40B4-BE49-F238E27FC236}">
                  <a16:creationId xmlns:a16="http://schemas.microsoft.com/office/drawing/2014/main" id="{21D6DA18-DA4D-42E4-83EE-51C224EEF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03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38">
              <a:extLst>
                <a:ext uri="{FF2B5EF4-FFF2-40B4-BE49-F238E27FC236}">
                  <a16:creationId xmlns:a16="http://schemas.microsoft.com/office/drawing/2014/main" id="{7C0D77DD-9724-4A6A-A4CF-AD3BC641A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301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" name="WordArt 41">
            <a:extLst>
              <a:ext uri="{FF2B5EF4-FFF2-40B4-BE49-F238E27FC236}">
                <a16:creationId xmlns:a16="http://schemas.microsoft.com/office/drawing/2014/main" id="{0EEEB4C0-8CAE-4CF4-A117-7CBC298C18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5638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D1B2398A-88AF-47CC-9D6B-11F9B334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150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Each literal must = 0; therefore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= 1, </a:t>
            </a:r>
            <a:r>
              <a:rPr lang="en-US" altLang="en-US" sz="2000" i="1">
                <a:solidFill>
                  <a:srgbClr val="FF0000"/>
                </a:solidFill>
              </a:rPr>
              <a:t>B</a:t>
            </a:r>
            <a:r>
              <a:rPr lang="en-US" altLang="en-US" sz="2000">
                <a:solidFill>
                  <a:srgbClr val="FF0000"/>
                </a:solidFill>
              </a:rPr>
              <a:t> = 0 and </a:t>
            </a:r>
            <a:r>
              <a:rPr lang="en-US" altLang="en-US" sz="2000" i="1">
                <a:solidFill>
                  <a:srgbClr val="FF0000"/>
                </a:solidFill>
              </a:rPr>
              <a:t>C</a:t>
            </a:r>
            <a:r>
              <a:rPr lang="en-US" altLang="en-US" sz="2000">
                <a:solidFill>
                  <a:srgbClr val="FF0000"/>
                </a:solidFill>
              </a:rPr>
              <a:t> = 1.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/>
      <p:bldP spid="3104" grpId="0"/>
      <p:bldP spid="3105" grpId="0"/>
      <p:bldP spid="3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6" name="Text Box 8">
            <a:extLst>
              <a:ext uri="{FF2B5EF4-FFF2-40B4-BE49-F238E27FC236}">
                <a16:creationId xmlns:a16="http://schemas.microsoft.com/office/drawing/2014/main" id="{F657EFC0-4C5B-4C7A-AE1D-F28EF147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76600"/>
            <a:ext cx="4572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/>
              <a:t>1.</a:t>
            </a:r>
            <a:r>
              <a:rPr lang="en-US" altLang="en-US"/>
              <a:t>  </a:t>
            </a:r>
            <a:r>
              <a:rPr lang="en-US" altLang="en-US" sz="2000"/>
              <a:t>Group the 1’s into two overlapping groups as indicated.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2000"/>
              <a:t>Read each group by eliminating any variable that changes across a boundary. </a:t>
            </a:r>
          </a:p>
        </p:txBody>
      </p:sp>
      <p:grpSp>
        <p:nvGrpSpPr>
          <p:cNvPr id="165926" name="Group 38">
            <a:extLst>
              <a:ext uri="{FF2B5EF4-FFF2-40B4-BE49-F238E27FC236}">
                <a16:creationId xmlns:a16="http://schemas.microsoft.com/office/drawing/2014/main" id="{C716BE41-CF19-474B-9B0C-916E2F950E5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876800"/>
            <a:ext cx="4572000" cy="457200"/>
            <a:chOff x="2448" y="3216"/>
            <a:chExt cx="2880" cy="288"/>
          </a:xfrm>
        </p:grpSpPr>
        <p:sp>
          <p:nvSpPr>
            <p:cNvPr id="42013" name="Line 16">
              <a:extLst>
                <a:ext uri="{FF2B5EF4-FFF2-40B4-BE49-F238E27FC236}">
                  <a16:creationId xmlns:a16="http://schemas.microsoft.com/office/drawing/2014/main" id="{62E2EC78-8FA6-49B9-A8E9-6BF25794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17">
              <a:extLst>
                <a:ext uri="{FF2B5EF4-FFF2-40B4-BE49-F238E27FC236}">
                  <a16:creationId xmlns:a16="http://schemas.microsoft.com/office/drawing/2014/main" id="{43E4E891-88CF-4DE5-BBA8-5274A953E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Text Box 18">
              <a:extLst>
                <a:ext uri="{FF2B5EF4-FFF2-40B4-BE49-F238E27FC236}">
                  <a16:creationId xmlns:a16="http://schemas.microsoft.com/office/drawing/2014/main" id="{0B785F4F-BAB7-4906-9A05-2BAA760B5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16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en-US" sz="2000"/>
                <a:t>The vertical group is read </a:t>
              </a:r>
              <a:r>
                <a:rPr lang="en-US" altLang="en-US" sz="2000" i="1"/>
                <a:t>AC</a:t>
              </a:r>
              <a:r>
                <a:rPr lang="en-US" altLang="en-US" sz="2000"/>
                <a:t>.</a:t>
              </a:r>
              <a:r>
                <a:rPr lang="en-US" altLang="en-US"/>
                <a:t> </a:t>
              </a:r>
            </a:p>
          </p:txBody>
        </p:sp>
      </p:grpSp>
      <p:pic>
        <p:nvPicPr>
          <p:cNvPr id="41988" name="Picture 27" descr="SH2507-crop">
            <a:extLst>
              <a:ext uri="{FF2B5EF4-FFF2-40B4-BE49-F238E27FC236}">
                <a16:creationId xmlns:a16="http://schemas.microsoft.com/office/drawing/2014/main" id="{C7344BEE-6C56-47DC-BF60-E7D29011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916" name="Text Box 28">
            <a:extLst>
              <a:ext uri="{FF2B5EF4-FFF2-40B4-BE49-F238E27FC236}">
                <a16:creationId xmlns:a16="http://schemas.microsoft.com/office/drawing/2014/main" id="{26639A1B-333A-4710-B295-E902E1D6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41990" name="Text Box 30">
            <a:extLst>
              <a:ext uri="{FF2B5EF4-FFF2-40B4-BE49-F238E27FC236}">
                <a16:creationId xmlns:a16="http://schemas.microsoft.com/office/drawing/2014/main" id="{3A34D948-042F-4420-B0ED-0CDE09D4A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K-maps can simplify combinational logic by grouping cells and eliminating variables that change. </a:t>
            </a:r>
          </a:p>
        </p:txBody>
      </p:sp>
      <p:sp>
        <p:nvSpPr>
          <p:cNvPr id="41991" name="Rectangle 31">
            <a:extLst>
              <a:ext uri="{FF2B5EF4-FFF2-40B4-BE49-F238E27FC236}">
                <a16:creationId xmlns:a16="http://schemas.microsoft.com/office/drawing/2014/main" id="{34C2E956-A062-4134-841C-11CA9B10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graphicFrame>
        <p:nvGraphicFramePr>
          <p:cNvPr id="41992" name="Object 32">
            <a:extLst>
              <a:ext uri="{FF2B5EF4-FFF2-40B4-BE49-F238E27FC236}">
                <a16:creationId xmlns:a16="http://schemas.microsoft.com/office/drawing/2014/main" id="{4CC11048-6817-48DF-A5CF-8011E0E57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71800"/>
          <a:ext cx="21145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1088296" imgH="1530665" progId="CorelDRAW.Graphic.13">
                  <p:embed/>
                </p:oleObj>
              </mc:Choice>
              <mc:Fallback>
                <p:oleObj name="CorelDRAW" r:id="rId5" imgW="1088296" imgH="1530665" progId="CorelDRAW.Graphic.13">
                  <p:embed/>
                  <p:pic>
                    <p:nvPicPr>
                      <p:cNvPr id="41992" name="Object 32">
                        <a:extLst>
                          <a:ext uri="{FF2B5EF4-FFF2-40B4-BE49-F238E27FC236}">
                            <a16:creationId xmlns:a16="http://schemas.microsoft.com/office/drawing/2014/main" id="{4CC11048-6817-48DF-A5CF-8011E0E57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1145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1" name="Object 33">
            <a:extLst>
              <a:ext uri="{FF2B5EF4-FFF2-40B4-BE49-F238E27FC236}">
                <a16:creationId xmlns:a16="http://schemas.microsoft.com/office/drawing/2014/main" id="{0D9C96E6-4726-4FF7-A2A0-5195FEB59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2954338"/>
          <a:ext cx="2128838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219200" imgH="1694688" progId="CorelDRAW.Graphic.13">
                  <p:embed/>
                </p:oleObj>
              </mc:Choice>
              <mc:Fallback>
                <p:oleObj name="CorelDRAW" r:id="rId7" imgW="1219200" imgH="1694688" progId="CorelDRAW.Graphic.13">
                  <p:embed/>
                  <p:pic>
                    <p:nvPicPr>
                      <p:cNvPr id="165921" name="Object 33">
                        <a:extLst>
                          <a:ext uri="{FF2B5EF4-FFF2-40B4-BE49-F238E27FC236}">
                            <a16:creationId xmlns:a16="http://schemas.microsoft.com/office/drawing/2014/main" id="{0D9C96E6-4726-4FF7-A2A0-5195FEB59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954338"/>
                        <a:ext cx="2128838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2" name="Rectangle 34">
            <a:extLst>
              <a:ext uri="{FF2B5EF4-FFF2-40B4-BE49-F238E27FC236}">
                <a16:creationId xmlns:a16="http://schemas.microsoft.com/office/drawing/2014/main" id="{3086DA45-CD94-4613-BC96-4E1AE895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Group the 1’s on the map and read the minimum logic.</a:t>
            </a:r>
          </a:p>
        </p:txBody>
      </p:sp>
      <p:sp>
        <p:nvSpPr>
          <p:cNvPr id="165923" name="WordArt 35">
            <a:extLst>
              <a:ext uri="{FF2B5EF4-FFF2-40B4-BE49-F238E27FC236}">
                <a16:creationId xmlns:a16="http://schemas.microsoft.com/office/drawing/2014/main" id="{A354E197-119C-425B-BB3E-42D0B84E748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2438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grpSp>
        <p:nvGrpSpPr>
          <p:cNvPr id="165899" name="Group 11">
            <a:extLst>
              <a:ext uri="{FF2B5EF4-FFF2-40B4-BE49-F238E27FC236}">
                <a16:creationId xmlns:a16="http://schemas.microsoft.com/office/drawing/2014/main" id="{090ECE02-3C17-4B54-A775-C50B96211FD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460750"/>
            <a:ext cx="1990725" cy="1441450"/>
            <a:chOff x="144" y="2056"/>
            <a:chExt cx="1254" cy="908"/>
          </a:xfrm>
        </p:grpSpPr>
        <p:sp>
          <p:nvSpPr>
            <p:cNvPr id="42010" name="Line 12">
              <a:extLst>
                <a:ext uri="{FF2B5EF4-FFF2-40B4-BE49-F238E27FC236}">
                  <a16:creationId xmlns:a16="http://schemas.microsoft.com/office/drawing/2014/main" id="{A832169A-7AA1-46DE-A6C0-431A8D4BE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352"/>
              <a:ext cx="58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Text Box 13">
              <a:extLst>
                <a:ext uri="{FF2B5EF4-FFF2-40B4-BE49-F238E27FC236}">
                  <a16:creationId xmlns:a16="http://schemas.microsoft.com/office/drawing/2014/main" id="{298298BB-601A-4EFD-BDC8-B42E40757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08"/>
              <a:ext cx="720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/>
                <a:t>B</a:t>
              </a:r>
              <a:r>
                <a:rPr lang="en-US" altLang="en-US" sz="1800"/>
                <a:t> changes across this boundary</a:t>
              </a:r>
            </a:p>
          </p:txBody>
        </p:sp>
        <p:sp>
          <p:nvSpPr>
            <p:cNvPr id="42012" name="Oval 14">
              <a:extLst>
                <a:ext uri="{FF2B5EF4-FFF2-40B4-BE49-F238E27FC236}">
                  <a16:creationId xmlns:a16="http://schemas.microsoft.com/office/drawing/2014/main" id="{3D5C3C67-BF26-4CC4-AFE0-8860D89F7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056"/>
              <a:ext cx="144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5910" name="Group 22">
            <a:extLst>
              <a:ext uri="{FF2B5EF4-FFF2-40B4-BE49-F238E27FC236}">
                <a16:creationId xmlns:a16="http://schemas.microsoft.com/office/drawing/2014/main" id="{87FB2E29-BC58-475F-9D37-A1A9A2390050}"/>
              </a:ext>
            </a:extLst>
          </p:cNvPr>
          <p:cNvGrpSpPr>
            <a:grpSpLocks/>
          </p:cNvGrpSpPr>
          <p:nvPr/>
        </p:nvGrpSpPr>
        <p:grpSpPr bwMode="auto">
          <a:xfrm>
            <a:off x="1765300" y="3048000"/>
            <a:ext cx="1295400" cy="3219450"/>
            <a:chOff x="1200" y="1760"/>
            <a:chExt cx="816" cy="2028"/>
          </a:xfrm>
        </p:grpSpPr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56523524-D1B1-422D-9C38-0D8250FF5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6" y="2592"/>
              <a:ext cx="0" cy="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Text Box 24">
              <a:extLst>
                <a:ext uri="{FF2B5EF4-FFF2-40B4-BE49-F238E27FC236}">
                  <a16:creationId xmlns:a16="http://schemas.microsoft.com/office/drawing/2014/main" id="{6932A019-D423-4407-B8C4-8849C883E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32"/>
              <a:ext cx="720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/>
                <a:t>C</a:t>
              </a:r>
              <a:r>
                <a:rPr lang="en-US" altLang="en-US" sz="1800"/>
                <a:t> changes across this boundary</a:t>
              </a:r>
            </a:p>
          </p:txBody>
        </p:sp>
        <p:sp>
          <p:nvSpPr>
            <p:cNvPr id="42009" name="Oval 25">
              <a:extLst>
                <a:ext uri="{FF2B5EF4-FFF2-40B4-BE49-F238E27FC236}">
                  <a16:creationId xmlns:a16="http://schemas.microsoft.com/office/drawing/2014/main" id="{85EB09B1-AAF4-4008-92C3-0723323A3D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12" y="1448"/>
              <a:ext cx="192" cy="8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5924" name="WordArt 36">
            <a:extLst>
              <a:ext uri="{FF2B5EF4-FFF2-40B4-BE49-F238E27FC236}">
                <a16:creationId xmlns:a16="http://schemas.microsoft.com/office/drawing/2014/main" id="{B7BBDA79-C2D0-4585-89D1-EE18E8C5388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33800" y="2819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grpSp>
        <p:nvGrpSpPr>
          <p:cNvPr id="165925" name="Group 37">
            <a:extLst>
              <a:ext uri="{FF2B5EF4-FFF2-40B4-BE49-F238E27FC236}">
                <a16:creationId xmlns:a16="http://schemas.microsoft.com/office/drawing/2014/main" id="{22DCBD45-7C05-46EA-ABFD-24F494C1C64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257800"/>
            <a:ext cx="4572000" cy="457200"/>
            <a:chOff x="2448" y="3504"/>
            <a:chExt cx="2880" cy="288"/>
          </a:xfrm>
        </p:grpSpPr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F79C0556-64D8-4E17-B720-C740D16BE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0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4"/>
              </a:pPr>
              <a:r>
                <a:rPr lang="en-US" altLang="en-US" sz="2000"/>
                <a:t>The horizontal group is read </a:t>
              </a:r>
              <a:r>
                <a:rPr lang="en-US" altLang="en-US" sz="2000" i="1"/>
                <a:t>AB</a:t>
              </a:r>
              <a:r>
                <a:rPr lang="en-US" altLang="en-US" sz="2000"/>
                <a:t>.</a:t>
              </a:r>
              <a:r>
                <a:rPr lang="en-US" altLang="en-US"/>
                <a:t> </a:t>
              </a:r>
            </a:p>
          </p:txBody>
        </p:sp>
        <p:sp>
          <p:nvSpPr>
            <p:cNvPr id="42006" name="Line 20">
              <a:extLst>
                <a:ext uri="{FF2B5EF4-FFF2-40B4-BE49-F238E27FC236}">
                  <a16:creationId xmlns:a16="http://schemas.microsoft.com/office/drawing/2014/main" id="{5B6A2345-63AC-4D3C-8AE2-2C1213CE6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" y="3560"/>
              <a:ext cx="1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932" name="Group 44">
            <a:extLst>
              <a:ext uri="{FF2B5EF4-FFF2-40B4-BE49-F238E27FC236}">
                <a16:creationId xmlns:a16="http://schemas.microsoft.com/office/drawing/2014/main" id="{927C7759-C80E-4E31-8967-09E880A0EB0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715000"/>
            <a:ext cx="1981200" cy="457200"/>
            <a:chOff x="2688" y="3600"/>
            <a:chExt cx="1248" cy="288"/>
          </a:xfrm>
        </p:grpSpPr>
        <p:sp>
          <p:nvSpPr>
            <p:cNvPr id="42001" name="Text Box 39">
              <a:extLst>
                <a:ext uri="{FF2B5EF4-FFF2-40B4-BE49-F238E27FC236}">
                  <a16:creationId xmlns:a16="http://schemas.microsoft.com/office/drawing/2014/main" id="{13C206D8-EC9E-493D-9DBD-72C13D863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60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00"/>
                  </a:solidFill>
                </a:rPr>
                <a:t>X = AC +AB</a:t>
              </a:r>
            </a:p>
          </p:txBody>
        </p:sp>
        <p:sp>
          <p:nvSpPr>
            <p:cNvPr id="42002" name="Line 41">
              <a:extLst>
                <a:ext uri="{FF2B5EF4-FFF2-40B4-BE49-F238E27FC236}">
                  <a16:creationId xmlns:a16="http://schemas.microsoft.com/office/drawing/2014/main" id="{31371098-098A-4131-AA71-18B7C5308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42">
              <a:extLst>
                <a:ext uri="{FF2B5EF4-FFF2-40B4-BE49-F238E27FC236}">
                  <a16:creationId xmlns:a16="http://schemas.microsoft.com/office/drawing/2014/main" id="{40F9F3A3-04D4-40E2-9469-A682E6966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43">
              <a:extLst>
                <a:ext uri="{FF2B5EF4-FFF2-40B4-BE49-F238E27FC236}">
                  <a16:creationId xmlns:a16="http://schemas.microsoft.com/office/drawing/2014/main" id="{7A56E5C8-49BC-4F82-AC3D-EC76E6923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build="p"/>
      <p:bldP spid="1659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7">
            <a:extLst>
              <a:ext uri="{FF2B5EF4-FFF2-40B4-BE49-F238E27FC236}">
                <a16:creationId xmlns:a16="http://schemas.microsoft.com/office/drawing/2014/main" id="{426FAEE2-E2D1-47DA-B066-3C91C917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 4-variable map has an adjacent cell on each of its four boundaries as shown.  </a:t>
            </a:r>
          </a:p>
        </p:txBody>
      </p:sp>
      <p:graphicFrame>
        <p:nvGraphicFramePr>
          <p:cNvPr id="44035" name="Object 8">
            <a:extLst>
              <a:ext uri="{FF2B5EF4-FFF2-40B4-BE49-F238E27FC236}">
                <a16:creationId xmlns:a16="http://schemas.microsoft.com/office/drawing/2014/main" id="{D44DBD27-05AE-4E3D-B805-8145342E3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590800"/>
          <a:ext cx="32004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750847" imgH="1653121" progId="CorelDRAW.Graphic.12">
                  <p:embed/>
                </p:oleObj>
              </mc:Choice>
              <mc:Fallback>
                <p:oleObj name="CorelDRAW" r:id="rId4" imgW="1750847" imgH="1653121" progId="CorelDRAW.Graphic.12">
                  <p:embed/>
                  <p:pic>
                    <p:nvPicPr>
                      <p:cNvPr id="44035" name="Object 8">
                        <a:extLst>
                          <a:ext uri="{FF2B5EF4-FFF2-40B4-BE49-F238E27FC236}">
                            <a16:creationId xmlns:a16="http://schemas.microsoft.com/office/drawing/2014/main" id="{D44DBD27-05AE-4E3D-B805-8145342E3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32004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Text Box 9">
            <a:extLst>
              <a:ext uri="{FF2B5EF4-FFF2-40B4-BE49-F238E27FC236}">
                <a16:creationId xmlns:a16="http://schemas.microsoft.com/office/drawing/2014/main" id="{67F58F2A-1991-4458-A011-C9DDA540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3886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Each cell is different only by one variable from an adjacent cell.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Grouping follows the rules given in the text.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The following slide shows an example of reading a four variable map using binary numbers for the variables…</a:t>
            </a:r>
          </a:p>
        </p:txBody>
      </p:sp>
      <p:pic>
        <p:nvPicPr>
          <p:cNvPr id="44037" name="Picture 10" descr="SH2507-crop">
            <a:extLst>
              <a:ext uri="{FF2B5EF4-FFF2-40B4-BE49-F238E27FC236}">
                <a16:creationId xmlns:a16="http://schemas.microsoft.com/office/drawing/2014/main" id="{6117CBFC-7C5A-472A-957F-F8205E73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7" name="Text Box 11">
            <a:extLst>
              <a:ext uri="{FF2B5EF4-FFF2-40B4-BE49-F238E27FC236}">
                <a16:creationId xmlns:a16="http://schemas.microsoft.com/office/drawing/2014/main" id="{FB291C9E-B8E5-4A52-83D8-307885E3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44039" name="Rectangle 12">
            <a:extLst>
              <a:ext uri="{FF2B5EF4-FFF2-40B4-BE49-F238E27FC236}">
                <a16:creationId xmlns:a16="http://schemas.microsoft.com/office/drawing/2014/main" id="{43E4475F-7FD3-455C-90EA-0C0F4372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5">
            <a:extLst>
              <a:ext uri="{FF2B5EF4-FFF2-40B4-BE49-F238E27FC236}">
                <a16:creationId xmlns:a16="http://schemas.microsoft.com/office/drawing/2014/main" id="{01A0372C-ED23-4BB8-87B4-AEDD6A85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pic>
        <p:nvPicPr>
          <p:cNvPr id="46083" name="Picture 5" descr="SH2507-crop">
            <a:extLst>
              <a:ext uri="{FF2B5EF4-FFF2-40B4-BE49-F238E27FC236}">
                <a16:creationId xmlns:a16="http://schemas.microsoft.com/office/drawing/2014/main" id="{2C257BEB-494E-493D-A37E-0D24ADF6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2" name="Text Box 6">
            <a:extLst>
              <a:ext uri="{FF2B5EF4-FFF2-40B4-BE49-F238E27FC236}">
                <a16:creationId xmlns:a16="http://schemas.microsoft.com/office/drawing/2014/main" id="{27936957-249C-44D5-BA6F-0B1DCC1C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B99B6D65-B8B4-47CA-9597-A338ED55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sp>
        <p:nvSpPr>
          <p:cNvPr id="46086" name="Rectangle 9">
            <a:extLst>
              <a:ext uri="{FF2B5EF4-FFF2-40B4-BE49-F238E27FC236}">
                <a16:creationId xmlns:a16="http://schemas.microsoft.com/office/drawing/2014/main" id="{71D7A07C-FF52-470D-8B23-DFD27F7A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Group the 1’s on the map and read the minimum logic.</a:t>
            </a:r>
          </a:p>
        </p:txBody>
      </p:sp>
      <p:sp>
        <p:nvSpPr>
          <p:cNvPr id="46087" name="WordArt 10">
            <a:extLst>
              <a:ext uri="{FF2B5EF4-FFF2-40B4-BE49-F238E27FC236}">
                <a16:creationId xmlns:a16="http://schemas.microsoft.com/office/drawing/2014/main" id="{6F2F81ED-3E3A-4E37-A2C4-2D5151F0D12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1676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78187" name="Text Box 11">
            <a:extLst>
              <a:ext uri="{FF2B5EF4-FFF2-40B4-BE49-F238E27FC236}">
                <a16:creationId xmlns:a16="http://schemas.microsoft.com/office/drawing/2014/main" id="{DDD1E047-8952-42B7-A162-26037473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67000"/>
            <a:ext cx="4114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/>
              <a:t>1.</a:t>
            </a:r>
            <a:r>
              <a:rPr lang="en-US" altLang="en-US"/>
              <a:t>  </a:t>
            </a:r>
            <a:r>
              <a:rPr lang="en-US" altLang="en-US" sz="2000"/>
              <a:t>Group the 1’s into two separate groups as indicated.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2000"/>
              <a:t>Read each group by eliminating any variable that changes across a boundary. </a:t>
            </a:r>
          </a:p>
        </p:txBody>
      </p:sp>
      <p:grpSp>
        <p:nvGrpSpPr>
          <p:cNvPr id="178204" name="Group 28">
            <a:extLst>
              <a:ext uri="{FF2B5EF4-FFF2-40B4-BE49-F238E27FC236}">
                <a16:creationId xmlns:a16="http://schemas.microsoft.com/office/drawing/2014/main" id="{5C5CD8C8-A5D5-4EB7-BA22-8D424DF239A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4267200" cy="762000"/>
            <a:chOff x="2688" y="2736"/>
            <a:chExt cx="2688" cy="480"/>
          </a:xfrm>
        </p:grpSpPr>
        <p:sp>
          <p:nvSpPr>
            <p:cNvPr id="46117" name="Text Box 15">
              <a:extLst>
                <a:ext uri="{FF2B5EF4-FFF2-40B4-BE49-F238E27FC236}">
                  <a16:creationId xmlns:a16="http://schemas.microsoft.com/office/drawing/2014/main" id="{107BDA49-2831-4270-8337-9131EF344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36"/>
              <a:ext cx="268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en-US" sz="2000"/>
                <a:t>The upper (yellow) group is read as </a:t>
              </a:r>
              <a:r>
                <a:rPr lang="en-US" altLang="en-US" sz="2000" i="1"/>
                <a:t>AD.</a:t>
              </a:r>
              <a:r>
                <a:rPr lang="en-US" altLang="en-US"/>
                <a:t> </a:t>
              </a:r>
            </a:p>
          </p:txBody>
        </p:sp>
        <p:sp>
          <p:nvSpPr>
            <p:cNvPr id="46118" name="Line 13">
              <a:extLst>
                <a:ext uri="{FF2B5EF4-FFF2-40B4-BE49-F238E27FC236}">
                  <a16:creationId xmlns:a16="http://schemas.microsoft.com/office/drawing/2014/main" id="{999487FB-C13E-4A67-A10E-A24D6B879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14">
              <a:extLst>
                <a:ext uri="{FF2B5EF4-FFF2-40B4-BE49-F238E27FC236}">
                  <a16:creationId xmlns:a16="http://schemas.microsoft.com/office/drawing/2014/main" id="{1535261C-29C4-4AAA-AABC-B766B7CAA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8192" name="WordArt 16">
            <a:extLst>
              <a:ext uri="{FF2B5EF4-FFF2-40B4-BE49-F238E27FC236}">
                <a16:creationId xmlns:a16="http://schemas.microsoft.com/office/drawing/2014/main" id="{0187A6D7-4812-4C3D-976D-3AEB8CE0E7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343400" y="2209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78194" name="Text Box 18">
            <a:extLst>
              <a:ext uri="{FF2B5EF4-FFF2-40B4-BE49-F238E27FC236}">
                <a16:creationId xmlns:a16="http://schemas.microsoft.com/office/drawing/2014/main" id="{AF14B867-582E-465E-A681-DFBAA7DF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029200"/>
            <a:ext cx="403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 startAt="4"/>
            </a:pPr>
            <a:r>
              <a:rPr lang="en-US" altLang="en-US" sz="2000"/>
              <a:t>The lower (green) group is read as </a:t>
            </a:r>
            <a:r>
              <a:rPr lang="en-US" altLang="en-US" sz="2000" i="1"/>
              <a:t>AD</a:t>
            </a:r>
            <a:r>
              <a:rPr lang="en-US" altLang="en-US" sz="2000"/>
              <a:t>.</a:t>
            </a:r>
            <a:r>
              <a:rPr lang="en-US" altLang="en-US"/>
              <a:t> </a:t>
            </a:r>
          </a:p>
        </p:txBody>
      </p:sp>
      <p:graphicFrame>
        <p:nvGraphicFramePr>
          <p:cNvPr id="46092" name="Object 20">
            <a:extLst>
              <a:ext uri="{FF2B5EF4-FFF2-40B4-BE49-F238E27FC236}">
                <a16:creationId xmlns:a16="http://schemas.microsoft.com/office/drawing/2014/main" id="{8F863F80-EA5B-4F1C-BE85-C68A7043A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90800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1638220" imgH="1567404" progId="CorelDRAW.Graphic.13">
                  <p:embed/>
                </p:oleObj>
              </mc:Choice>
              <mc:Fallback>
                <p:oleObj name="CorelDRAW" r:id="rId5" imgW="1638220" imgH="1567404" progId="CorelDRAW.Graphic.13">
                  <p:embed/>
                  <p:pic>
                    <p:nvPicPr>
                      <p:cNvPr id="46092" name="Object 20">
                        <a:extLst>
                          <a:ext uri="{FF2B5EF4-FFF2-40B4-BE49-F238E27FC236}">
                            <a16:creationId xmlns:a16="http://schemas.microsoft.com/office/drawing/2014/main" id="{8F863F80-EA5B-4F1C-BE85-C68A7043A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7" name="Object 21">
            <a:extLst>
              <a:ext uri="{FF2B5EF4-FFF2-40B4-BE49-F238E27FC236}">
                <a16:creationId xmlns:a16="http://schemas.microsoft.com/office/drawing/2014/main" id="{6CD869EC-4F05-45BF-BE52-F5900EDF0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90800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638220" imgH="1567404" progId="CorelDRAW.Graphic.13">
                  <p:embed/>
                </p:oleObj>
              </mc:Choice>
              <mc:Fallback>
                <p:oleObj name="CorelDRAW" r:id="rId7" imgW="1638220" imgH="1567404" progId="CorelDRAW.Graphic.13">
                  <p:embed/>
                  <p:pic>
                    <p:nvPicPr>
                      <p:cNvPr id="178197" name="Object 21">
                        <a:extLst>
                          <a:ext uri="{FF2B5EF4-FFF2-40B4-BE49-F238E27FC236}">
                            <a16:creationId xmlns:a16="http://schemas.microsoft.com/office/drawing/2014/main" id="{6CD869EC-4F05-45BF-BE52-F5900EDF0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203" name="Group 27">
            <a:extLst>
              <a:ext uri="{FF2B5EF4-FFF2-40B4-BE49-F238E27FC236}">
                <a16:creationId xmlns:a16="http://schemas.microsoft.com/office/drawing/2014/main" id="{92FD8A53-310A-4E05-8B52-978EF0AF6E0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715000"/>
            <a:ext cx="1981200" cy="457200"/>
            <a:chOff x="2688" y="3600"/>
            <a:chExt cx="1248" cy="288"/>
          </a:xfrm>
        </p:grpSpPr>
        <p:sp>
          <p:nvSpPr>
            <p:cNvPr id="46114" name="Text Box 23">
              <a:extLst>
                <a:ext uri="{FF2B5EF4-FFF2-40B4-BE49-F238E27FC236}">
                  <a16:creationId xmlns:a16="http://schemas.microsoft.com/office/drawing/2014/main" id="{868B119D-CC74-4BBC-BF43-B418986EF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60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00"/>
                  </a:solidFill>
                </a:rPr>
                <a:t>X = AD +AD</a:t>
              </a:r>
            </a:p>
          </p:txBody>
        </p:sp>
        <p:sp>
          <p:nvSpPr>
            <p:cNvPr id="46115" name="Line 24">
              <a:extLst>
                <a:ext uri="{FF2B5EF4-FFF2-40B4-BE49-F238E27FC236}">
                  <a16:creationId xmlns:a16="http://schemas.microsoft.com/office/drawing/2014/main" id="{CC7B097E-746D-4259-AF1B-CC168E991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25">
              <a:extLst>
                <a:ext uri="{FF2B5EF4-FFF2-40B4-BE49-F238E27FC236}">
                  <a16:creationId xmlns:a16="http://schemas.microsoft.com/office/drawing/2014/main" id="{C190F581-18D3-4520-AE85-6A74B198D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232" name="Group 56">
            <a:extLst>
              <a:ext uri="{FF2B5EF4-FFF2-40B4-BE49-F238E27FC236}">
                <a16:creationId xmlns:a16="http://schemas.microsoft.com/office/drawing/2014/main" id="{25BF3879-5EB0-44EB-A96B-D8E008178E2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2851150" cy="2722563"/>
            <a:chOff x="192" y="1776"/>
            <a:chExt cx="1796" cy="1715"/>
          </a:xfrm>
        </p:grpSpPr>
        <p:sp>
          <p:nvSpPr>
            <p:cNvPr id="46107" name="Line 40">
              <a:extLst>
                <a:ext uri="{FF2B5EF4-FFF2-40B4-BE49-F238E27FC236}">
                  <a16:creationId xmlns:a16="http://schemas.microsoft.com/office/drawing/2014/main" id="{85EEAE63-B52B-4B86-8FC9-5926821EE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04"/>
              <a:ext cx="131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Oval 41">
              <a:extLst>
                <a:ext uri="{FF2B5EF4-FFF2-40B4-BE49-F238E27FC236}">
                  <a16:creationId xmlns:a16="http://schemas.microsoft.com/office/drawing/2014/main" id="{CD507058-EBB0-41C6-B7B6-30099144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640"/>
              <a:ext cx="140" cy="48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09" name="Text Box 42">
              <a:extLst>
                <a:ext uri="{FF2B5EF4-FFF2-40B4-BE49-F238E27FC236}">
                  <a16:creationId xmlns:a16="http://schemas.microsoft.com/office/drawing/2014/main" id="{32F990F8-801D-4FF8-8CAB-003E3115F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8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B</a:t>
              </a:r>
              <a:r>
                <a:rPr lang="en-US" altLang="en-US" sz="1200">
                  <a:solidFill>
                    <a:srgbClr val="FF0000"/>
                  </a:solidFill>
                </a:rPr>
                <a:t> changes</a:t>
              </a:r>
            </a:p>
          </p:txBody>
        </p:sp>
        <p:sp>
          <p:nvSpPr>
            <p:cNvPr id="46110" name="Text Box 43">
              <a:extLst>
                <a:ext uri="{FF2B5EF4-FFF2-40B4-BE49-F238E27FC236}">
                  <a16:creationId xmlns:a16="http://schemas.microsoft.com/office/drawing/2014/main" id="{14CB6A72-AABF-4902-9D3B-857A1E033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C </a:t>
              </a:r>
              <a:r>
                <a:rPr lang="en-US" altLang="en-US" sz="1200">
                  <a:solidFill>
                    <a:srgbClr val="FF0000"/>
                  </a:solidFill>
                </a:rPr>
                <a:t>changes</a:t>
              </a:r>
            </a:p>
          </p:txBody>
        </p:sp>
        <p:sp>
          <p:nvSpPr>
            <p:cNvPr id="46111" name="Oval 45">
              <a:extLst>
                <a:ext uri="{FF2B5EF4-FFF2-40B4-BE49-F238E27FC236}">
                  <a16:creationId xmlns:a16="http://schemas.microsoft.com/office/drawing/2014/main" id="{B464EEA4-686E-41BB-BC1D-31FD1743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76"/>
              <a:ext cx="108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2" name="Oval 49">
              <a:extLst>
                <a:ext uri="{FF2B5EF4-FFF2-40B4-BE49-F238E27FC236}">
                  <a16:creationId xmlns:a16="http://schemas.microsoft.com/office/drawing/2014/main" id="{234A5292-72CF-462E-97C6-0271FE7F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20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3" name="Line 50">
              <a:extLst>
                <a:ext uri="{FF2B5EF4-FFF2-40B4-BE49-F238E27FC236}">
                  <a16:creationId xmlns:a16="http://schemas.microsoft.com/office/drawing/2014/main" id="{B70E42AE-DF6B-4BC8-A2E1-9C55671CE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400"/>
              <a:ext cx="0" cy="91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230" name="Group 54">
            <a:extLst>
              <a:ext uri="{FF2B5EF4-FFF2-40B4-BE49-F238E27FC236}">
                <a16:creationId xmlns:a16="http://schemas.microsoft.com/office/drawing/2014/main" id="{64D1B45F-4DF0-4506-94CA-D1FBC73FC23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09800"/>
            <a:ext cx="3149600" cy="1847850"/>
            <a:chOff x="240" y="1392"/>
            <a:chExt cx="1984" cy="1164"/>
          </a:xfrm>
        </p:grpSpPr>
        <p:sp>
          <p:nvSpPr>
            <p:cNvPr id="46097" name="Line 29">
              <a:extLst>
                <a:ext uri="{FF2B5EF4-FFF2-40B4-BE49-F238E27FC236}">
                  <a16:creationId xmlns:a16="http://schemas.microsoft.com/office/drawing/2014/main" id="{E9CD5C90-E9CC-4B16-901F-355283D81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56"/>
              <a:ext cx="48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Oval 30">
              <a:extLst>
                <a:ext uri="{FF2B5EF4-FFF2-40B4-BE49-F238E27FC236}">
                  <a16:creationId xmlns:a16="http://schemas.microsoft.com/office/drawing/2014/main" id="{1C14CDFE-2222-43A8-927B-4860C5946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016"/>
              <a:ext cx="144" cy="4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099" name="Text Box 31">
              <a:extLst>
                <a:ext uri="{FF2B5EF4-FFF2-40B4-BE49-F238E27FC236}">
                  <a16:creationId xmlns:a16="http://schemas.microsoft.com/office/drawing/2014/main" id="{509BE9AF-C7EA-45C7-B0AA-DDB955804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60"/>
              <a:ext cx="576" cy="17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B</a:t>
              </a:r>
              <a:r>
                <a:rPr lang="en-US" altLang="en-US" sz="1200">
                  <a:solidFill>
                    <a:srgbClr val="FF0000"/>
                  </a:solidFill>
                </a:rPr>
                <a:t> changes</a:t>
              </a:r>
            </a:p>
          </p:txBody>
        </p:sp>
        <p:sp>
          <p:nvSpPr>
            <p:cNvPr id="46100" name="Text Box 32">
              <a:extLst>
                <a:ext uri="{FF2B5EF4-FFF2-40B4-BE49-F238E27FC236}">
                  <a16:creationId xmlns:a16="http://schemas.microsoft.com/office/drawing/2014/main" id="{46958845-EE1F-4C34-BE40-5934CFB99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816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C</a:t>
              </a:r>
              <a:r>
                <a:rPr lang="en-US" altLang="en-US" sz="1200">
                  <a:solidFill>
                    <a:srgbClr val="FF0000"/>
                  </a:solidFill>
                </a:rPr>
                <a:t> changes across outer boundary</a:t>
              </a:r>
            </a:p>
          </p:txBody>
        </p:sp>
        <p:sp>
          <p:nvSpPr>
            <p:cNvPr id="46101" name="Oval 33">
              <a:extLst>
                <a:ext uri="{FF2B5EF4-FFF2-40B4-BE49-F238E27FC236}">
                  <a16:creationId xmlns:a16="http://schemas.microsoft.com/office/drawing/2014/main" id="{3EFE59D6-91A5-4B74-8B60-055A098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1776"/>
              <a:ext cx="96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02" name="Oval 34">
              <a:extLst>
                <a:ext uri="{FF2B5EF4-FFF2-40B4-BE49-F238E27FC236}">
                  <a16:creationId xmlns:a16="http://schemas.microsoft.com/office/drawing/2014/main" id="{A74A106E-4925-4497-BE57-ED0059C0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772"/>
              <a:ext cx="108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03" name="Line 35">
              <a:extLst>
                <a:ext uri="{FF2B5EF4-FFF2-40B4-BE49-F238E27FC236}">
                  <a16:creationId xmlns:a16="http://schemas.microsoft.com/office/drawing/2014/main" id="{43B85F3C-8EAD-4390-9DF0-FD1542836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0"/>
              <a:ext cx="4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36">
              <a:extLst>
                <a:ext uri="{FF2B5EF4-FFF2-40B4-BE49-F238E27FC236}">
                  <a16:creationId xmlns:a16="http://schemas.microsoft.com/office/drawing/2014/main" id="{80EAC591-2549-4E5A-854E-798A37937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680"/>
              <a:ext cx="8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37">
              <a:extLst>
                <a:ext uri="{FF2B5EF4-FFF2-40B4-BE49-F238E27FC236}">
                  <a16:creationId xmlns:a16="http://schemas.microsoft.com/office/drawing/2014/main" id="{5A300402-175B-4D96-9D4B-B0CD2954B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1836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53">
              <a:extLst>
                <a:ext uri="{FF2B5EF4-FFF2-40B4-BE49-F238E27FC236}">
                  <a16:creationId xmlns:a16="http://schemas.microsoft.com/office/drawing/2014/main" id="{06669F7D-7F54-47D9-86A0-004117DFA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4" y="1784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8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8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8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build="p"/>
      <p:bldP spid="1781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4" descr="SH2507-crop">
            <a:extLst>
              <a:ext uri="{FF2B5EF4-FFF2-40B4-BE49-F238E27FC236}">
                <a16:creationId xmlns:a16="http://schemas.microsoft.com/office/drawing/2014/main" id="{64B8DBFE-DE39-4B49-BC02-74FBF4FA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39624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>
            <a:extLst>
              <a:ext uri="{FF2B5EF4-FFF2-40B4-BE49-F238E27FC236}">
                <a16:creationId xmlns:a16="http://schemas.microsoft.com/office/drawing/2014/main" id="{A7B57F11-2D10-4893-934C-5824F207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Selected Key Terms</a:t>
            </a:r>
          </a:p>
        </p:txBody>
      </p:sp>
      <p:sp>
        <p:nvSpPr>
          <p:cNvPr id="48132" name="Rectangle 15">
            <a:extLst>
              <a:ext uri="{FF2B5EF4-FFF2-40B4-BE49-F238E27FC236}">
                <a16:creationId xmlns:a16="http://schemas.microsoft.com/office/drawing/2014/main" id="{C0D6F85F-67E4-42D8-8BFF-1DD2DEA9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Text Box 16">
            <a:extLst>
              <a:ext uri="{FF2B5EF4-FFF2-40B4-BE49-F238E27FC236}">
                <a16:creationId xmlns:a16="http://schemas.microsoft.com/office/drawing/2014/main" id="{3532355F-8AAF-430E-91F4-FDA440F6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4" name="Text Box 17">
            <a:extLst>
              <a:ext uri="{FF2B5EF4-FFF2-40B4-BE49-F238E27FC236}">
                <a16:creationId xmlns:a16="http://schemas.microsoft.com/office/drawing/2014/main" id="{76E03DE7-B7A4-46FB-9ED5-719E822A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46225"/>
            <a:ext cx="2209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Complement</a:t>
            </a:r>
            <a:endParaRPr lang="en-US" altLang="en-US" b="1" i="1">
              <a:solidFill>
                <a:schemeClr val="tx2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Sum term</a:t>
            </a: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Product term</a:t>
            </a: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8461415A-D86A-4A6A-B8F8-89FA0F63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1543050"/>
            <a:ext cx="6470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A symbol used to represent a logical quantity that can have a value of 1 or 0, usually designated by an italic letter.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B125AA99-79EF-4B07-95FB-7BCBD80A3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35275"/>
            <a:ext cx="647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The inverse or opposite of a number. In Boolean algebra, the inverse function, expressed with a bar over the variable. </a:t>
            </a:r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B6FAE8CD-25D1-4C54-857D-C1BDAFF5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86225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The Boolean sum of two or more literals equivalent to an OR operation. </a:t>
            </a:r>
            <a:endParaRPr lang="en-US" altLang="en-US" b="1" i="1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F88D8737-8212-4E49-B34D-CFB5F7458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45075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The Boolean product of two or more literals equivalent to an AND operation.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  <p:bldP spid="6163" grpId="0" autoUpdateAnimBg="0"/>
      <p:bldP spid="6164" grpId="0" autoUpdateAnimBg="0"/>
      <p:bldP spid="61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SH2507-crop">
            <a:extLst>
              <a:ext uri="{FF2B5EF4-FFF2-40B4-BE49-F238E27FC236}">
                <a16:creationId xmlns:a16="http://schemas.microsoft.com/office/drawing/2014/main" id="{2C0C9ACE-D657-4414-9ADF-CA5B1429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39624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59" name="Text Box 3">
            <a:extLst>
              <a:ext uri="{FF2B5EF4-FFF2-40B4-BE49-F238E27FC236}">
                <a16:creationId xmlns:a16="http://schemas.microsoft.com/office/drawing/2014/main" id="{011C600E-D780-4EFA-8780-CA313E79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Selected Key Terms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1A1F144-9947-45A3-87F2-9C57DC21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63DEE7BA-C9F1-4B1B-BF88-DB3E1A30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C1C08F76-D8F4-44EA-8DAD-BC56BC53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46225"/>
            <a:ext cx="2209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Sum-of-products (SOP)</a:t>
            </a: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Product of sums (POS) </a:t>
            </a:r>
            <a:endParaRPr lang="en-US" altLang="en-US" b="1" i="1">
              <a:solidFill>
                <a:schemeClr val="tx2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Karnaugh map</a:t>
            </a: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VHDL</a:t>
            </a: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3" name="Text Box 7">
            <a:extLst>
              <a:ext uri="{FF2B5EF4-FFF2-40B4-BE49-F238E27FC236}">
                <a16:creationId xmlns:a16="http://schemas.microsoft.com/office/drawing/2014/main" id="{49E6EBBF-225C-47ED-AAAE-1BC3595C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1543050"/>
            <a:ext cx="647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A form of Boolean expression that is basically the ORing of ANDed terms.</a:t>
            </a:r>
          </a:p>
        </p:txBody>
      </p:sp>
      <p:sp>
        <p:nvSpPr>
          <p:cNvPr id="198664" name="Text Box 8">
            <a:extLst>
              <a:ext uri="{FF2B5EF4-FFF2-40B4-BE49-F238E27FC236}">
                <a16:creationId xmlns:a16="http://schemas.microsoft.com/office/drawing/2014/main" id="{1DD38AFA-EC57-4AEC-955F-94C90CDF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6670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 form of Boolean expression that is basically the ANDing of ORed terms. </a:t>
            </a:r>
          </a:p>
        </p:txBody>
      </p:sp>
      <p:sp>
        <p:nvSpPr>
          <p:cNvPr id="198665" name="Text Box 9">
            <a:extLst>
              <a:ext uri="{FF2B5EF4-FFF2-40B4-BE49-F238E27FC236}">
                <a16:creationId xmlns:a16="http://schemas.microsoft.com/office/drawing/2014/main" id="{301A186B-7A61-43FA-A8D1-BF1560354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647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An arrangement of cells representing combinations of literals in a Boolean expression and used for systematic simplification of the expression.</a:t>
            </a:r>
            <a:endParaRPr lang="en-US" altLang="en-US" b="1" i="1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6" name="Text Box 10">
            <a:extLst>
              <a:ext uri="{FF2B5EF4-FFF2-40B4-BE49-F238E27FC236}">
                <a16:creationId xmlns:a16="http://schemas.microsoft.com/office/drawing/2014/main" id="{F581484A-15CC-4BB6-BD48-F53557E7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A standard hardware description language. IEEE Std. 1076-1993.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 autoUpdateAnimBg="0"/>
      <p:bldP spid="198664" grpId="0" autoUpdateAnimBg="0"/>
      <p:bldP spid="198665" grpId="0" autoUpdateAnimBg="0"/>
      <p:bldP spid="1986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5DB0EDE4-CC33-4BEE-9724-856EA702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27" name="Text Box 5">
            <a:extLst>
              <a:ext uri="{FF2B5EF4-FFF2-40B4-BE49-F238E27FC236}">
                <a16:creationId xmlns:a16="http://schemas.microsoft.com/office/drawing/2014/main" id="{E98BDC29-79C3-4519-9866-B2A3D34D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467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1. The associative law for addition is normally written as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a. </a:t>
            </a:r>
            <a:r>
              <a:rPr lang="en-US" altLang="en-US" i="1">
                <a:solidFill>
                  <a:schemeClr val="tx2"/>
                </a:solidFill>
              </a:rPr>
              <a:t>A + B = B + A</a:t>
            </a:r>
            <a:endParaRPr lang="en-US" altLang="en-US" i="1" baseline="3000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b. (</a:t>
            </a:r>
            <a:r>
              <a:rPr lang="en-US" altLang="en-US" i="1">
                <a:solidFill>
                  <a:schemeClr val="tx2"/>
                </a:solidFill>
              </a:rPr>
              <a:t>A + B</a:t>
            </a:r>
            <a:r>
              <a:rPr lang="en-US" altLang="en-US">
                <a:solidFill>
                  <a:schemeClr val="tx2"/>
                </a:solidFill>
              </a:rPr>
              <a:t>) + </a:t>
            </a:r>
            <a:r>
              <a:rPr lang="en-US" altLang="en-US" i="1">
                <a:solidFill>
                  <a:schemeClr val="tx2"/>
                </a:solidFill>
              </a:rPr>
              <a:t>C</a:t>
            </a:r>
            <a:r>
              <a:rPr lang="en-US" altLang="en-US">
                <a:solidFill>
                  <a:schemeClr val="tx2"/>
                </a:solidFill>
              </a:rPr>
              <a:t> =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+ (</a:t>
            </a:r>
            <a:r>
              <a:rPr lang="en-US" altLang="en-US" i="1">
                <a:solidFill>
                  <a:schemeClr val="tx2"/>
                </a:solidFill>
              </a:rPr>
              <a:t>B + C</a:t>
            </a:r>
            <a:r>
              <a:rPr lang="en-US" altLang="en-US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c. </a:t>
            </a:r>
            <a:r>
              <a:rPr lang="en-US" altLang="en-US" i="1">
                <a:solidFill>
                  <a:schemeClr val="tx2"/>
                </a:solidFill>
              </a:rPr>
              <a:t>AB = 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d. </a:t>
            </a:r>
            <a:r>
              <a:rPr lang="en-US" altLang="en-US" i="1">
                <a:solidFill>
                  <a:schemeClr val="tx2"/>
                </a:solidFill>
              </a:rPr>
              <a:t>A + AB = A</a:t>
            </a:r>
          </a:p>
          <a:p>
            <a:pPr eaLnBrk="1" hangingPunct="1">
              <a:spcBef>
                <a:spcPct val="50000"/>
              </a:spcBef>
            </a:pP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2228" name="Text Box 6">
            <a:extLst>
              <a:ext uri="{FF2B5EF4-FFF2-40B4-BE49-F238E27FC236}">
                <a16:creationId xmlns:a16="http://schemas.microsoft.com/office/drawing/2014/main" id="{771CC067-6DB4-4AAA-B3DC-3D3E62D6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2229" name="WordArt 10" descr="White marble">
            <a:extLst>
              <a:ext uri="{FF2B5EF4-FFF2-40B4-BE49-F238E27FC236}">
                <a16:creationId xmlns:a16="http://schemas.microsoft.com/office/drawing/2014/main" id="{4AB650E9-A6F8-4E34-93AF-AF92B237B7C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</p:spTree>
  </p:cSld>
  <p:clrMapOvr>
    <a:masterClrMapping/>
  </p:clrMapOvr>
  <p:transition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AFCBF2B-784D-46C6-BD3C-80610922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B1E809D8-C6EA-4057-B4D1-6FE6A530D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2. The Boolean equation </a:t>
            </a:r>
            <a:r>
              <a:rPr lang="en-US" altLang="en-US" i="1">
                <a:solidFill>
                  <a:schemeClr val="tx2"/>
                </a:solidFill>
              </a:rPr>
              <a:t>AB + AC = A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 i="1">
                <a:solidFill>
                  <a:schemeClr val="tx2"/>
                </a:solidFill>
              </a:rPr>
              <a:t>B+ C</a:t>
            </a:r>
            <a:r>
              <a:rPr lang="en-US" altLang="en-US">
                <a:solidFill>
                  <a:schemeClr val="tx2"/>
                </a:solidFill>
              </a:rPr>
              <a:t>) illustrates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a. the distribution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b. the commutative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c. the associative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d. DeMorgan’s theorem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9C54EFFA-45E2-4459-8321-8930B66F1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4277" name="WordArt 5" descr="White marble">
            <a:extLst>
              <a:ext uri="{FF2B5EF4-FFF2-40B4-BE49-F238E27FC236}">
                <a16:creationId xmlns:a16="http://schemas.microsoft.com/office/drawing/2014/main" id="{64E96E3D-AAFE-44AA-95FE-C9497A45CD6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716E55B-08AF-41C1-A793-32007CA3C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479B6C0-FE52-4C3D-A9DD-F5A075F9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3. The Boolean expression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baseline="30000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1 is equal to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a.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b. 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c.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d.  1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A5E73D31-AA22-451E-9E35-CD0B1A7F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6325" name="WordArt 5" descr="White marble">
            <a:extLst>
              <a:ext uri="{FF2B5EF4-FFF2-40B4-BE49-F238E27FC236}">
                <a16:creationId xmlns:a16="http://schemas.microsoft.com/office/drawing/2014/main" id="{112E4ABD-3D25-4F05-96C2-B17F64D8E99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1A0A7F1-35D4-4B7A-87DF-E8DF7F40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ED9617C0-469C-4A04-81A0-ABE093A5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4. The Boolean expression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+ 1 is equal to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a.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b. 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c.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d.  1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94EC502C-433A-4184-9841-5420B765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8373" name="WordArt 5" descr="White marble">
            <a:extLst>
              <a:ext uri="{FF2B5EF4-FFF2-40B4-BE49-F238E27FC236}">
                <a16:creationId xmlns:a16="http://schemas.microsoft.com/office/drawing/2014/main" id="{0045936A-68A5-4FC3-83AD-10445664F6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C92A699-3A14-4B44-80A3-AE9C2EA00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ADA1F9B0-0A03-42C5-BBCD-C0F63BB1B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5. The Boolean equation </a:t>
            </a:r>
            <a:r>
              <a:rPr lang="en-US" altLang="en-US" i="1">
                <a:solidFill>
                  <a:schemeClr val="tx2"/>
                </a:solidFill>
              </a:rPr>
              <a:t>AB + AC = A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 i="1">
                <a:solidFill>
                  <a:schemeClr val="tx2"/>
                </a:solidFill>
              </a:rPr>
              <a:t>B+ C</a:t>
            </a:r>
            <a:r>
              <a:rPr lang="en-US" altLang="en-US">
                <a:solidFill>
                  <a:schemeClr val="tx2"/>
                </a:solidFill>
              </a:rPr>
              <a:t>) illustrates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a. the distribution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b. the commutative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c. the associative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d. DeMorgan’s theorem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8E59D304-FEFB-4F60-937E-0795F39F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0421" name="WordArt 5" descr="White marble">
            <a:extLst>
              <a:ext uri="{FF2B5EF4-FFF2-40B4-BE49-F238E27FC236}">
                <a16:creationId xmlns:a16="http://schemas.microsoft.com/office/drawing/2014/main" id="{66093733-8D16-4E53-818D-A8D3929F491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2D3711FF-777B-43A3-B639-9BFF26B6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 Boolean algebra, multiplication is equivalent to the AND operation. The product of literals forms a product term. The product term will be 1 only if all of the literals are 1.</a:t>
            </a:r>
          </a:p>
        </p:txBody>
      </p:sp>
      <p:pic>
        <p:nvPicPr>
          <p:cNvPr id="8195" name="Picture 3" descr="SH2507-crop">
            <a:extLst>
              <a:ext uri="{FF2B5EF4-FFF2-40B4-BE49-F238E27FC236}">
                <a16:creationId xmlns:a16="http://schemas.microsoft.com/office/drawing/2014/main" id="{75AC523B-E8A2-44E8-8B15-959613917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 Box 4">
            <a:extLst>
              <a:ext uri="{FF2B5EF4-FFF2-40B4-BE49-F238E27FC236}">
                <a16:creationId xmlns:a16="http://schemas.microsoft.com/office/drawing/2014/main" id="{0B9B13EE-1FDD-424C-B87A-AC4F63CD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A22B559-59A8-4A1E-BEF1-3BEE3A7F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0241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Boolean Multiplication</a:t>
            </a:r>
          </a:p>
        </p:txBody>
      </p:sp>
      <p:sp>
        <p:nvSpPr>
          <p:cNvPr id="108554" name="WordArt 10">
            <a:extLst>
              <a:ext uri="{FF2B5EF4-FFF2-40B4-BE49-F238E27FC236}">
                <a16:creationId xmlns:a16="http://schemas.microsoft.com/office/drawing/2014/main" id="{54B65491-1D53-438A-800B-DB38ACF3AF0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3200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B19E932A-E5BE-42CA-9E91-0C9777389C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6096000" cy="822325"/>
            <a:chOff x="1392" y="1968"/>
            <a:chExt cx="3840" cy="518"/>
          </a:xfrm>
        </p:grpSpPr>
        <p:sp>
          <p:nvSpPr>
            <p:cNvPr id="8202" name="Text Box 11">
              <a:extLst>
                <a:ext uri="{FF2B5EF4-FFF2-40B4-BE49-F238E27FC236}">
                  <a16:creationId xmlns:a16="http://schemas.microsoft.com/office/drawing/2014/main" id="{8EA4E731-7DF0-458A-9620-AD605CE56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38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What are the values of the </a:t>
              </a:r>
              <a:r>
                <a:rPr lang="en-US" altLang="en-US" i="1"/>
                <a:t>A</a:t>
              </a:r>
              <a:r>
                <a:rPr lang="en-US" altLang="en-US"/>
                <a:t>, </a:t>
              </a:r>
              <a:r>
                <a:rPr lang="en-US" altLang="en-US" i="1"/>
                <a:t>B</a:t>
              </a:r>
              <a:r>
                <a:rPr lang="en-US" altLang="en-US"/>
                <a:t> and </a:t>
              </a:r>
              <a:r>
                <a:rPr lang="en-US" altLang="en-US" i="1"/>
                <a:t>C</a:t>
              </a:r>
              <a:r>
                <a:rPr lang="en-US" altLang="en-US"/>
                <a:t> if the product term of </a:t>
              </a:r>
              <a:r>
                <a:rPr lang="en-US" altLang="en-US" i="1"/>
                <a:t>A</a:t>
              </a:r>
              <a:r>
                <a:rPr lang="en-US" altLang="en-US" i="1" baseline="30000"/>
                <a:t>.</a:t>
              </a:r>
              <a:r>
                <a:rPr lang="en-US" altLang="en-US" i="1"/>
                <a:t>B</a:t>
              </a:r>
              <a:r>
                <a:rPr lang="en-US" altLang="en-US" i="1" baseline="30000"/>
                <a:t>.</a:t>
              </a:r>
              <a:r>
                <a:rPr lang="en-US" altLang="en-US" i="1"/>
                <a:t>C</a:t>
              </a:r>
              <a:r>
                <a:rPr lang="en-US" altLang="en-US"/>
                <a:t> = 1?</a:t>
              </a:r>
            </a:p>
          </p:txBody>
        </p:sp>
        <p:sp>
          <p:nvSpPr>
            <p:cNvPr id="8203" name="Line 12">
              <a:extLst>
                <a:ext uri="{FF2B5EF4-FFF2-40B4-BE49-F238E27FC236}">
                  <a16:creationId xmlns:a16="http://schemas.microsoft.com/office/drawing/2014/main" id="{DA9A61F7-3BE9-4B3C-85F4-5623E36AB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240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3">
              <a:extLst>
                <a:ext uri="{FF2B5EF4-FFF2-40B4-BE49-F238E27FC236}">
                  <a16:creationId xmlns:a16="http://schemas.microsoft.com/office/drawing/2014/main" id="{473D1E60-3E38-4C72-98F4-2BB1DBFED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24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8" name="WordArt 14">
            <a:extLst>
              <a:ext uri="{FF2B5EF4-FFF2-40B4-BE49-F238E27FC236}">
                <a16:creationId xmlns:a16="http://schemas.microsoft.com/office/drawing/2014/main" id="{60CE740E-2872-45CC-8342-F2A08D3A7E6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3962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5EDE3BD7-7250-491D-8E4F-A3FA5B37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386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Each literal must = 1; therefore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= 1, </a:t>
            </a:r>
            <a:r>
              <a:rPr lang="en-US" altLang="en-US" sz="2000" i="1">
                <a:solidFill>
                  <a:srgbClr val="FF0000"/>
                </a:solidFill>
              </a:rPr>
              <a:t>B</a:t>
            </a:r>
            <a:r>
              <a:rPr lang="en-US" altLang="en-US" sz="2000">
                <a:solidFill>
                  <a:srgbClr val="FF0000"/>
                </a:solidFill>
              </a:rPr>
              <a:t> = 0 and </a:t>
            </a:r>
            <a:r>
              <a:rPr lang="en-US" altLang="en-US" sz="2000" i="1">
                <a:solidFill>
                  <a:srgbClr val="FF0000"/>
                </a:solidFill>
              </a:rPr>
              <a:t>C</a:t>
            </a:r>
            <a:r>
              <a:rPr lang="en-US" altLang="en-US" sz="2000">
                <a:solidFill>
                  <a:srgbClr val="FF0000"/>
                </a:solidFill>
              </a:rPr>
              <a:t>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9307B37-F401-46E0-AE4D-DDBD277B0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33BA797-26EA-4D95-B05C-9307C8AB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6. A Boolean expression that is in standard SOP form is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a. the minimum logic expression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b. contains only one product 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c. has every variable in the domain in every 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d. none of the above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4187E597-5DA0-414A-BDC2-6326A90E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2469" name="WordArt 5" descr="White marble">
            <a:extLst>
              <a:ext uri="{FF2B5EF4-FFF2-40B4-BE49-F238E27FC236}">
                <a16:creationId xmlns:a16="http://schemas.microsoft.com/office/drawing/2014/main" id="{A995DDEA-7D0C-4EB0-B9DD-FEEEFCBC1F0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837BC2F-E2D0-4AC8-AB9F-B75B3B43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515" name="Text Box 4">
            <a:extLst>
              <a:ext uri="{FF2B5EF4-FFF2-40B4-BE49-F238E27FC236}">
                <a16:creationId xmlns:a16="http://schemas.microsoft.com/office/drawing/2014/main" id="{EC9CC067-D832-49F1-A58D-3D9FC9A8E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4516" name="WordArt 5" descr="White marble">
            <a:extLst>
              <a:ext uri="{FF2B5EF4-FFF2-40B4-BE49-F238E27FC236}">
                <a16:creationId xmlns:a16="http://schemas.microsoft.com/office/drawing/2014/main" id="{149EEB64-E0F7-4491-8BB2-5F2056BA59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64517" name="Text Box 7">
            <a:extLst>
              <a:ext uri="{FF2B5EF4-FFF2-40B4-BE49-F238E27FC236}">
                <a16:creationId xmlns:a16="http://schemas.microsoft.com/office/drawing/2014/main" id="{9D52EE4C-C9F9-480B-A783-37CBBD61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6553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7. Adjacent cells on a Karnaugh map differ from each other by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a. one variable 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b. two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c. three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d. answer depends on the size of the map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4640433-4013-4761-A45C-B67D86F9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563" name="Text Box 4">
            <a:extLst>
              <a:ext uri="{FF2B5EF4-FFF2-40B4-BE49-F238E27FC236}">
                <a16:creationId xmlns:a16="http://schemas.microsoft.com/office/drawing/2014/main" id="{1600F080-9855-4CBA-8990-0D9D39876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6564" name="WordArt 5" descr="White marble">
            <a:extLst>
              <a:ext uri="{FF2B5EF4-FFF2-40B4-BE49-F238E27FC236}">
                <a16:creationId xmlns:a16="http://schemas.microsoft.com/office/drawing/2014/main" id="{9059DAAA-0538-4CFC-A574-829CAFF261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graphicFrame>
        <p:nvGraphicFramePr>
          <p:cNvPr id="66565" name="Object 6">
            <a:extLst>
              <a:ext uri="{FF2B5EF4-FFF2-40B4-BE49-F238E27FC236}">
                <a16:creationId xmlns:a16="http://schemas.microsoft.com/office/drawing/2014/main" id="{A52716B9-B7AA-44CA-B250-8DB055BFF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470150"/>
          <a:ext cx="200977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63117" imgH="1614373" progId="CorelDRAW.Graphic.12">
                  <p:embed/>
                </p:oleObj>
              </mc:Choice>
              <mc:Fallback>
                <p:oleObj name="CorelDRAW" r:id="rId4" imgW="1163117" imgH="1614373" progId="CorelDRAW.Graphic.12">
                  <p:embed/>
                  <p:pic>
                    <p:nvPicPr>
                      <p:cNvPr id="66565" name="Object 6">
                        <a:extLst>
                          <a:ext uri="{FF2B5EF4-FFF2-40B4-BE49-F238E27FC236}">
                            <a16:creationId xmlns:a16="http://schemas.microsoft.com/office/drawing/2014/main" id="{A52716B9-B7AA-44CA-B250-8DB055BFFC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70150"/>
                        <a:ext cx="200977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8">
            <a:extLst>
              <a:ext uri="{FF2B5EF4-FFF2-40B4-BE49-F238E27FC236}">
                <a16:creationId xmlns:a16="http://schemas.microsoft.com/office/drawing/2014/main" id="{B9AF6458-4D2C-4032-85ED-E707E2D3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553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8. The minimum expression that can be read from the Karnaugh map shown is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a.  </a:t>
            </a:r>
            <a:r>
              <a:rPr lang="en-US" altLang="en-US" i="1">
                <a:solidFill>
                  <a:schemeClr val="tx2"/>
                </a:solidFill>
              </a:rPr>
              <a:t>X = A</a:t>
            </a:r>
            <a:r>
              <a:rPr lang="en-US" altLang="en-US">
                <a:solidFill>
                  <a:schemeClr val="tx2"/>
                </a:solidFill>
              </a:rPr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b.  </a:t>
            </a:r>
            <a:r>
              <a:rPr lang="en-US" altLang="en-US" i="1">
                <a:solidFill>
                  <a:schemeClr val="tx2"/>
                </a:solidFill>
              </a:rPr>
              <a:t>X = A</a:t>
            </a: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c.  </a:t>
            </a:r>
            <a:r>
              <a:rPr lang="en-US" altLang="en-US" i="1">
                <a:solidFill>
                  <a:schemeClr val="tx2"/>
                </a:solidFill>
              </a:rPr>
              <a:t>X = B</a:t>
            </a: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d.  </a:t>
            </a:r>
            <a:r>
              <a:rPr lang="en-US" altLang="en-US" i="1">
                <a:solidFill>
                  <a:schemeClr val="tx2"/>
                </a:solidFill>
              </a:rPr>
              <a:t>X = B</a:t>
            </a:r>
          </a:p>
        </p:txBody>
      </p:sp>
      <p:sp>
        <p:nvSpPr>
          <p:cNvPr id="66567" name="Line 9">
            <a:extLst>
              <a:ext uri="{FF2B5EF4-FFF2-40B4-BE49-F238E27FC236}">
                <a16:creationId xmlns:a16="http://schemas.microsoft.com/office/drawing/2014/main" id="{EC109C7E-EA8E-43F9-AEC2-676827BFA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10">
            <a:extLst>
              <a:ext uri="{FF2B5EF4-FFF2-40B4-BE49-F238E27FC236}">
                <a16:creationId xmlns:a16="http://schemas.microsoft.com/office/drawing/2014/main" id="{5EF73261-365F-4DED-A4FF-A9DB09462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43815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35244A3-AE75-40FC-808B-B8B82724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7612F2BC-FB78-41F1-9D30-A9E3D0769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8612" name="WordArt 4" descr="White marble">
            <a:extLst>
              <a:ext uri="{FF2B5EF4-FFF2-40B4-BE49-F238E27FC236}">
                <a16:creationId xmlns:a16="http://schemas.microsoft.com/office/drawing/2014/main" id="{52AE072D-D6AC-44F2-8F26-6028DB14B8B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68613" name="Text Box 6">
            <a:extLst>
              <a:ext uri="{FF2B5EF4-FFF2-40B4-BE49-F238E27FC236}">
                <a16:creationId xmlns:a16="http://schemas.microsoft.com/office/drawing/2014/main" id="{E31A1190-DF76-44E8-83C6-ACF7B339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553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9. The minimum expression that can be read from the Karnaugh map shown is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a.  </a:t>
            </a:r>
            <a:r>
              <a:rPr lang="en-US" altLang="en-US" i="1">
                <a:solidFill>
                  <a:schemeClr val="tx2"/>
                </a:solidFill>
              </a:rPr>
              <a:t>X = A</a:t>
            </a:r>
            <a:r>
              <a:rPr lang="en-US" altLang="en-US">
                <a:solidFill>
                  <a:schemeClr val="tx2"/>
                </a:solidFill>
              </a:rPr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b.  </a:t>
            </a:r>
            <a:r>
              <a:rPr lang="en-US" altLang="en-US" i="1">
                <a:solidFill>
                  <a:schemeClr val="tx2"/>
                </a:solidFill>
              </a:rPr>
              <a:t>X = A</a:t>
            </a: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c.  </a:t>
            </a:r>
            <a:r>
              <a:rPr lang="en-US" altLang="en-US" i="1">
                <a:solidFill>
                  <a:schemeClr val="tx2"/>
                </a:solidFill>
              </a:rPr>
              <a:t>X = B</a:t>
            </a: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d.  </a:t>
            </a:r>
            <a:r>
              <a:rPr lang="en-US" altLang="en-US" i="1">
                <a:solidFill>
                  <a:schemeClr val="tx2"/>
                </a:solidFill>
              </a:rPr>
              <a:t>X = B</a:t>
            </a:r>
          </a:p>
        </p:txBody>
      </p:sp>
      <p:sp>
        <p:nvSpPr>
          <p:cNvPr id="68614" name="Line 7">
            <a:extLst>
              <a:ext uri="{FF2B5EF4-FFF2-40B4-BE49-F238E27FC236}">
                <a16:creationId xmlns:a16="http://schemas.microsoft.com/office/drawing/2014/main" id="{FC5D9A48-0305-4C93-A593-96169E0D5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8">
            <a:extLst>
              <a:ext uri="{FF2B5EF4-FFF2-40B4-BE49-F238E27FC236}">
                <a16:creationId xmlns:a16="http://schemas.microsoft.com/office/drawing/2014/main" id="{C95CBC6C-537F-4541-AE76-AB5F9F74E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43815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616" name="Object 13">
            <a:extLst>
              <a:ext uri="{FF2B5EF4-FFF2-40B4-BE49-F238E27FC236}">
                <a16:creationId xmlns:a16="http://schemas.microsoft.com/office/drawing/2014/main" id="{C482446B-6731-4909-B3C5-E91A49365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438400"/>
          <a:ext cx="2032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63117" imgH="1614373" progId="CorelDRAW.Graphic.12">
                  <p:embed/>
                </p:oleObj>
              </mc:Choice>
              <mc:Fallback>
                <p:oleObj name="CorelDRAW" r:id="rId4" imgW="1163117" imgH="1614373" progId="CorelDRAW.Graphic.12">
                  <p:embed/>
                  <p:pic>
                    <p:nvPicPr>
                      <p:cNvPr id="68616" name="Object 13">
                        <a:extLst>
                          <a:ext uri="{FF2B5EF4-FFF2-40B4-BE49-F238E27FC236}">
                            <a16:creationId xmlns:a16="http://schemas.microsoft.com/office/drawing/2014/main" id="{C482446B-6731-4909-B3C5-E91A49365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2032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C2986F5-404D-4F0F-9F02-CD8ECA25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BBDD8E4D-537A-435E-B4BD-AF5222A3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70660" name="WordArt 4" descr="White marble">
            <a:extLst>
              <a:ext uri="{FF2B5EF4-FFF2-40B4-BE49-F238E27FC236}">
                <a16:creationId xmlns:a16="http://schemas.microsoft.com/office/drawing/2014/main" id="{D389A3E7-8BD9-4A8D-8A63-F1EC6AD9E75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B589F18D-98D0-4A3E-8C0D-11B440E74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0"/>
            <a:ext cx="6553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10. In VHDL code, the two main parts are called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a. I/O and the module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b. entity and the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architecture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c.  port and the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module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	d.  port and the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architecture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66942E1-8A36-4FA1-849A-18581005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81200"/>
            <a:ext cx="28194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07" name="Text Box 8">
            <a:extLst>
              <a:ext uri="{FF2B5EF4-FFF2-40B4-BE49-F238E27FC236}">
                <a16:creationId xmlns:a16="http://schemas.microsoft.com/office/drawing/2014/main" id="{FF28E08E-3324-4029-B3CF-70C391802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1. 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3.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4.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5.  a</a:t>
            </a:r>
          </a:p>
        </p:txBody>
      </p:sp>
      <p:sp>
        <p:nvSpPr>
          <p:cNvPr id="72708" name="Text Box 9">
            <a:extLst>
              <a:ext uri="{FF2B5EF4-FFF2-40B4-BE49-F238E27FC236}">
                <a16:creationId xmlns:a16="http://schemas.microsoft.com/office/drawing/2014/main" id="{2048184B-BA08-4557-8E54-CDCB950F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0"/>
            <a:ext cx="175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7.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8.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9.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10. b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2709" name="WordArt 10" descr="White marble">
            <a:extLst>
              <a:ext uri="{FF2B5EF4-FFF2-40B4-BE49-F238E27FC236}">
                <a16:creationId xmlns:a16="http://schemas.microsoft.com/office/drawing/2014/main" id="{0B486E15-C6CB-4F4A-AA4B-C0AC4664FF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SH2507-crop">
            <a:extLst>
              <a:ext uri="{FF2B5EF4-FFF2-40B4-BE49-F238E27FC236}">
                <a16:creationId xmlns:a16="http://schemas.microsoft.com/office/drawing/2014/main" id="{E5A69080-D326-4127-95C5-47C43998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Text Box 4">
            <a:extLst>
              <a:ext uri="{FF2B5EF4-FFF2-40B4-BE49-F238E27FC236}">
                <a16:creationId xmlns:a16="http://schemas.microsoft.com/office/drawing/2014/main" id="{DDAB6136-267F-47D3-BE80-A2D3F31A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EE3255DE-1DF6-404F-AF8D-3F523D42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5860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Commutative Laws</a:t>
            </a:r>
          </a:p>
        </p:txBody>
      </p:sp>
      <p:sp>
        <p:nvSpPr>
          <p:cNvPr id="10245" name="Text Box 13">
            <a:extLst>
              <a:ext uri="{FF2B5EF4-FFF2-40B4-BE49-F238E27FC236}">
                <a16:creationId xmlns:a16="http://schemas.microsoft.com/office/drawing/2014/main" id="{36118CDE-91C5-4A63-9DCC-2B240014C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693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In terms of the result, the order in which variables are ORed makes no difference.</a:t>
            </a:r>
          </a:p>
        </p:txBody>
      </p:sp>
      <p:sp>
        <p:nvSpPr>
          <p:cNvPr id="10246" name="Text Box 14">
            <a:extLst>
              <a:ext uri="{FF2B5EF4-FFF2-40B4-BE49-F238E27FC236}">
                <a16:creationId xmlns:a16="http://schemas.microsoft.com/office/drawing/2014/main" id="{4D1EA9D5-2084-4B8E-9BFB-DB26BFD1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commutative laws</a:t>
            </a:r>
            <a:r>
              <a:rPr lang="en-US" altLang="en-US"/>
              <a:t> are applied to addition and multiplication. For addition, the commutative law states</a:t>
            </a:r>
            <a:endParaRPr lang="en-US" altLang="en-US" sz="1800"/>
          </a:p>
        </p:txBody>
      </p:sp>
      <p:sp>
        <p:nvSpPr>
          <p:cNvPr id="10247" name="Text Box 16">
            <a:extLst>
              <a:ext uri="{FF2B5EF4-FFF2-40B4-BE49-F238E27FC236}">
                <a16:creationId xmlns:a16="http://schemas.microsoft.com/office/drawing/2014/main" id="{861F1878-E216-4835-839A-47BA9973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429000"/>
            <a:ext cx="2133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B = B + A</a:t>
            </a:r>
          </a:p>
        </p:txBody>
      </p:sp>
      <p:sp>
        <p:nvSpPr>
          <p:cNvPr id="110617" name="Text Box 25">
            <a:extLst>
              <a:ext uri="{FF2B5EF4-FFF2-40B4-BE49-F238E27FC236}">
                <a16:creationId xmlns:a16="http://schemas.microsoft.com/office/drawing/2014/main" id="{549B2835-BFA2-4489-B240-0A5ABA4A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693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In terms of the result, the order in which variables are ANDed makes no difference.</a:t>
            </a:r>
          </a:p>
        </p:txBody>
      </p:sp>
      <p:sp>
        <p:nvSpPr>
          <p:cNvPr id="110618" name="Text Box 26">
            <a:extLst>
              <a:ext uri="{FF2B5EF4-FFF2-40B4-BE49-F238E27FC236}">
                <a16:creationId xmlns:a16="http://schemas.microsoft.com/office/drawing/2014/main" id="{A5F751AE-6752-4AF9-8B88-EE4A42BE9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 multiplication, the commutative law states</a:t>
            </a:r>
            <a:endParaRPr lang="en-US" altLang="en-US" sz="1800"/>
          </a:p>
        </p:txBody>
      </p:sp>
      <p:sp>
        <p:nvSpPr>
          <p:cNvPr id="110619" name="Text Box 27">
            <a:extLst>
              <a:ext uri="{FF2B5EF4-FFF2-40B4-BE49-F238E27FC236}">
                <a16:creationId xmlns:a16="http://schemas.microsoft.com/office/drawing/2014/main" id="{8865499C-0F9A-4DFB-B3B5-0C0617F4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76875"/>
            <a:ext cx="1371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= 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10618" grpId="0"/>
      <p:bldP spid="1106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H2507-crop">
            <a:extLst>
              <a:ext uri="{FF2B5EF4-FFF2-40B4-BE49-F238E27FC236}">
                <a16:creationId xmlns:a16="http://schemas.microsoft.com/office/drawing/2014/main" id="{AF056DF8-385B-4A98-96D1-D9DC86CA5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87" name="Text Box 3">
            <a:extLst>
              <a:ext uri="{FF2B5EF4-FFF2-40B4-BE49-F238E27FC236}">
                <a16:creationId xmlns:a16="http://schemas.microsoft.com/office/drawing/2014/main" id="{FFC255AF-E50B-44B8-B4E1-DA63E3B2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44154B4-9EE3-425F-9983-C2F932BE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3510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Associative Laws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4EB1306F-F346-4AB6-8435-CA461614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When ORing more than two variables, the result is the same regardless of the grouping of the variables.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CF64C332-9DFD-4703-9CD6-2DE242DE9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associative laws</a:t>
            </a:r>
            <a:r>
              <a:rPr lang="en-US" altLang="en-US"/>
              <a:t> are also applied to addition and multiplication. For addition, the associative law states</a:t>
            </a:r>
            <a:endParaRPr lang="en-US" altLang="en-US" sz="1800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8C1EAF73-0384-4B4B-AFF9-8E4E9B368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429000"/>
            <a:ext cx="3581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 +C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=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A + B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+ C</a:t>
            </a:r>
          </a:p>
        </p:txBody>
      </p:sp>
      <p:sp>
        <p:nvSpPr>
          <p:cNvPr id="118793" name="Text Box 9">
            <a:extLst>
              <a:ext uri="{FF2B5EF4-FFF2-40B4-BE49-F238E27FC236}">
                <a16:creationId xmlns:a16="http://schemas.microsoft.com/office/drawing/2014/main" id="{98E6092E-4E09-4CF2-A6F8-065DFB154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 multiplication, the associative law states</a:t>
            </a:r>
            <a:endParaRPr lang="en-US" altLang="en-US" sz="1800"/>
          </a:p>
        </p:txBody>
      </p:sp>
      <p:sp>
        <p:nvSpPr>
          <p:cNvPr id="118795" name="Text Box 11">
            <a:extLst>
              <a:ext uri="{FF2B5EF4-FFF2-40B4-BE49-F238E27FC236}">
                <a16:creationId xmlns:a16="http://schemas.microsoft.com/office/drawing/2014/main" id="{938E78F7-CB59-4CE6-9153-8EEA41D5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When ANDing more than two variables, the result is the same regardless of the grouping of the variables.</a:t>
            </a:r>
          </a:p>
        </p:txBody>
      </p:sp>
      <p:sp>
        <p:nvSpPr>
          <p:cNvPr id="118796" name="Text Box 12">
            <a:extLst>
              <a:ext uri="{FF2B5EF4-FFF2-40B4-BE49-F238E27FC236}">
                <a16:creationId xmlns:a16="http://schemas.microsoft.com/office/drawing/2014/main" id="{5CC86A34-54FF-4AE4-AD79-4519EFA4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76875"/>
            <a:ext cx="22098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=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AB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  <p:bldP spid="118795" grpId="0"/>
      <p:bldP spid="1187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H2507-crop">
            <a:extLst>
              <a:ext uri="{FF2B5EF4-FFF2-40B4-BE49-F238E27FC236}">
                <a16:creationId xmlns:a16="http://schemas.microsoft.com/office/drawing/2014/main" id="{D9C439BC-BD40-4A6D-BC5C-6841BEAE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5" name="Text Box 3">
            <a:extLst>
              <a:ext uri="{FF2B5EF4-FFF2-40B4-BE49-F238E27FC236}">
                <a16:creationId xmlns:a16="http://schemas.microsoft.com/office/drawing/2014/main" id="{8A3A05F5-AB47-41BF-AD90-3878F0AC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2D513AB-866F-4775-940A-58BE6C62E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2653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Distributive Law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0EDF4021-80F0-4595-93F8-B152F62C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distributive law</a:t>
            </a:r>
            <a:r>
              <a:rPr lang="en-US" altLang="en-US"/>
              <a:t> is the factoring law. A common variable can be factored from an expression just as in ordinary algebra. That is</a:t>
            </a:r>
            <a:endParaRPr lang="en-US" altLang="en-US" sz="1800"/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028BBCB8-5191-48EC-B4F8-12247CA2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0"/>
            <a:ext cx="2819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+ AC = 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B+ 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endParaRPr lang="en-US" altLang="en-US" i="1">
              <a:solidFill>
                <a:srgbClr val="FF3300"/>
              </a:solidFill>
            </a:endParaRP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128668D7-EFC5-451A-BEE0-5185B5E4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 distributive law can be illustrated with equivalent circuits:</a:t>
            </a:r>
          </a:p>
        </p:txBody>
      </p:sp>
      <p:graphicFrame>
        <p:nvGraphicFramePr>
          <p:cNvPr id="120845" name="Object 13">
            <a:extLst>
              <a:ext uri="{FF2B5EF4-FFF2-40B4-BE49-F238E27FC236}">
                <a16:creationId xmlns:a16="http://schemas.microsoft.com/office/drawing/2014/main" id="{D97A1E98-EBF4-44BB-AB70-C0DB1E379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43400"/>
          <a:ext cx="5029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23616" imgH="831982" progId="CorelDRAW.Graphic.13">
                  <p:embed/>
                </p:oleObj>
              </mc:Choice>
              <mc:Fallback>
                <p:oleObj name="CorelDRAW" r:id="rId4" imgW="3023616" imgH="831982" progId="CorelDRAW.Graphic.13">
                  <p:embed/>
                  <p:pic>
                    <p:nvPicPr>
                      <p:cNvPr id="120845" name="Object 13">
                        <a:extLst>
                          <a:ext uri="{FF2B5EF4-FFF2-40B4-BE49-F238E27FC236}">
                            <a16:creationId xmlns:a16="http://schemas.microsoft.com/office/drawing/2014/main" id="{D97A1E98-EBF4-44BB-AB70-C0DB1E379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50292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>
            <a:extLst>
              <a:ext uri="{FF2B5EF4-FFF2-40B4-BE49-F238E27FC236}">
                <a16:creationId xmlns:a16="http://schemas.microsoft.com/office/drawing/2014/main" id="{36C7D9C2-E9C4-4C14-A2EC-615F36B9D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38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+ AC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D66948D7-4C66-46AD-8775-E032C2E7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3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B+ 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endParaRPr lang="en-US" altLang="en-US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/>
      <p:bldP spid="120846" grpId="0"/>
      <p:bldP spid="1208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H2507-crop">
            <a:extLst>
              <a:ext uri="{FF2B5EF4-FFF2-40B4-BE49-F238E27FC236}">
                <a16:creationId xmlns:a16="http://schemas.microsoft.com/office/drawing/2014/main" id="{BF9342EA-DE71-4A93-9530-8615B073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3" name="Text Box 3">
            <a:extLst>
              <a:ext uri="{FF2B5EF4-FFF2-40B4-BE49-F238E27FC236}">
                <a16:creationId xmlns:a16="http://schemas.microsoft.com/office/drawing/2014/main" id="{34914085-B6D9-43B9-8221-94F2C0E0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2F69E9C7-8DDA-4C6B-8122-1F9C0A7B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Rules of Boolean Algebra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63FE83F8-F73F-45CE-B1B5-A16DC600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+ 0 =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DB1A2193-1F59-4942-8111-22FDF332D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2.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+ 1 = 1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13C238B4-02AD-4635-8225-5D83D23B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19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3.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baseline="30000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0 = 0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16AC828C-3197-45CD-ACB8-F627A5042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4.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baseline="30000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1 = 1</a:t>
            </a: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4612DB64-4E7B-4716-8116-B53303306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86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5. 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+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=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2652" name="Text Box 12">
            <a:extLst>
              <a:ext uri="{FF2B5EF4-FFF2-40B4-BE49-F238E27FC236}">
                <a16:creationId xmlns:a16="http://schemas.microsoft.com/office/drawing/2014/main" id="{9C9E2118-7882-42FD-82B1-ED073223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82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7. 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baseline="30000" dirty="0">
                <a:solidFill>
                  <a:schemeClr val="tx2"/>
                </a:solidFill>
              </a:rPr>
              <a:t>.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i="1" dirty="0">
                <a:solidFill>
                  <a:schemeClr val="tx2"/>
                </a:solidFill>
              </a:rPr>
              <a:t>A = A</a:t>
            </a:r>
          </a:p>
        </p:txBody>
      </p:sp>
      <p:grpSp>
        <p:nvGrpSpPr>
          <p:cNvPr id="112657" name="Group 17">
            <a:extLst>
              <a:ext uri="{FF2B5EF4-FFF2-40B4-BE49-F238E27FC236}">
                <a16:creationId xmlns:a16="http://schemas.microsoft.com/office/drawing/2014/main" id="{30BAC7C0-D781-4F7B-BD97-511A106289DE}"/>
              </a:ext>
            </a:extLst>
          </p:cNvPr>
          <p:cNvGrpSpPr>
            <a:grpSpLocks/>
          </p:cNvGrpSpPr>
          <p:nvPr/>
        </p:nvGrpSpPr>
        <p:grpSpPr bwMode="auto">
          <a:xfrm>
            <a:off x="1295401" y="-58446"/>
            <a:ext cx="2286002" cy="381"/>
            <a:chOff x="816" y="2352"/>
            <a:chExt cx="1488" cy="381"/>
          </a:xfrm>
        </p:grpSpPr>
        <p:sp>
          <p:nvSpPr>
            <p:cNvPr id="16407" name="Text Box 15">
              <a:extLst>
                <a:ext uri="{FF2B5EF4-FFF2-40B4-BE49-F238E27FC236}">
                  <a16:creationId xmlns:a16="http://schemas.microsoft.com/office/drawing/2014/main" id="{7758F30A-89C8-48D3-9015-27FAFFB89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5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6. 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+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= 1</a:t>
              </a:r>
            </a:p>
          </p:txBody>
        </p:sp>
        <p:sp>
          <p:nvSpPr>
            <p:cNvPr id="16408" name="Line 16">
              <a:extLst>
                <a:ext uri="{FF2B5EF4-FFF2-40B4-BE49-F238E27FC236}">
                  <a16:creationId xmlns:a16="http://schemas.microsoft.com/office/drawing/2014/main" id="{7962D17D-0893-4050-94C3-78F4095EE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61" name="Group 21">
            <a:extLst>
              <a:ext uri="{FF2B5EF4-FFF2-40B4-BE49-F238E27FC236}">
                <a16:creationId xmlns:a16="http://schemas.microsoft.com/office/drawing/2014/main" id="{65D20D45-C77B-46BF-98FA-5039927F552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86000"/>
            <a:ext cx="2362200" cy="457200"/>
            <a:chOff x="816" y="2880"/>
            <a:chExt cx="1488" cy="288"/>
          </a:xfrm>
        </p:grpSpPr>
        <p:sp>
          <p:nvSpPr>
            <p:cNvPr id="16405" name="Text Box 13">
              <a:extLst>
                <a:ext uri="{FF2B5EF4-FFF2-40B4-BE49-F238E27FC236}">
                  <a16:creationId xmlns:a16="http://schemas.microsoft.com/office/drawing/2014/main" id="{D2830A91-7429-4562-8A9C-76F618B9D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8. 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</a:t>
              </a:r>
              <a:r>
                <a:rPr lang="en-US" altLang="en-US" baseline="30000" dirty="0">
                  <a:solidFill>
                    <a:schemeClr val="tx2"/>
                  </a:solidFill>
                </a:rPr>
                <a:t>.</a:t>
              </a:r>
              <a:r>
                <a:rPr lang="en-US" altLang="en-US" dirty="0">
                  <a:solidFill>
                    <a:schemeClr val="tx2"/>
                  </a:solidFill>
                </a:rPr>
                <a:t>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= 0</a:t>
              </a:r>
            </a:p>
          </p:txBody>
        </p:sp>
        <p:sp>
          <p:nvSpPr>
            <p:cNvPr id="16406" name="Line 18">
              <a:extLst>
                <a:ext uri="{FF2B5EF4-FFF2-40B4-BE49-F238E27FC236}">
                  <a16:creationId xmlns:a16="http://schemas.microsoft.com/office/drawing/2014/main" id="{82974260-C740-4B6B-8CD6-B37BEB249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928"/>
              <a:ext cx="104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60" name="Group 20">
            <a:extLst>
              <a:ext uri="{FF2B5EF4-FFF2-40B4-BE49-F238E27FC236}">
                <a16:creationId xmlns:a16="http://schemas.microsoft.com/office/drawing/2014/main" id="{76033115-1C78-40EC-9076-30DF8C3ACB54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2543575"/>
            <a:ext cx="2362200" cy="856421"/>
            <a:chOff x="807" y="3154"/>
            <a:chExt cx="1488" cy="465"/>
          </a:xfrm>
        </p:grpSpPr>
        <p:sp>
          <p:nvSpPr>
            <p:cNvPr id="16403" name="Text Box 14">
              <a:extLst>
                <a:ext uri="{FF2B5EF4-FFF2-40B4-BE49-F238E27FC236}">
                  <a16:creationId xmlns:a16="http://schemas.microsoft.com/office/drawing/2014/main" id="{16977B3D-DBFC-457B-8CEB-72B3C678F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3331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9. 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=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6404" name="Text Box 19">
              <a:extLst>
                <a:ext uri="{FF2B5EF4-FFF2-40B4-BE49-F238E27FC236}">
                  <a16:creationId xmlns:a16="http://schemas.microsoft.com/office/drawing/2014/main" id="{A8A2F81B-B02E-4196-9AE5-A92E6C5FB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" y="315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=</a:t>
              </a:r>
            </a:p>
          </p:txBody>
        </p:sp>
      </p:grpSp>
      <p:sp>
        <p:nvSpPr>
          <p:cNvPr id="112662" name="Text Box 22">
            <a:extLst>
              <a:ext uri="{FF2B5EF4-FFF2-40B4-BE49-F238E27FC236}">
                <a16:creationId xmlns:a16="http://schemas.microsoft.com/office/drawing/2014/main" id="{F6CDE246-494D-4421-84B5-BB8B8FD2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3457170"/>
            <a:ext cx="434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10.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chemeClr val="tx2"/>
                </a:solidFill>
              </a:rPr>
              <a:t>A + AB = A(1+B) = A(1) = A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60EB67D8-63A3-4AEF-8903-41FA2A9C7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19676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12.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i="1" dirty="0">
                <a:solidFill>
                  <a:schemeClr val="tx2"/>
                </a:solidFill>
              </a:rPr>
              <a:t>A + B</a:t>
            </a:r>
            <a:r>
              <a:rPr lang="en-US" altLang="en-US" dirty="0">
                <a:solidFill>
                  <a:schemeClr val="tx2"/>
                </a:solidFill>
              </a:rPr>
              <a:t>)(</a:t>
            </a:r>
            <a:r>
              <a:rPr lang="en-US" altLang="en-US" i="1" dirty="0">
                <a:solidFill>
                  <a:schemeClr val="tx2"/>
                </a:solidFill>
              </a:rPr>
              <a:t>A + C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  <a:r>
              <a:rPr lang="en-US" altLang="en-US" i="1" dirty="0">
                <a:solidFill>
                  <a:schemeClr val="tx2"/>
                </a:solidFill>
              </a:rPr>
              <a:t> = A + BC</a:t>
            </a:r>
          </a:p>
        </p:txBody>
      </p:sp>
      <p:grpSp>
        <p:nvGrpSpPr>
          <p:cNvPr id="112666" name="Group 26">
            <a:extLst>
              <a:ext uri="{FF2B5EF4-FFF2-40B4-BE49-F238E27FC236}">
                <a16:creationId xmlns:a16="http://schemas.microsoft.com/office/drawing/2014/main" id="{A0154C3E-3CD6-475D-8B64-26503FB2A41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304899"/>
            <a:ext cx="2819400" cy="457200"/>
            <a:chOff x="2640" y="2448"/>
            <a:chExt cx="1776" cy="288"/>
          </a:xfrm>
        </p:grpSpPr>
        <p:sp>
          <p:nvSpPr>
            <p:cNvPr id="16401" name="Text Box 23">
              <a:extLst>
                <a:ext uri="{FF2B5EF4-FFF2-40B4-BE49-F238E27FC236}">
                  <a16:creationId xmlns:a16="http://schemas.microsoft.com/office/drawing/2014/main" id="{49AD6736-01A6-4313-AFAB-7B5B988B7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48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11.</a:t>
              </a:r>
              <a:r>
                <a:rPr lang="en-US" altLang="en-US"/>
                <a:t>  </a:t>
              </a:r>
              <a:r>
                <a:rPr lang="en-US" altLang="en-US" i="1">
                  <a:solidFill>
                    <a:schemeClr val="tx2"/>
                  </a:solidFill>
                </a:rPr>
                <a:t>A + AB = A + B</a:t>
              </a:r>
            </a:p>
          </p:txBody>
        </p:sp>
        <p:sp>
          <p:nvSpPr>
            <p:cNvPr id="16402" name="Line 25">
              <a:extLst>
                <a:ext uri="{FF2B5EF4-FFF2-40B4-BE49-F238E27FC236}">
                  <a16:creationId xmlns:a16="http://schemas.microsoft.com/office/drawing/2014/main" id="{5263036D-906E-4486-94F8-964B85638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 Box 9">
            <a:extLst>
              <a:ext uri="{FF2B5EF4-FFF2-40B4-BE49-F238E27FC236}">
                <a16:creationId xmlns:a16="http://schemas.microsoft.com/office/drawing/2014/main" id="{0D699B3A-5949-4DA8-8FBC-F6E4497A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234" y="4572001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6. 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+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= 1</a:t>
            </a:r>
            <a:endParaRPr lang="en-US" altLang="en-US" i="1" dirty="0">
              <a:solidFill>
                <a:schemeClr val="tx2"/>
              </a:solidFill>
            </a:endParaRP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835F2FF7-0CFB-49EC-B705-4D531D1FD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89" y="4210333"/>
            <a:ext cx="3558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dirty="0">
                <a:solidFill>
                  <a:schemeClr val="tx2"/>
                </a:solidFill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/>
      <p:bldP spid="112648" grpId="0"/>
      <p:bldP spid="112649" grpId="0"/>
      <p:bldP spid="112652" grpId="0"/>
      <p:bldP spid="112662" grpId="0"/>
      <p:bldP spid="11266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7F524C5-A6FF-49CF-A681-F4433FC3E2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8964724-0B66-468D-8F6A-9233EB78EA8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BE28DE12-4575-4B01-84E5-2D1A7A1B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067675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H2507-crop">
            <a:extLst>
              <a:ext uri="{FF2B5EF4-FFF2-40B4-BE49-F238E27FC236}">
                <a16:creationId xmlns:a16="http://schemas.microsoft.com/office/drawing/2014/main" id="{8E3E1032-5F0C-4ED2-BBAD-0A8EE8C4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03" name="Text Box 3">
            <a:extLst>
              <a:ext uri="{FF2B5EF4-FFF2-40B4-BE49-F238E27FC236}">
                <a16:creationId xmlns:a16="http://schemas.microsoft.com/office/drawing/2014/main" id="{CC78249D-CC57-4C8A-87A3-2C4D6940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2EB72E0-551F-4A44-B749-FF8FE370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Rules of Boolean Algebra</a:t>
            </a:r>
          </a:p>
        </p:txBody>
      </p:sp>
      <p:sp>
        <p:nvSpPr>
          <p:cNvPr id="19461" name="Text Box 24">
            <a:extLst>
              <a:ext uri="{FF2B5EF4-FFF2-40B4-BE49-F238E27FC236}">
                <a16:creationId xmlns:a16="http://schemas.microsoft.com/office/drawing/2014/main" id="{B199C482-701D-417A-9A9C-C5A64477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Rule 12, which states that 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+ 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)(</a:t>
            </a:r>
            <a:r>
              <a:rPr lang="en-US" altLang="en-US" i="1">
                <a:solidFill>
                  <a:srgbClr val="FF0000"/>
                </a:solidFill>
              </a:rPr>
              <a:t>A + C</a:t>
            </a:r>
            <a:r>
              <a:rPr lang="en-US" altLang="en-US">
                <a:solidFill>
                  <a:srgbClr val="FF0000"/>
                </a:solidFill>
              </a:rPr>
              <a:t>) = </a:t>
            </a:r>
            <a:r>
              <a:rPr lang="en-US" altLang="en-US" i="1">
                <a:solidFill>
                  <a:srgbClr val="FF0000"/>
                </a:solidFill>
              </a:rPr>
              <a:t>A + BC</a:t>
            </a:r>
            <a:r>
              <a:rPr lang="en-US" altLang="en-US"/>
              <a:t>,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/>
              <a:t>can be proven by applying earlier rules as follows:</a:t>
            </a:r>
          </a:p>
        </p:txBody>
      </p:sp>
      <p:sp>
        <p:nvSpPr>
          <p:cNvPr id="153627" name="Text Box 27">
            <a:extLst>
              <a:ext uri="{FF2B5EF4-FFF2-40B4-BE49-F238E27FC236}">
                <a16:creationId xmlns:a16="http://schemas.microsoft.com/office/drawing/2014/main" id="{00DB667C-F7CF-4E59-AE2F-16BD72F1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49525"/>
            <a:ext cx="7010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+ 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)(</a:t>
            </a:r>
            <a:r>
              <a:rPr lang="en-US" altLang="en-US" i="1">
                <a:solidFill>
                  <a:srgbClr val="FF0000"/>
                </a:solidFill>
              </a:rPr>
              <a:t>A + C</a:t>
            </a:r>
            <a:r>
              <a:rPr lang="en-US" altLang="en-US">
                <a:solidFill>
                  <a:srgbClr val="FF0000"/>
                </a:solidFill>
              </a:rPr>
              <a:t>) </a:t>
            </a:r>
            <a:r>
              <a:rPr lang="en-US" altLang="en-US"/>
              <a:t>= </a:t>
            </a:r>
            <a:r>
              <a:rPr lang="en-US" altLang="en-US" i="1"/>
              <a:t>AA + AC + AB + BC</a:t>
            </a:r>
          </a:p>
          <a:p>
            <a:pPr eaLnBrk="1" hangingPunct="1"/>
            <a:r>
              <a:rPr lang="en-US" altLang="en-US" i="1"/>
              <a:t>		 = A + AC + AB + BC</a:t>
            </a:r>
          </a:p>
          <a:p>
            <a:pPr eaLnBrk="1" hangingPunct="1"/>
            <a:r>
              <a:rPr lang="en-US" altLang="en-US" i="1"/>
              <a:t>		 = A</a:t>
            </a:r>
            <a:r>
              <a:rPr lang="en-US" altLang="en-US"/>
              <a:t>(1</a:t>
            </a:r>
            <a:r>
              <a:rPr lang="en-US" altLang="en-US" i="1"/>
              <a:t> + C + B</a:t>
            </a:r>
            <a:r>
              <a:rPr lang="en-US" altLang="en-US"/>
              <a:t>)</a:t>
            </a:r>
            <a:r>
              <a:rPr lang="en-US" altLang="en-US" i="1"/>
              <a:t> + BC</a:t>
            </a:r>
          </a:p>
          <a:p>
            <a:pPr eaLnBrk="1" hangingPunct="1"/>
            <a:r>
              <a:rPr lang="en-US" altLang="en-US" i="1"/>
              <a:t>		 = A </a:t>
            </a:r>
            <a:r>
              <a:rPr lang="en-US" altLang="en-US" i="1" baseline="30000"/>
              <a:t>.</a:t>
            </a:r>
            <a:r>
              <a:rPr lang="en-US" altLang="en-US" i="1"/>
              <a:t> </a:t>
            </a:r>
            <a:r>
              <a:rPr lang="en-US" altLang="en-US"/>
              <a:t>1 </a:t>
            </a:r>
            <a:r>
              <a:rPr lang="en-US" altLang="en-US" i="1"/>
              <a:t>+ BC</a:t>
            </a:r>
          </a:p>
          <a:p>
            <a:pPr eaLnBrk="1" hangingPunct="1"/>
            <a:r>
              <a:rPr lang="en-US" altLang="en-US" i="1"/>
              <a:t>		 </a:t>
            </a:r>
            <a:r>
              <a:rPr lang="en-US" altLang="en-US" i="1">
                <a:solidFill>
                  <a:srgbClr val="FF3300"/>
                </a:solidFill>
              </a:rPr>
              <a:t>= A + BC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rule is a little more complicated, but it can also be  shown with a Venn diagram, as given on the following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heme/theme1.xml><?xml version="1.0" encoding="utf-8"?>
<a:theme xmlns:a="http://schemas.openxmlformats.org/drawingml/2006/main" name="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Hightech027 Print PowerPlugs Favorites 2</Template>
  <TotalTime>15587</TotalTime>
  <Words>2456</Words>
  <Application>Microsoft Office PowerPoint</Application>
  <PresentationFormat>On-screen Show (4:3)</PresentationFormat>
  <Paragraphs>348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Impact</vt:lpstr>
      <vt:lpstr>Times</vt:lpstr>
      <vt:lpstr>Times New Roman</vt:lpstr>
      <vt:lpstr>Wingdings</vt:lpstr>
      <vt:lpstr>Hightech027 Print PowerPlugs Favorites 2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Buchla</dc:creator>
  <cp:lastModifiedBy>mukand rathi</cp:lastModifiedBy>
  <cp:revision>88</cp:revision>
  <dcterms:created xsi:type="dcterms:W3CDTF">2006-09-20T21:54:22Z</dcterms:created>
  <dcterms:modified xsi:type="dcterms:W3CDTF">2021-04-07T15:27:09Z</dcterms:modified>
</cp:coreProperties>
</file>