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2" r:id="rId9"/>
    <p:sldId id="284" r:id="rId10"/>
    <p:sldId id="285" r:id="rId11"/>
    <p:sldId id="286" r:id="rId12"/>
    <p:sldId id="306" r:id="rId13"/>
    <p:sldId id="287" r:id="rId14"/>
    <p:sldId id="292" r:id="rId15"/>
    <p:sldId id="295" r:id="rId16"/>
    <p:sldId id="296" r:id="rId17"/>
    <p:sldId id="298" r:id="rId18"/>
    <p:sldId id="299" r:id="rId19"/>
    <p:sldId id="300" r:id="rId20"/>
    <p:sldId id="301" r:id="rId21"/>
    <p:sldId id="303" r:id="rId22"/>
    <p:sldId id="307" r:id="rId23"/>
    <p:sldId id="30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9BF4-27EF-4D06-8054-ECBDCD9C12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B85E-0A25-47EE-BDF2-C9FD7BE3F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6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9BF4-27EF-4D06-8054-ECBDCD9C12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B85E-0A25-47EE-BDF2-C9FD7BE3F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0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9BF4-27EF-4D06-8054-ECBDCD9C12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B85E-0A25-47EE-BDF2-C9FD7BE3F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1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9BF4-27EF-4D06-8054-ECBDCD9C12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B85E-0A25-47EE-BDF2-C9FD7BE3F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6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9BF4-27EF-4D06-8054-ECBDCD9C12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B85E-0A25-47EE-BDF2-C9FD7BE3F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9BF4-27EF-4D06-8054-ECBDCD9C12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B85E-0A25-47EE-BDF2-C9FD7BE3F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9BF4-27EF-4D06-8054-ECBDCD9C12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B85E-0A25-47EE-BDF2-C9FD7BE3F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5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9BF4-27EF-4D06-8054-ECBDCD9C12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B85E-0A25-47EE-BDF2-C9FD7BE3F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9BF4-27EF-4D06-8054-ECBDCD9C12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B85E-0A25-47EE-BDF2-C9FD7BE3F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9BF4-27EF-4D06-8054-ECBDCD9C12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B85E-0A25-47EE-BDF2-C9FD7BE3F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9BF4-27EF-4D06-8054-ECBDCD9C12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B85E-0A25-47EE-BDF2-C9FD7BE3F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3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9BF4-27EF-4D06-8054-ECBDCD9C12D4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B85E-0A25-47EE-BDF2-C9FD7BE3F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Script Advance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26" y="372532"/>
            <a:ext cx="8534400" cy="1507067"/>
          </a:xfrm>
        </p:spPr>
        <p:txBody>
          <a:bodyPr/>
          <a:lstStyle/>
          <a:p>
            <a:r>
              <a:rPr lang="en-US" dirty="0"/>
              <a:t>Changing HTML Elements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39608"/>
              </p:ext>
            </p:extLst>
          </p:nvPr>
        </p:nvGraphicFramePr>
        <p:xfrm>
          <a:off x="738641" y="1884435"/>
          <a:ext cx="10114415" cy="404827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046781"/>
                <a:gridCol w="5067634"/>
              </a:tblGrid>
              <a:tr h="51319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Method</a:t>
                      </a: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70387" marR="70387" marT="70387" marB="70387"/>
                </a:tc>
              </a:tr>
              <a:tr h="88377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element.innerHTML</a:t>
                      </a:r>
                      <a:r>
                        <a:rPr lang="en-US" sz="2400" dirty="0">
                          <a:effectLst/>
                        </a:rPr>
                        <a:t> =  new html content</a:t>
                      </a: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Change the inner HTML of an element</a:t>
                      </a:r>
                    </a:p>
                  </a:txBody>
                  <a:tcPr marL="70387" marR="70387" marT="70387" marB="70387"/>
                </a:tc>
              </a:tr>
              <a:tr h="88377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element.attribute</a:t>
                      </a:r>
                      <a:r>
                        <a:rPr lang="en-US" sz="2400" dirty="0">
                          <a:effectLst/>
                        </a:rPr>
                        <a:t> = new value</a:t>
                      </a: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Change the attribute value of an HTML element</a:t>
                      </a:r>
                    </a:p>
                  </a:txBody>
                  <a:tcPr marL="70387" marR="70387" marT="70387" marB="70387"/>
                </a:tc>
              </a:tr>
              <a:tr h="88377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element.setAttribute</a:t>
                      </a:r>
                      <a:r>
                        <a:rPr lang="en-US" sz="2400" dirty="0">
                          <a:effectLst/>
                        </a:rPr>
                        <a:t>(attribute, value)</a:t>
                      </a: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Change the attribute value of an HTML element</a:t>
                      </a:r>
                    </a:p>
                  </a:txBody>
                  <a:tcPr marL="70387" marR="70387" marT="70387" marB="70387"/>
                </a:tc>
              </a:tr>
              <a:tr h="88377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element.style.property</a:t>
                      </a:r>
                      <a:r>
                        <a:rPr lang="en-US" sz="2400" dirty="0">
                          <a:effectLst/>
                        </a:rPr>
                        <a:t> = new style</a:t>
                      </a: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Change the style of an HTML element</a:t>
                      </a:r>
                    </a:p>
                  </a:txBody>
                  <a:tcPr marL="70387" marR="70387" marT="70387" marB="7038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7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41" y="437846"/>
            <a:ext cx="8534400" cy="1507067"/>
          </a:xfrm>
        </p:spPr>
        <p:txBody>
          <a:bodyPr/>
          <a:lstStyle/>
          <a:p>
            <a:r>
              <a:rPr lang="en-US" dirty="0"/>
              <a:t>Adding and Deleting Elements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85169"/>
              </p:ext>
            </p:extLst>
          </p:nvPr>
        </p:nvGraphicFramePr>
        <p:xfrm>
          <a:off x="662441" y="2218891"/>
          <a:ext cx="10255930" cy="373559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117392"/>
                <a:gridCol w="5138538"/>
              </a:tblGrid>
              <a:tr h="6225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Method</a:t>
                      </a: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70387" marR="70387" marT="70387" marB="70387"/>
                </a:tc>
              </a:tr>
              <a:tr h="6225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document.createElement</a:t>
                      </a:r>
                      <a:r>
                        <a:rPr lang="en-US" sz="2000" dirty="0" smtClean="0">
                          <a:effectLst/>
                        </a:rPr>
                        <a:t>(element)</a:t>
                      </a:r>
                      <a:endParaRPr lang="en-US" sz="2000" dirty="0">
                        <a:effectLst/>
                      </a:endParaRP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Create an HTML element</a:t>
                      </a:r>
                    </a:p>
                  </a:txBody>
                  <a:tcPr marL="70387" marR="70387" marT="70387" marB="70387"/>
                </a:tc>
              </a:tr>
              <a:tr h="6225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document.removeChild</a:t>
                      </a:r>
                      <a:r>
                        <a:rPr lang="en-US" sz="2000" dirty="0" smtClean="0">
                          <a:effectLst/>
                        </a:rPr>
                        <a:t>(element)</a:t>
                      </a:r>
                      <a:endParaRPr lang="en-US" sz="2000" dirty="0">
                        <a:effectLst/>
                      </a:endParaRP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 an HTML element</a:t>
                      </a:r>
                    </a:p>
                  </a:txBody>
                  <a:tcPr marL="70387" marR="70387" marT="70387" marB="70387"/>
                </a:tc>
              </a:tr>
              <a:tr h="6225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document.appendChild</a:t>
                      </a:r>
                      <a:r>
                        <a:rPr lang="en-US" sz="2000" dirty="0">
                          <a:effectLst/>
                        </a:rPr>
                        <a:t>(element)</a:t>
                      </a: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Add an HTML element</a:t>
                      </a:r>
                    </a:p>
                  </a:txBody>
                  <a:tcPr marL="70387" marR="70387" marT="70387" marB="70387"/>
                </a:tc>
              </a:tr>
              <a:tr h="6225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document.replaceChild</a:t>
                      </a:r>
                      <a:r>
                        <a:rPr lang="en-US" sz="2000" dirty="0">
                          <a:effectLst/>
                        </a:rPr>
                        <a:t>(element)</a:t>
                      </a: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Replace an HTML element</a:t>
                      </a:r>
                    </a:p>
                  </a:txBody>
                  <a:tcPr marL="70387" marR="70387" marT="70387" marB="70387"/>
                </a:tc>
              </a:tr>
              <a:tr h="6225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document.write(text)</a:t>
                      </a: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Write into the HTML output stream</a:t>
                      </a:r>
                    </a:p>
                  </a:txBody>
                  <a:tcPr marL="70387" marR="70387" marT="70387" marB="7038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8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3658" y="1284076"/>
            <a:ext cx="53448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&lt;!DOCTYPE html&gt;</a:t>
            </a:r>
          </a:p>
          <a:p>
            <a:r>
              <a:rPr lang="en-US" sz="2000" b="1" dirty="0"/>
              <a:t>&lt;html&gt;</a:t>
            </a:r>
          </a:p>
          <a:p>
            <a:r>
              <a:rPr lang="en-US" sz="2000" b="1" dirty="0"/>
              <a:t>&lt;body&gt;</a:t>
            </a:r>
          </a:p>
          <a:p>
            <a:endParaRPr lang="en-US" sz="2000" b="1" dirty="0"/>
          </a:p>
          <a:p>
            <a:r>
              <a:rPr lang="en-US" sz="2000" b="1" dirty="0"/>
              <a:t>&lt;p&gt;This is a p element&lt;/p&gt;</a:t>
            </a:r>
          </a:p>
          <a:p>
            <a:endParaRPr lang="en-US" sz="2000" b="1" dirty="0"/>
          </a:p>
          <a:p>
            <a:r>
              <a:rPr lang="en-US" sz="2000" b="1" dirty="0"/>
              <a:t>&lt;p&gt;This is also a p element.&lt;/p&gt;</a:t>
            </a:r>
          </a:p>
          <a:p>
            <a:endParaRPr lang="en-US" sz="2000" b="1" dirty="0"/>
          </a:p>
          <a:p>
            <a:r>
              <a:rPr lang="en-US" sz="2000" b="1" dirty="0"/>
              <a:t>&lt;p&gt;This is also a p element - Click the button to change the background color of all p elements in this document.&lt;/p&gt;</a:t>
            </a:r>
          </a:p>
          <a:p>
            <a:endParaRPr lang="en-US" sz="2000" b="1" dirty="0"/>
          </a:p>
          <a:p>
            <a:r>
              <a:rPr lang="en-US" sz="2000" b="1" dirty="0"/>
              <a:t>&lt;button </a:t>
            </a:r>
            <a:r>
              <a:rPr lang="en-US" sz="2000" b="1" dirty="0" err="1"/>
              <a:t>onclick</a:t>
            </a:r>
            <a:r>
              <a:rPr lang="en-US" sz="2000" b="1" dirty="0"/>
              <a:t>="</a:t>
            </a:r>
            <a:r>
              <a:rPr lang="en-US" sz="2000" b="1" dirty="0" err="1"/>
              <a:t>myFunction</a:t>
            </a:r>
            <a:r>
              <a:rPr lang="en-US" sz="2000" b="1" dirty="0"/>
              <a:t>()"&gt;Try it&lt;/button</a:t>
            </a:r>
            <a:r>
              <a:rPr lang="en-US" sz="2000" b="1" dirty="0" smtClean="0"/>
              <a:t>&gt;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529943" y="302359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&lt;script&gt;</a:t>
            </a:r>
          </a:p>
          <a:p>
            <a:r>
              <a:rPr lang="en-US" sz="2800" b="1" dirty="0"/>
              <a:t>function </a:t>
            </a:r>
            <a:r>
              <a:rPr lang="en-US" sz="2800" b="1" dirty="0" err="1"/>
              <a:t>myFunction</a:t>
            </a:r>
            <a:r>
              <a:rPr lang="en-US" sz="2800" b="1" dirty="0"/>
              <a:t>() {</a:t>
            </a:r>
          </a:p>
          <a:p>
            <a:r>
              <a:rPr lang="en-US" sz="2800" b="1" dirty="0"/>
              <a:t>  </a:t>
            </a:r>
            <a:r>
              <a:rPr lang="en-US" sz="2800" b="1" dirty="0" err="1"/>
              <a:t>var</a:t>
            </a:r>
            <a:r>
              <a:rPr lang="en-US" sz="2800" b="1" dirty="0"/>
              <a:t> x = </a:t>
            </a:r>
            <a:r>
              <a:rPr lang="en-US" sz="2800" b="1" dirty="0" err="1"/>
              <a:t>document.getElementsByTagName</a:t>
            </a:r>
            <a:r>
              <a:rPr lang="en-US" sz="2800" b="1" dirty="0"/>
              <a:t>("P</a:t>
            </a:r>
            <a:r>
              <a:rPr lang="en-US" sz="2800" b="1" dirty="0" smtClean="0"/>
              <a:t>");</a:t>
            </a:r>
            <a:endParaRPr lang="en-US" sz="2800" b="1" dirty="0"/>
          </a:p>
          <a:p>
            <a:r>
              <a:rPr lang="en-US" sz="2800" b="1" dirty="0"/>
              <a:t>  </a:t>
            </a:r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b="1" dirty="0" err="1"/>
              <a:t>i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for (</a:t>
            </a:r>
            <a:r>
              <a:rPr lang="en-US" sz="2800" b="1" dirty="0" err="1"/>
              <a:t>i</a:t>
            </a:r>
            <a:r>
              <a:rPr lang="en-US" sz="2800" b="1" dirty="0"/>
              <a:t> = 0; </a:t>
            </a:r>
            <a:r>
              <a:rPr lang="en-US" sz="2800" b="1" dirty="0" err="1"/>
              <a:t>i</a:t>
            </a:r>
            <a:r>
              <a:rPr lang="en-US" sz="2800" b="1" dirty="0"/>
              <a:t> &lt; </a:t>
            </a:r>
            <a:r>
              <a:rPr lang="en-US" sz="2800" b="1" dirty="0" err="1"/>
              <a:t>x.length</a:t>
            </a:r>
            <a:r>
              <a:rPr lang="en-US" sz="2800" b="1" dirty="0"/>
              <a:t>; </a:t>
            </a:r>
            <a:r>
              <a:rPr lang="en-US" sz="2800" b="1" dirty="0" err="1"/>
              <a:t>i</a:t>
            </a:r>
            <a:r>
              <a:rPr lang="en-US" sz="2800" b="1" dirty="0"/>
              <a:t>++) {</a:t>
            </a:r>
          </a:p>
          <a:p>
            <a:r>
              <a:rPr lang="en-US" sz="2800" b="1" dirty="0"/>
              <a:t>    x[</a:t>
            </a:r>
            <a:r>
              <a:rPr lang="en-US" sz="2800" b="1" dirty="0" err="1"/>
              <a:t>i</a:t>
            </a:r>
            <a:r>
              <a:rPr lang="en-US" sz="2800" b="1" dirty="0"/>
              <a:t>].</a:t>
            </a:r>
            <a:r>
              <a:rPr lang="en-US" sz="2800" b="1" dirty="0" err="1"/>
              <a:t>style.backgroundColor</a:t>
            </a:r>
            <a:r>
              <a:rPr lang="en-US" sz="2800" b="1" dirty="0"/>
              <a:t> = "red</a:t>
            </a:r>
            <a:r>
              <a:rPr lang="en-US" sz="2800" b="1" dirty="0" smtClean="0"/>
              <a:t>";</a:t>
            </a:r>
          </a:p>
          <a:p>
            <a:r>
              <a:rPr lang="en-US" sz="2800" b="1" dirty="0"/>
              <a:t>	</a:t>
            </a:r>
          </a:p>
          <a:p>
            <a:r>
              <a:rPr lang="en-US" sz="2800" b="1" dirty="0"/>
              <a:t>  }</a:t>
            </a:r>
          </a:p>
          <a:p>
            <a:r>
              <a:rPr lang="en-US" sz="2800" b="1" dirty="0"/>
              <a:t>}</a:t>
            </a:r>
          </a:p>
          <a:p>
            <a:r>
              <a:rPr lang="en-US" sz="2800" b="1" dirty="0"/>
              <a:t>&lt;/script&gt;</a:t>
            </a:r>
          </a:p>
          <a:p>
            <a:endParaRPr lang="en-US" sz="2800" b="1" dirty="0"/>
          </a:p>
          <a:p>
            <a:r>
              <a:rPr lang="en-US" sz="2800" b="1" dirty="0"/>
              <a:t>&lt;/body&gt;</a:t>
            </a:r>
          </a:p>
          <a:p>
            <a:r>
              <a:rPr lang="en-US" sz="2800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824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40" y="405189"/>
            <a:ext cx="8534400" cy="1507067"/>
          </a:xfrm>
        </p:spPr>
        <p:txBody>
          <a:bodyPr/>
          <a:lstStyle/>
          <a:p>
            <a:r>
              <a:rPr lang="en-US" dirty="0"/>
              <a:t>Adding Events Handlers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11498"/>
              </p:ext>
            </p:extLst>
          </p:nvPr>
        </p:nvGraphicFramePr>
        <p:xfrm>
          <a:off x="684213" y="1963774"/>
          <a:ext cx="10626044" cy="25973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02068"/>
                <a:gridCol w="5323976"/>
              </a:tblGrid>
              <a:tr h="980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Method</a:t>
                      </a: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70387" marR="70387" marT="70387" marB="70387"/>
                </a:tc>
              </a:tr>
              <a:tr h="161644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document.getElementById(id).onclick = function(){code}</a:t>
                      </a: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Adding event handler code to an </a:t>
                      </a:r>
                      <a:r>
                        <a:rPr lang="en-US" sz="2400" dirty="0" err="1">
                          <a:effectLst/>
                        </a:rPr>
                        <a:t>onclick</a:t>
                      </a:r>
                      <a:r>
                        <a:rPr lang="en-US" sz="2400" dirty="0">
                          <a:effectLst/>
                        </a:rPr>
                        <a:t> event</a:t>
                      </a:r>
                    </a:p>
                  </a:txBody>
                  <a:tcPr marL="70387" marR="70387" marT="70387" marB="7038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355" y="361646"/>
            <a:ext cx="8534400" cy="1507067"/>
          </a:xfrm>
        </p:spPr>
        <p:txBody>
          <a:bodyPr/>
          <a:lstStyle/>
          <a:p>
            <a:r>
              <a:rPr lang="en-US" smtClean="0"/>
              <a:t>Exercise: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5354" y="1545547"/>
            <a:ext cx="102559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1. Use </a:t>
            </a:r>
            <a:r>
              <a:rPr lang="en-US" sz="2400" b="1" dirty="0"/>
              <a:t>the </a:t>
            </a:r>
            <a:r>
              <a:rPr lang="en-US" sz="2400" b="1" dirty="0" err="1"/>
              <a:t>getElementsByTagName</a:t>
            </a:r>
            <a:r>
              <a:rPr lang="en-US" sz="2400" b="1" dirty="0"/>
              <a:t> method to find the &lt;p&gt; element, and change its text to "Good Job!".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354" y="3052614"/>
            <a:ext cx="830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Helvetica Neue"/>
              </a:rPr>
              <a:t>2. Use </a:t>
            </a:r>
            <a:r>
              <a:rPr lang="en-US" sz="2400" b="1" dirty="0">
                <a:latin typeface="Helvetica Neue"/>
              </a:rPr>
              <a:t>the DOM to find and display the document's title.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07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98" y="361646"/>
            <a:ext cx="8534400" cy="1507067"/>
          </a:xfrm>
        </p:spPr>
        <p:txBody>
          <a:bodyPr/>
          <a:lstStyle/>
          <a:p>
            <a:r>
              <a:rPr lang="en-US" dirty="0"/>
              <a:t>Changing the Value of an Attribute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3457" y="1868713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&lt;body&gt;</a:t>
            </a:r>
          </a:p>
          <a:p>
            <a:endParaRPr lang="en-US" sz="2400" dirty="0"/>
          </a:p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id="</a:t>
            </a:r>
            <a:r>
              <a:rPr lang="en-US" sz="2400" dirty="0" err="1"/>
              <a:t>myImage</a:t>
            </a:r>
            <a:r>
              <a:rPr lang="en-US" sz="2400" dirty="0"/>
              <a:t>" </a:t>
            </a:r>
            <a:r>
              <a:rPr lang="en-US" sz="2400" dirty="0" err="1"/>
              <a:t>src</a:t>
            </a:r>
            <a:r>
              <a:rPr lang="en-US" sz="2400" dirty="0"/>
              <a:t>="</a:t>
            </a:r>
            <a:r>
              <a:rPr lang="en-US" sz="2400" dirty="0" smtClean="0"/>
              <a:t>smiley.gif“&gt;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&lt;script&gt;</a:t>
            </a:r>
          </a:p>
          <a:p>
            <a:r>
              <a:rPr lang="en-US" sz="2400" dirty="0" err="1"/>
              <a:t>document.getElementById</a:t>
            </a:r>
            <a:r>
              <a:rPr lang="en-US" sz="2400" dirty="0"/>
              <a:t>("</a:t>
            </a:r>
            <a:r>
              <a:rPr lang="en-US" sz="2400" dirty="0" err="1"/>
              <a:t>myImage</a:t>
            </a:r>
            <a:r>
              <a:rPr lang="en-US" sz="2400" dirty="0" smtClean="0"/>
              <a:t>").</a:t>
            </a:r>
            <a:r>
              <a:rPr lang="en-US" sz="2400" dirty="0" err="1" smtClean="0"/>
              <a:t>setAttribute</a:t>
            </a:r>
            <a:r>
              <a:rPr lang="en-US" sz="2400" dirty="0" smtClean="0"/>
              <a:t>(“width”,”200”);</a:t>
            </a:r>
            <a:endParaRPr lang="en-US" sz="2400" dirty="0"/>
          </a:p>
          <a:p>
            <a:r>
              <a:rPr lang="en-US" sz="2400" dirty="0"/>
              <a:t>&lt;/script&gt;</a:t>
            </a:r>
          </a:p>
          <a:p>
            <a:endParaRPr lang="en-US" sz="2400" dirty="0"/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766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40" y="350760"/>
            <a:ext cx="8534400" cy="1507067"/>
          </a:xfrm>
        </p:spPr>
        <p:txBody>
          <a:bodyPr/>
          <a:lstStyle/>
          <a:p>
            <a:r>
              <a:rPr lang="en-US" dirty="0"/>
              <a:t>JavaScript HTML DOM - Changing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25486" y="159624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html&gt;</a:t>
            </a:r>
          </a:p>
          <a:p>
            <a:r>
              <a:rPr lang="en-US" sz="2000" dirty="0"/>
              <a:t>&lt;body&gt;</a:t>
            </a:r>
          </a:p>
          <a:p>
            <a:endParaRPr lang="en-US" sz="2000" dirty="0"/>
          </a:p>
          <a:p>
            <a:r>
              <a:rPr lang="en-US" sz="2000" dirty="0"/>
              <a:t>&lt;p id="p2"&gt;Hello World!&lt;/p&gt;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 err="1"/>
              <a:t>document.getElementById</a:t>
            </a:r>
            <a:r>
              <a:rPr lang="en-US" sz="2000" dirty="0"/>
              <a:t>("p2</a:t>
            </a:r>
            <a:r>
              <a:rPr lang="en-US" sz="2000" dirty="0" smtClean="0"/>
              <a:t>").</a:t>
            </a:r>
            <a:r>
              <a:rPr lang="en-US" sz="2000" dirty="0" err="1" smtClean="0"/>
              <a:t>innerHTML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“Hello </a:t>
            </a:r>
            <a:r>
              <a:rPr lang="en-US" sz="2000" dirty="0" err="1" smtClean="0"/>
              <a:t>pakistan</a:t>
            </a:r>
            <a:r>
              <a:rPr lang="en-US" sz="2000" dirty="0" smtClean="0"/>
              <a:t>";</a:t>
            </a:r>
            <a:endParaRPr lang="en-US" sz="2000" dirty="0"/>
          </a:p>
          <a:p>
            <a:r>
              <a:rPr lang="en-US" sz="2000" dirty="0"/>
              <a:t>&lt;/script&gt;</a:t>
            </a:r>
          </a:p>
          <a:p>
            <a:endParaRPr lang="en-US" sz="2000" dirty="0"/>
          </a:p>
          <a:p>
            <a:r>
              <a:rPr lang="en-US" sz="2000" dirty="0"/>
              <a:t>&lt;p&gt;The paragraph above was changed by a script.&lt;/p&gt;</a:t>
            </a:r>
          </a:p>
          <a:p>
            <a:endParaRPr lang="en-US" sz="2000" dirty="0"/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279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18103"/>
            <a:ext cx="8534400" cy="150706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5589" y="1825170"/>
            <a:ext cx="1036251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/>
              <a:t>Use </a:t>
            </a:r>
            <a:r>
              <a:rPr lang="en-US" sz="2400" b="1" dirty="0"/>
              <a:t>the HTML DOM to hide the &lt;p&gt; element</a:t>
            </a:r>
            <a:r>
              <a:rPr lang="en-US" sz="2400" b="1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Use the HTML DOM to change the text size of &lt;p&gt; to 40 pixels</a:t>
            </a:r>
            <a:r>
              <a:rPr lang="en-US" sz="2400" b="1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Write a JavaScript function to add rows to a table</a:t>
            </a:r>
            <a:r>
              <a:rPr lang="en-US" sz="2400" b="1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Write a JavaScript program to remove items from a dropdown list</a:t>
            </a:r>
            <a:r>
              <a:rPr lang="en-US" sz="2400" b="1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Write a JavaScript program to count and display the items of a dropdown list</a:t>
            </a:r>
            <a:r>
              <a:rPr lang="en-US" sz="2400" b="1" dirty="0" smtClean="0"/>
              <a:t>,</a:t>
            </a:r>
          </a:p>
          <a:p>
            <a:r>
              <a:rPr lang="en-US" sz="2400" b="1" dirty="0" smtClean="0"/>
              <a:t> </a:t>
            </a:r>
            <a:r>
              <a:rPr lang="en-US" sz="2400" b="1" dirty="0"/>
              <a:t>in an alert </a:t>
            </a:r>
            <a:r>
              <a:rPr lang="en-US" sz="2400" b="1" dirty="0" smtClean="0"/>
              <a:t>window.</a:t>
            </a:r>
          </a:p>
          <a:p>
            <a:endParaRPr lang="en-US" sz="2400" dirty="0" smtClean="0"/>
          </a:p>
          <a:p>
            <a:pPr marL="342900" indent="-342900"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31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41" y="350761"/>
            <a:ext cx="8534400" cy="1507067"/>
          </a:xfrm>
        </p:spPr>
        <p:txBody>
          <a:bodyPr/>
          <a:lstStyle/>
          <a:p>
            <a:r>
              <a:rPr lang="en-US" dirty="0"/>
              <a:t>JavaScript HTML DOM Events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4515" y="1951281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Examples of HTML events:</a:t>
            </a:r>
          </a:p>
          <a:p>
            <a:endParaRPr lang="en-US" sz="2800" dirty="0"/>
          </a:p>
          <a:p>
            <a:r>
              <a:rPr lang="en-US" sz="2800" dirty="0"/>
              <a:t>When a user clicks the mouse</a:t>
            </a:r>
          </a:p>
          <a:p>
            <a:r>
              <a:rPr lang="en-US" sz="2800" dirty="0"/>
              <a:t>When a web page has loaded</a:t>
            </a:r>
          </a:p>
          <a:p>
            <a:r>
              <a:rPr lang="en-US" sz="2800" dirty="0"/>
              <a:t>When an image has been loaded</a:t>
            </a:r>
          </a:p>
          <a:p>
            <a:r>
              <a:rPr lang="en-US" sz="2800" dirty="0"/>
              <a:t>When the mouse moves over an element</a:t>
            </a:r>
          </a:p>
          <a:p>
            <a:r>
              <a:rPr lang="en-US" sz="2800" dirty="0"/>
              <a:t>When an input field is changed</a:t>
            </a:r>
          </a:p>
          <a:p>
            <a:r>
              <a:rPr lang="en-US" sz="2800" dirty="0"/>
              <a:t>When an HTML form is submitted</a:t>
            </a:r>
          </a:p>
          <a:p>
            <a:r>
              <a:rPr lang="en-US" sz="2800" dirty="0"/>
              <a:t>When a user strokes a key</a:t>
            </a:r>
          </a:p>
        </p:txBody>
      </p:sp>
    </p:spTree>
    <p:extLst>
      <p:ext uri="{BB962C8B-B14F-4D97-AF65-F5344CB8AC3E}">
        <p14:creationId xmlns:p14="http://schemas.microsoft.com/office/powerpoint/2010/main" val="13333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19943" y="1069539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&lt;!DOCTYPE html&gt;</a:t>
            </a:r>
          </a:p>
          <a:p>
            <a:r>
              <a:rPr lang="en-US" sz="2800" dirty="0"/>
              <a:t>&lt;html&gt;</a:t>
            </a:r>
          </a:p>
          <a:p>
            <a:r>
              <a:rPr lang="en-US" sz="2800" dirty="0"/>
              <a:t>&lt;body&gt;</a:t>
            </a:r>
          </a:p>
          <a:p>
            <a:endParaRPr lang="en-US" sz="2800" dirty="0"/>
          </a:p>
          <a:p>
            <a:r>
              <a:rPr lang="en-US" sz="2800" dirty="0"/>
              <a:t>&lt;h1 </a:t>
            </a:r>
            <a:r>
              <a:rPr lang="en-US" sz="2800" dirty="0" err="1"/>
              <a:t>onclick</a:t>
            </a:r>
            <a:r>
              <a:rPr lang="en-US" sz="2800" dirty="0" smtClean="0"/>
              <a:t>="</a:t>
            </a:r>
            <a:r>
              <a:rPr lang="en-US" sz="2800" dirty="0" err="1" smtClean="0"/>
              <a:t>this.innerHTML</a:t>
            </a:r>
            <a:r>
              <a:rPr lang="en-US" sz="2800" dirty="0" smtClean="0"/>
              <a:t> = '</a:t>
            </a:r>
            <a:r>
              <a:rPr lang="en-US" sz="2800" dirty="0" err="1" smtClean="0"/>
              <a:t>Ooops</a:t>
            </a:r>
            <a:r>
              <a:rPr lang="en-US" sz="2800" dirty="0"/>
              <a:t>!'"&gt;Click on this text!&lt;/</a:t>
            </a:r>
            <a:r>
              <a:rPr lang="en-US" sz="2800" dirty="0" smtClean="0"/>
              <a:t>h1&gt;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&lt;/body&gt;</a:t>
            </a:r>
          </a:p>
          <a:p>
            <a:r>
              <a:rPr lang="en-US" sz="2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084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355" y="514046"/>
            <a:ext cx="8534400" cy="1507067"/>
          </a:xfrm>
        </p:spPr>
        <p:txBody>
          <a:bodyPr/>
          <a:lstStyle/>
          <a:p>
            <a:r>
              <a:rPr lang="en-US" dirty="0"/>
              <a:t>JavaScript 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8457" y="1566094"/>
            <a:ext cx="1052648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form validation can be done by JavaScript.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If a form field 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 is empty, this function alerts a message, and returns false, to prevent the form from being submitted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function</a:t>
            </a:r>
            <a:r>
              <a:rPr lang="en-US" sz="2400" b="1" dirty="0"/>
              <a:t> </a:t>
            </a:r>
            <a:r>
              <a:rPr lang="en-US" sz="2400" b="1" dirty="0" err="1"/>
              <a:t>validateForm</a:t>
            </a:r>
            <a:r>
              <a:rPr lang="en-US" sz="2400" b="1" dirty="0"/>
              <a:t>() {</a:t>
            </a:r>
            <a:br>
              <a:rPr lang="en-US" sz="2400" b="1" dirty="0"/>
            </a:br>
            <a:r>
              <a:rPr lang="en-US" sz="2400" b="1" dirty="0"/>
              <a:t>    </a:t>
            </a:r>
            <a:r>
              <a:rPr lang="en-US" sz="2400" b="1" dirty="0" err="1"/>
              <a:t>var</a:t>
            </a:r>
            <a:r>
              <a:rPr lang="en-US" sz="2400" b="1" dirty="0"/>
              <a:t> x = </a:t>
            </a:r>
            <a:r>
              <a:rPr lang="en-US" sz="2400" b="1" dirty="0" err="1"/>
              <a:t>document.forms</a:t>
            </a:r>
            <a:r>
              <a:rPr lang="en-US" sz="2400" b="1" dirty="0"/>
              <a:t>["</a:t>
            </a:r>
            <a:r>
              <a:rPr lang="en-US" sz="2400" b="1" dirty="0" err="1"/>
              <a:t>myForm</a:t>
            </a:r>
            <a:r>
              <a:rPr lang="en-US" sz="2400" b="1" dirty="0"/>
              <a:t>"]["</a:t>
            </a:r>
            <a:r>
              <a:rPr lang="en-US" sz="2400" b="1" dirty="0" err="1"/>
              <a:t>fname</a:t>
            </a:r>
            <a:r>
              <a:rPr lang="en-US" sz="2400" b="1" dirty="0"/>
              <a:t>"].value;</a:t>
            </a:r>
            <a:br>
              <a:rPr lang="en-US" sz="2400" b="1" dirty="0"/>
            </a:br>
            <a:r>
              <a:rPr lang="en-US" sz="2400" b="1" dirty="0"/>
              <a:t>    if (x == "") {</a:t>
            </a:r>
            <a:br>
              <a:rPr lang="en-US" sz="2400" b="1" dirty="0"/>
            </a:br>
            <a:r>
              <a:rPr lang="en-US" sz="2400" b="1" dirty="0"/>
              <a:t>        alert("Name must be filled out");</a:t>
            </a:r>
            <a:br>
              <a:rPr lang="en-US" sz="2400" b="1" dirty="0"/>
            </a:br>
            <a:r>
              <a:rPr lang="en-US" sz="2400" b="1" dirty="0"/>
              <a:t>        return false;</a:t>
            </a:r>
            <a:br>
              <a:rPr lang="en-US" sz="2400" b="1" dirty="0"/>
            </a:br>
            <a:r>
              <a:rPr lang="en-US" sz="2400" b="1" dirty="0"/>
              <a:t>    }</a:t>
            </a:r>
            <a:br>
              <a:rPr lang="en-US" sz="2400" b="1" dirty="0"/>
            </a:br>
            <a:r>
              <a:rPr lang="en-US" sz="2400" b="1" dirty="0"/>
              <a:t>}</a:t>
            </a:r>
            <a:endParaRPr lang="en-US" sz="24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9543" y="52157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&lt;body&gt;</a:t>
            </a:r>
          </a:p>
          <a:p>
            <a:endParaRPr lang="en-US" sz="2400" dirty="0"/>
          </a:p>
          <a:p>
            <a:r>
              <a:rPr lang="en-US" sz="2400" dirty="0"/>
              <a:t>&lt;h1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changeText</a:t>
            </a:r>
            <a:r>
              <a:rPr lang="en-US" sz="2400" dirty="0"/>
              <a:t>(this)"&gt;Click on this text!&lt;/h1&gt;</a:t>
            </a:r>
          </a:p>
          <a:p>
            <a:endParaRPr lang="en-US" sz="2400" dirty="0"/>
          </a:p>
          <a:p>
            <a:r>
              <a:rPr lang="en-US" sz="2400" dirty="0"/>
              <a:t>&lt;script&gt;</a:t>
            </a:r>
          </a:p>
          <a:p>
            <a:r>
              <a:rPr lang="en-US" sz="2400" dirty="0"/>
              <a:t>function </a:t>
            </a:r>
            <a:r>
              <a:rPr lang="en-US" sz="2400" dirty="0" err="1"/>
              <a:t>changeText</a:t>
            </a:r>
            <a:r>
              <a:rPr lang="en-US" sz="2400" dirty="0"/>
              <a:t>(id) {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id.innerHTML</a:t>
            </a:r>
            <a:r>
              <a:rPr lang="en-US" sz="2400" dirty="0"/>
              <a:t> = "</a:t>
            </a:r>
            <a:r>
              <a:rPr lang="en-US" sz="2400" dirty="0" err="1"/>
              <a:t>Ooops</a:t>
            </a:r>
            <a:r>
              <a:rPr lang="en-US" sz="2400" dirty="0"/>
              <a:t>!";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&lt;/script&gt;</a:t>
            </a:r>
          </a:p>
          <a:p>
            <a:endParaRPr lang="en-US" sz="2400" dirty="0"/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290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641" y="274561"/>
            <a:ext cx="8534400" cy="15070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onload</a:t>
            </a:r>
            <a:r>
              <a:rPr lang="en-US" dirty="0"/>
              <a:t> and </a:t>
            </a:r>
            <a:r>
              <a:rPr lang="en-US" dirty="0" err="1"/>
              <a:t>onunload</a:t>
            </a:r>
            <a:r>
              <a:rPr lang="en-US" dirty="0"/>
              <a:t>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641" y="1977573"/>
            <a:ext cx="3804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onchange</a:t>
            </a:r>
            <a:r>
              <a:rPr lang="en-US" sz="2800" dirty="0"/>
              <a:t> Event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99155" y="2952805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&lt;!DOCTYPE html&gt;</a:t>
            </a:r>
          </a:p>
          <a:p>
            <a:r>
              <a:rPr lang="en-US" sz="2000" b="1" dirty="0"/>
              <a:t>&lt;html&gt;</a:t>
            </a:r>
          </a:p>
          <a:p>
            <a:r>
              <a:rPr lang="en-US" sz="2000" b="1" dirty="0"/>
              <a:t>&lt;head&gt;</a:t>
            </a:r>
          </a:p>
          <a:p>
            <a:r>
              <a:rPr lang="en-US" sz="2000" b="1" dirty="0"/>
              <a:t>&lt;script&gt;</a:t>
            </a:r>
          </a:p>
          <a:p>
            <a:r>
              <a:rPr lang="en-US" sz="2000" b="1" dirty="0"/>
              <a:t>function </a:t>
            </a:r>
            <a:r>
              <a:rPr lang="en-US" sz="2000" b="1" dirty="0" err="1"/>
              <a:t>myFunction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var</a:t>
            </a:r>
            <a:r>
              <a:rPr lang="en-US" sz="2000" b="1" dirty="0"/>
              <a:t> x = </a:t>
            </a:r>
            <a:r>
              <a:rPr lang="en-US" sz="2000" b="1" dirty="0" err="1"/>
              <a:t>document.getElementById</a:t>
            </a:r>
            <a:r>
              <a:rPr lang="en-US" sz="2000" b="1" dirty="0"/>
              <a:t>("</a:t>
            </a:r>
            <a:r>
              <a:rPr lang="en-US" sz="2000" b="1" dirty="0" err="1"/>
              <a:t>fname</a:t>
            </a:r>
            <a:r>
              <a:rPr lang="en-US" sz="2000" b="1" dirty="0"/>
              <a:t>");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x.value</a:t>
            </a:r>
            <a:r>
              <a:rPr lang="en-US" sz="2000" b="1" dirty="0"/>
              <a:t> = </a:t>
            </a:r>
            <a:r>
              <a:rPr lang="en-US" sz="2000" b="1" dirty="0" err="1"/>
              <a:t>x.value.toUpperCase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&lt;/script&gt;</a:t>
            </a:r>
          </a:p>
          <a:p>
            <a:r>
              <a:rPr lang="en-US" sz="2000" b="1" dirty="0"/>
              <a:t>&lt;/head</a:t>
            </a:r>
            <a:r>
              <a:rPr lang="en-US" sz="2000" b="1" dirty="0" smtClean="0"/>
              <a:t>&gt;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422572" y="326058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&lt;body&gt;</a:t>
            </a:r>
          </a:p>
          <a:p>
            <a:endParaRPr lang="en-US" b="1" dirty="0"/>
          </a:p>
          <a:p>
            <a:r>
              <a:rPr lang="en-US" b="1" dirty="0"/>
              <a:t>Enter your name: &lt;input type="text" id="</a:t>
            </a:r>
            <a:r>
              <a:rPr lang="en-US" b="1" dirty="0" err="1"/>
              <a:t>fname</a:t>
            </a:r>
            <a:r>
              <a:rPr lang="en-US" b="1" dirty="0"/>
              <a:t>" </a:t>
            </a:r>
            <a:r>
              <a:rPr lang="en-US" b="1" dirty="0" err="1"/>
              <a:t>onchange</a:t>
            </a:r>
            <a:r>
              <a:rPr lang="en-US" b="1" dirty="0"/>
              <a:t>="</a:t>
            </a:r>
            <a:r>
              <a:rPr lang="en-US" b="1" dirty="0" err="1"/>
              <a:t>myFunction</a:t>
            </a:r>
            <a:r>
              <a:rPr lang="en-US" b="1" dirty="0"/>
              <a:t>()"&gt;</a:t>
            </a:r>
          </a:p>
          <a:p>
            <a:r>
              <a:rPr lang="en-US" b="1" dirty="0"/>
              <a:t>&lt;p&gt;When you leave the input field, a function is triggered which transforms the input text to upper case.&lt;/p&gt;</a:t>
            </a:r>
          </a:p>
          <a:p>
            <a:endParaRPr lang="en-US" b="1" dirty="0"/>
          </a:p>
          <a:p>
            <a:r>
              <a:rPr lang="en-US" b="1" dirty="0"/>
              <a:t>&lt;/body&gt;</a:t>
            </a:r>
          </a:p>
          <a:p>
            <a:r>
              <a:rPr lang="en-US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434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207119"/>
              </p:ext>
            </p:extLst>
          </p:nvPr>
        </p:nvGraphicFramePr>
        <p:xfrm>
          <a:off x="605517" y="702923"/>
          <a:ext cx="10421711" cy="4990305"/>
        </p:xfrm>
        <a:graphic>
          <a:graphicData uri="http://schemas.openxmlformats.org/drawingml/2006/table">
            <a:tbl>
              <a:tblPr/>
              <a:tblGrid>
                <a:gridCol w="2385175"/>
                <a:gridCol w="2600056"/>
                <a:gridCol w="2288479"/>
                <a:gridCol w="3148001"/>
              </a:tblGrid>
              <a:tr h="99806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Mouse Events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Keyboard Events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Form Events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Document/Window Events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806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click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keypress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submit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load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99806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dblclick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keydown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change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resize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806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mouseenter</a:t>
                      </a:r>
                      <a:endParaRPr lang="en-US" sz="2800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</a:rPr>
                        <a:t>keyup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focus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scroll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99806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mouseleave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blur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unload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3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Errors - Throw and Try to Catch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1113" y="1951281"/>
            <a:ext cx="1060268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dirty="0"/>
              <a:t>The try statement lets you test a block of code for errors.</a:t>
            </a:r>
          </a:p>
          <a:p>
            <a:endParaRPr lang="en-US" sz="2400" b="1" dirty="0"/>
          </a:p>
          <a:p>
            <a:r>
              <a:rPr lang="en-US" sz="2400" b="1" dirty="0"/>
              <a:t>The catch statement lets you handle the error.</a:t>
            </a:r>
          </a:p>
          <a:p>
            <a:endParaRPr lang="en-US" sz="2400" b="1" dirty="0"/>
          </a:p>
          <a:p>
            <a:r>
              <a:rPr lang="en-US" sz="2400" b="1" dirty="0"/>
              <a:t>The throw statement lets you create custom errors.</a:t>
            </a:r>
          </a:p>
          <a:p>
            <a:endParaRPr lang="en-US" sz="2400" b="1" dirty="0"/>
          </a:p>
          <a:p>
            <a:r>
              <a:rPr lang="en-US" sz="2400" b="1" dirty="0"/>
              <a:t>The finally statement lets you execute code, after try and catch, regardless of the result.</a:t>
            </a:r>
          </a:p>
        </p:txBody>
      </p:sp>
    </p:spTree>
    <p:extLst>
      <p:ext uri="{BB962C8B-B14F-4D97-AF65-F5344CB8AC3E}">
        <p14:creationId xmlns:p14="http://schemas.microsoft.com/office/powerpoint/2010/main" val="15734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41" y="633789"/>
            <a:ext cx="8534400" cy="1507067"/>
          </a:xfrm>
        </p:spPr>
        <p:txBody>
          <a:bodyPr/>
          <a:lstStyle/>
          <a:p>
            <a:r>
              <a:rPr lang="en-US" dirty="0"/>
              <a:t>The function can be called when the form is submitted:</a:t>
            </a:r>
          </a:p>
        </p:txBody>
      </p:sp>
      <p:sp>
        <p:nvSpPr>
          <p:cNvPr id="3" name="Rectangle 2"/>
          <p:cNvSpPr/>
          <p:nvPr/>
        </p:nvSpPr>
        <p:spPr>
          <a:xfrm>
            <a:off x="468086" y="2351314"/>
            <a:ext cx="116477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&lt;form name="</a:t>
            </a:r>
            <a:r>
              <a:rPr lang="en-US" sz="2800" dirty="0" err="1">
                <a:latin typeface="Consolas" panose="020B0609020204030204" pitchFamily="49" charset="0"/>
              </a:rPr>
              <a:t>myForm</a:t>
            </a:r>
            <a:r>
              <a:rPr lang="en-US" sz="2800" dirty="0">
                <a:latin typeface="Consolas" panose="020B0609020204030204" pitchFamily="49" charset="0"/>
              </a:rPr>
              <a:t>" action="/</a:t>
            </a:r>
            <a:r>
              <a:rPr lang="en-US" sz="2800" dirty="0" err="1">
                <a:latin typeface="Consolas" panose="020B0609020204030204" pitchFamily="49" charset="0"/>
              </a:rPr>
              <a:t>action_page.php</a:t>
            </a:r>
            <a:r>
              <a:rPr lang="en-US" sz="2800" dirty="0">
                <a:latin typeface="Consolas" panose="020B0609020204030204" pitchFamily="49" charset="0"/>
              </a:rPr>
              <a:t>" </a:t>
            </a:r>
            <a:r>
              <a:rPr lang="en-US" sz="2800" b="1" dirty="0" err="1">
                <a:latin typeface="Consolas" panose="020B0609020204030204" pitchFamily="49" charset="0"/>
              </a:rPr>
              <a:t>onsubmit</a:t>
            </a:r>
            <a:r>
              <a:rPr lang="en-US" sz="2800" b="1" dirty="0">
                <a:latin typeface="Consolas" panose="020B0609020204030204" pitchFamily="49" charset="0"/>
              </a:rPr>
              <a:t>="return </a:t>
            </a:r>
            <a:r>
              <a:rPr lang="en-US" sz="2800" b="1" dirty="0" err="1">
                <a:latin typeface="Consolas" panose="020B0609020204030204" pitchFamily="49" charset="0"/>
              </a:rPr>
              <a:t>validateForm</a:t>
            </a:r>
            <a:r>
              <a:rPr lang="en-US" sz="2800" b="1" dirty="0">
                <a:latin typeface="Consolas" panose="020B0609020204030204" pitchFamily="49" charset="0"/>
              </a:rPr>
              <a:t>()"</a:t>
            </a:r>
            <a:r>
              <a:rPr lang="en-US" sz="2800" dirty="0">
                <a:latin typeface="Consolas" panose="020B0609020204030204" pitchFamily="49" charset="0"/>
              </a:rPr>
              <a:t> method="post"&gt;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latin typeface="Consolas" panose="020B0609020204030204" pitchFamily="49" charset="0"/>
              </a:rPr>
              <a:t>Name: &lt;input type="text" name="</a:t>
            </a:r>
            <a:r>
              <a:rPr lang="en-US" sz="2800" dirty="0" err="1">
                <a:latin typeface="Consolas" panose="020B0609020204030204" pitchFamily="49" charset="0"/>
              </a:rPr>
              <a:t>fname</a:t>
            </a:r>
            <a:r>
              <a:rPr lang="en-US" sz="2800" dirty="0">
                <a:latin typeface="Consolas" panose="020B0609020204030204" pitchFamily="49" charset="0"/>
              </a:rPr>
              <a:t>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latin typeface="Consolas" panose="020B0609020204030204" pitchFamily="49" charset="0"/>
              </a:rPr>
              <a:t>&lt;input type="submit" value="Submit"&gt;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latin typeface="Consolas" panose="020B0609020204030204" pitchFamily="49" charset="0"/>
              </a:rPr>
              <a:t>&lt;/form&gt;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99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926" y="699103"/>
            <a:ext cx="8534400" cy="1507067"/>
          </a:xfrm>
        </p:spPr>
        <p:txBody>
          <a:bodyPr/>
          <a:lstStyle/>
          <a:p>
            <a:r>
              <a:rPr lang="en-US" dirty="0"/>
              <a:t>The HTML DOM (Document Object Model)</a:t>
            </a:r>
          </a:p>
        </p:txBody>
      </p:sp>
      <p:sp>
        <p:nvSpPr>
          <p:cNvPr id="3" name="Rectangle 2"/>
          <p:cNvSpPr/>
          <p:nvPr/>
        </p:nvSpPr>
        <p:spPr>
          <a:xfrm>
            <a:off x="830776" y="2021504"/>
            <a:ext cx="10451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When a web page is loaded, the browser creates a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ocument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bject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odel of the page.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0776" y="2390836"/>
            <a:ext cx="8144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HTML DOM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model is constructed as a tree of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Objects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97" y="2760168"/>
            <a:ext cx="5945974" cy="39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2257" y="1446856"/>
            <a:ext cx="1009105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With the object model, JavaScript gets all the power it needs to create dynamic HTML:</a:t>
            </a:r>
          </a:p>
          <a:p>
            <a:endParaRPr lang="en-US" dirty="0"/>
          </a:p>
          <a:p>
            <a:r>
              <a:rPr lang="en-US" sz="2400" dirty="0"/>
              <a:t>JavaScript can change all the HTML elements in the page</a:t>
            </a:r>
          </a:p>
          <a:p>
            <a:r>
              <a:rPr lang="en-US" sz="2400" dirty="0"/>
              <a:t>JavaScript can change all the HTML attributes in the page</a:t>
            </a:r>
          </a:p>
          <a:p>
            <a:r>
              <a:rPr lang="en-US" sz="2400" dirty="0"/>
              <a:t>JavaScript can change all the CSS styles in the page</a:t>
            </a:r>
          </a:p>
          <a:p>
            <a:r>
              <a:rPr lang="en-US" sz="2400" dirty="0"/>
              <a:t>JavaScript can remove existing HTML elements and attributes</a:t>
            </a:r>
          </a:p>
          <a:p>
            <a:r>
              <a:rPr lang="en-US" sz="2400" dirty="0"/>
              <a:t>JavaScript can add new HTML elements and attributes</a:t>
            </a:r>
          </a:p>
          <a:p>
            <a:r>
              <a:rPr lang="en-US" sz="2400" dirty="0"/>
              <a:t>JavaScript can react to all existing HTML events in the page</a:t>
            </a:r>
          </a:p>
          <a:p>
            <a:r>
              <a:rPr lang="en-US" sz="2400" dirty="0"/>
              <a:t>JavaScript can create new HTML events in the page</a:t>
            </a:r>
          </a:p>
        </p:txBody>
      </p:sp>
    </p:spTree>
    <p:extLst>
      <p:ext uri="{BB962C8B-B14F-4D97-AF65-F5344CB8AC3E}">
        <p14:creationId xmlns:p14="http://schemas.microsoft.com/office/powerpoint/2010/main" val="15738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69" y="285446"/>
            <a:ext cx="8534400" cy="1507067"/>
          </a:xfrm>
        </p:spPr>
        <p:txBody>
          <a:bodyPr/>
          <a:lstStyle/>
          <a:p>
            <a:r>
              <a:rPr lang="en-US" dirty="0"/>
              <a:t>What is the DOM?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313" y="2197097"/>
            <a:ext cx="101563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DOM is a W3C (World </a:t>
            </a:r>
            <a:r>
              <a:rPr lang="en-US" sz="3200" dirty="0"/>
              <a:t>Wide</a:t>
            </a:r>
            <a:r>
              <a:rPr lang="en-US" sz="2400" dirty="0"/>
              <a:t> Web Consortium) standard.</a:t>
            </a:r>
          </a:p>
          <a:p>
            <a:endParaRPr lang="en-US" sz="2400" dirty="0"/>
          </a:p>
          <a:p>
            <a:r>
              <a:rPr lang="en-US" sz="2400" dirty="0"/>
              <a:t>The DOM defines a standard for accessing documents:</a:t>
            </a:r>
          </a:p>
          <a:p>
            <a:endParaRPr lang="en-US" sz="2400" dirty="0"/>
          </a:p>
          <a:p>
            <a:r>
              <a:rPr lang="en-US" sz="2400" dirty="0"/>
              <a:t>"The W3C Document Object Model (DOM) is a platform and language-neutral interface that allows programs and scripts to dynamically access and update the content, structure, and style of a document."</a:t>
            </a:r>
          </a:p>
        </p:txBody>
      </p:sp>
    </p:spTree>
    <p:extLst>
      <p:ext uri="{BB962C8B-B14F-4D97-AF65-F5344CB8AC3E}">
        <p14:creationId xmlns:p14="http://schemas.microsoft.com/office/powerpoint/2010/main" val="21358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70" y="622904"/>
            <a:ext cx="8534400" cy="1507067"/>
          </a:xfrm>
        </p:spPr>
        <p:txBody>
          <a:bodyPr/>
          <a:lstStyle/>
          <a:p>
            <a:r>
              <a:rPr lang="en-US" dirty="0"/>
              <a:t>What is the HTML DOM?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5914" y="2129971"/>
            <a:ext cx="90895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HTML DOM is a standard object model and programming interface for HTML. It defines:</a:t>
            </a:r>
          </a:p>
          <a:p>
            <a:endParaRPr lang="en-US" sz="2800" dirty="0"/>
          </a:p>
          <a:p>
            <a:r>
              <a:rPr lang="en-US" sz="2800" dirty="0"/>
              <a:t>The HTML elements as objects</a:t>
            </a:r>
          </a:p>
          <a:p>
            <a:r>
              <a:rPr lang="en-US" sz="2800" dirty="0"/>
              <a:t>The properties of all HTML elements</a:t>
            </a:r>
          </a:p>
          <a:p>
            <a:r>
              <a:rPr lang="en-US" sz="2800" dirty="0"/>
              <a:t>The methods to access all HTML elements</a:t>
            </a:r>
          </a:p>
          <a:p>
            <a:r>
              <a:rPr lang="en-US" sz="2800" dirty="0"/>
              <a:t>The events for all HTML elements</a:t>
            </a:r>
          </a:p>
        </p:txBody>
      </p:sp>
    </p:spTree>
    <p:extLst>
      <p:ext uri="{BB962C8B-B14F-4D97-AF65-F5344CB8AC3E}">
        <p14:creationId xmlns:p14="http://schemas.microsoft.com/office/powerpoint/2010/main" val="375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3772" y="1068363"/>
            <a:ext cx="92855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HTML DOM methods are actions you can perform (on HTML Elements).</a:t>
            </a:r>
          </a:p>
          <a:p>
            <a:endParaRPr lang="en-US" sz="2400" dirty="0"/>
          </a:p>
          <a:p>
            <a:r>
              <a:rPr lang="en-US" sz="2400" dirty="0"/>
              <a:t>HTML DOM properties are values (of HTML Elements) that you can set or change.</a:t>
            </a:r>
          </a:p>
        </p:txBody>
      </p:sp>
    </p:spTree>
    <p:extLst>
      <p:ext uri="{BB962C8B-B14F-4D97-AF65-F5344CB8AC3E}">
        <p14:creationId xmlns:p14="http://schemas.microsoft.com/office/powerpoint/2010/main" val="32385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241" y="437846"/>
            <a:ext cx="8534400" cy="1507067"/>
          </a:xfrm>
        </p:spPr>
        <p:txBody>
          <a:bodyPr/>
          <a:lstStyle/>
          <a:p>
            <a:r>
              <a:rPr lang="en-US" dirty="0"/>
              <a:t>Finding HTML Elements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95829"/>
              </p:ext>
            </p:extLst>
          </p:nvPr>
        </p:nvGraphicFramePr>
        <p:xfrm>
          <a:off x="586241" y="2163722"/>
          <a:ext cx="9678988" cy="343153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4829516"/>
                <a:gridCol w="4849472"/>
              </a:tblGrid>
              <a:tr h="6479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Method</a:t>
                      </a: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70387" marR="70387" marT="70387" marB="70387"/>
                </a:tc>
              </a:tr>
              <a:tr h="6479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document.getElementById</a:t>
                      </a:r>
                      <a:r>
                        <a:rPr lang="en-US" sz="2400" dirty="0">
                          <a:effectLst/>
                        </a:rPr>
                        <a:t>(id</a:t>
                      </a:r>
                      <a:r>
                        <a:rPr lang="en-US" sz="2400" dirty="0" smtClean="0">
                          <a:effectLst/>
                        </a:rPr>
                        <a:t>);</a:t>
                      </a:r>
                      <a:endParaRPr lang="en-US" sz="2400" dirty="0">
                        <a:effectLst/>
                      </a:endParaRP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Find an element by element id</a:t>
                      </a:r>
                    </a:p>
                  </a:txBody>
                  <a:tcPr marL="70387" marR="70387" marT="70387" marB="70387"/>
                </a:tc>
              </a:tr>
              <a:tr h="106780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 smtClean="0">
                          <a:effectLst/>
                        </a:rPr>
                        <a:t>document.getElementsByTagName</a:t>
                      </a:r>
                      <a:r>
                        <a:rPr lang="en-US" sz="2400" dirty="0" smtClean="0">
                          <a:effectLst/>
                        </a:rPr>
                        <a:t>(“P”);</a:t>
                      </a:r>
                      <a:endParaRPr lang="en-US" sz="2400" dirty="0">
                        <a:effectLst/>
                      </a:endParaRP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Find elements by tag name</a:t>
                      </a:r>
                    </a:p>
                  </a:txBody>
                  <a:tcPr marL="70387" marR="70387" marT="70387" marB="70387"/>
                </a:tc>
              </a:tr>
              <a:tr h="106780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 smtClean="0">
                          <a:effectLst/>
                        </a:rPr>
                        <a:t>document.getElementsByClassName</a:t>
                      </a:r>
                      <a:r>
                        <a:rPr lang="en-US" sz="2400" dirty="0" smtClean="0">
                          <a:effectLst/>
                        </a:rPr>
                        <a:t>(“s1”)</a:t>
                      </a:r>
                      <a:endParaRPr lang="en-US" sz="2400" dirty="0">
                        <a:effectLst/>
                      </a:endParaRPr>
                    </a:p>
                  </a:txBody>
                  <a:tcPr marL="140774" marR="70387" marT="70387" marB="703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Find elements by class name</a:t>
                      </a:r>
                    </a:p>
                  </a:txBody>
                  <a:tcPr marL="70387" marR="70387" marT="70387" marB="7038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1057</Words>
  <Application>Microsoft Office PowerPoint</Application>
  <PresentationFormat>Widescreen</PresentationFormat>
  <Paragraphs>216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Helvetica Neue</vt:lpstr>
      <vt:lpstr>Verdana</vt:lpstr>
      <vt:lpstr>Office Theme</vt:lpstr>
      <vt:lpstr>Java Script Advance</vt:lpstr>
      <vt:lpstr>JavaScript Forms </vt:lpstr>
      <vt:lpstr>The function can be called when the form is submitted:</vt:lpstr>
      <vt:lpstr>The HTML DOM (Document Object Model)</vt:lpstr>
      <vt:lpstr>PowerPoint Presentation</vt:lpstr>
      <vt:lpstr>What is the DOM?</vt:lpstr>
      <vt:lpstr>What is the HTML DOM?</vt:lpstr>
      <vt:lpstr>PowerPoint Presentation</vt:lpstr>
      <vt:lpstr>Finding HTML Elements</vt:lpstr>
      <vt:lpstr>Changing HTML Elements</vt:lpstr>
      <vt:lpstr>Adding and Deleting Elements</vt:lpstr>
      <vt:lpstr>PowerPoint Presentation</vt:lpstr>
      <vt:lpstr>Adding Events Handlers</vt:lpstr>
      <vt:lpstr>Exercise: </vt:lpstr>
      <vt:lpstr>Changing the Value of an Attribute</vt:lpstr>
      <vt:lpstr>JavaScript HTML DOM - Changing CSS</vt:lpstr>
      <vt:lpstr>Exercise</vt:lpstr>
      <vt:lpstr>JavaScript HTML DOM Events</vt:lpstr>
      <vt:lpstr>PowerPoint Presentation</vt:lpstr>
      <vt:lpstr>PowerPoint Presentation</vt:lpstr>
      <vt:lpstr>The onload and onunload Events</vt:lpstr>
      <vt:lpstr>PowerPoint Presentation</vt:lpstr>
      <vt:lpstr>JavaScript Errors - Throw and Try to Catch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aDVANCE</dc:title>
  <dc:creator>DON</dc:creator>
  <cp:lastModifiedBy>suleman shahzad</cp:lastModifiedBy>
  <cp:revision>67</cp:revision>
  <dcterms:created xsi:type="dcterms:W3CDTF">2018-04-10T17:25:02Z</dcterms:created>
  <dcterms:modified xsi:type="dcterms:W3CDTF">2020-03-27T07:44:08Z</dcterms:modified>
</cp:coreProperties>
</file>