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6357" autoAdjust="0"/>
  </p:normalViewPr>
  <p:slideViewPr>
    <p:cSldViewPr snapToGrid="0">
      <p:cViewPr varScale="1">
        <p:scale>
          <a:sx n="79" d="100"/>
          <a:sy n="79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B38B-3147-48A6-A1F1-3E470141333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85643-2DF0-4AC3-93F1-391B3780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85643-2DF0-4AC3-93F1-391B3780D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85643-2DF0-4AC3-93F1-391B3780D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7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2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2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E96CF4-FFB9-4E29-8492-E01E913791A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D41F41-FEBA-460A-94D2-D2E7DAB70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3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Bootstrap is the most popular HTML, CSS, and JavaScript framework for developing responsive, mobile-first websites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Bootstrap's grid system allows up to 12 columns across the </a:t>
            </a:r>
            <a:r>
              <a:rPr lang="en-US" dirty="0" smtClean="0"/>
              <a:t>page.</a:t>
            </a:r>
          </a:p>
          <a:p>
            <a:r>
              <a:rPr lang="en-US" dirty="0" smtClean="0"/>
              <a:t>If </a:t>
            </a:r>
            <a:r>
              <a:rPr lang="en-US" dirty="0"/>
              <a:t>you do not want to use all 12 columns individually, you can group the columns together to create wider columns: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21" y="3259286"/>
            <a:ext cx="8598501" cy="203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7463" y="5654303"/>
            <a:ext cx="1117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Bootstrap's grid system is responsive, and the columns will re-arrange automatically depending on the screen size.</a:t>
            </a:r>
          </a:p>
        </p:txBody>
      </p:sp>
    </p:spTree>
    <p:extLst>
      <p:ext uri="{BB962C8B-B14F-4D97-AF65-F5344CB8AC3E}">
        <p14:creationId xmlns:p14="http://schemas.microsoft.com/office/powerpoint/2010/main" val="11378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Grid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grid system has four classes: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xs</a:t>
            </a:r>
            <a:r>
              <a:rPr lang="en-US" dirty="0"/>
              <a:t> (for phones - screens less than 768px wide)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sm</a:t>
            </a:r>
            <a:r>
              <a:rPr lang="en-US" dirty="0"/>
              <a:t> (for tablets - screens equal to or greater than 768px wide)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md (for small laptops - screens equal to or greater than 992px wide)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lg</a:t>
            </a:r>
            <a:r>
              <a:rPr lang="en-US" dirty="0"/>
              <a:t> (for laptops and desktops - screens equal to or greater than 1200px wide)</a:t>
            </a:r>
          </a:p>
          <a:p>
            <a:r>
              <a:rPr lang="en-US" dirty="0"/>
              <a:t>The classes above can be combined to create more dynamic and flexible layouts.</a:t>
            </a:r>
          </a:p>
        </p:txBody>
      </p:sp>
    </p:spTree>
    <p:extLst>
      <p:ext uri="{BB962C8B-B14F-4D97-AF65-F5344CB8AC3E}">
        <p14:creationId xmlns:p14="http://schemas.microsoft.com/office/powerpoint/2010/main" val="214088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554" y="2206682"/>
            <a:ext cx="10058400" cy="4023360"/>
          </a:xfrm>
        </p:spPr>
        <p:txBody>
          <a:bodyPr/>
          <a:lstStyle/>
          <a:p>
            <a:r>
              <a:rPr lang="en-US" dirty="0"/>
              <a:t>&lt;div class="row"&gt;</a:t>
            </a:r>
          </a:p>
          <a:p>
            <a:r>
              <a:rPr lang="en-US" dirty="0"/>
              <a:t>  &lt;div class="col-sm-4"&gt;.col-sm-4&lt;/div&gt;</a:t>
            </a:r>
          </a:p>
          <a:p>
            <a:r>
              <a:rPr lang="en-US" dirty="0"/>
              <a:t>  &lt;div class="col-sm-4"&gt;.col-sm-4&lt;/div&gt;</a:t>
            </a:r>
          </a:p>
          <a:p>
            <a:r>
              <a:rPr lang="en-US" dirty="0"/>
              <a:t>  &lt;div class="col-sm-4"&gt;.col-sm-4&lt;/div&gt;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3883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Text/Typography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Bootstrap's global default font-size is 14px, with a line-height of 1.428.</a:t>
            </a:r>
          </a:p>
          <a:p>
            <a:endParaRPr lang="en-US" dirty="0"/>
          </a:p>
          <a:p>
            <a:r>
              <a:rPr lang="en-US" dirty="0"/>
              <a:t>This is applied to the &lt;body&gt; element and all paragraphs (&lt;p&gt;).</a:t>
            </a:r>
          </a:p>
          <a:p>
            <a:endParaRPr lang="en-US" dirty="0"/>
          </a:p>
          <a:p>
            <a:r>
              <a:rPr lang="en-US" dirty="0"/>
              <a:t>In addition, all &lt;p&gt; elements have a bottom margin that equals half their computed line-height (10px by default)</a:t>
            </a:r>
          </a:p>
        </p:txBody>
      </p:sp>
    </p:spTree>
    <p:extLst>
      <p:ext uri="{BB962C8B-B14F-4D97-AF65-F5344CB8AC3E}">
        <p14:creationId xmlns:p14="http://schemas.microsoft.com/office/powerpoint/2010/main" val="380652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&lt;h1&gt; - &lt;h6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class="container"&gt;</a:t>
            </a:r>
          </a:p>
          <a:p>
            <a:r>
              <a:rPr lang="en-US" dirty="0"/>
              <a:t>  &lt;h1&gt;h1 Bootstrap heading (36px)&lt;/h1&gt;</a:t>
            </a:r>
          </a:p>
          <a:p>
            <a:r>
              <a:rPr lang="en-US" dirty="0"/>
              <a:t>  &lt;h2&gt;h2 Bootstrap heading (30px)&lt;/h2&gt;</a:t>
            </a:r>
          </a:p>
          <a:p>
            <a:r>
              <a:rPr lang="en-US" dirty="0"/>
              <a:t>  &lt;h3&gt;h3 Bootstrap heading (24px)&lt;/h3&gt;</a:t>
            </a:r>
          </a:p>
          <a:p>
            <a:r>
              <a:rPr lang="en-US" dirty="0"/>
              <a:t>  &lt;h4&gt;h4 Bootstrap heading (18px)&lt;/h4&gt;</a:t>
            </a:r>
          </a:p>
          <a:p>
            <a:r>
              <a:rPr lang="en-US" dirty="0"/>
              <a:t>  &lt;h5&gt;h5 Bootstrap heading (14px)&lt;/h5&gt;</a:t>
            </a:r>
          </a:p>
          <a:p>
            <a:r>
              <a:rPr lang="en-US" dirty="0"/>
              <a:t>  &lt;h6&gt;h6 Bootstrap heading (12px)&lt;/h6&gt;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17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Colors and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308657" cy="44708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Bootstrap also has some contextual classes that can be used to provide "meaning through colors".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classes for text colors </a:t>
            </a:r>
            <a:r>
              <a:rPr lang="en-US" dirty="0" err="1"/>
              <a:t>are</a:t>
            </a:r>
            <a:r>
              <a:rPr lang="en-US" dirty="0" err="1">
                <a:solidFill>
                  <a:schemeClr val="accent1"/>
                </a:solidFill>
              </a:rPr>
              <a:t>:.text-muted</a:t>
            </a:r>
            <a:r>
              <a:rPr lang="en-US" dirty="0">
                <a:solidFill>
                  <a:schemeClr val="accent1"/>
                </a:solidFill>
              </a:rPr>
              <a:t>, .text-primary, .text-success, .text-info, .text-warning, and .text-danger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&lt;div class="container"&gt;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&lt;h2&gt;Contextual Colors&lt;/h2&gt;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&lt;p&gt;Use the contextual classes to provide "meaning through colors":&lt;/p&gt;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&lt;p class="text-muted"&gt;This text is muted.&lt;/p&gt;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&lt;p class="text-primary"&gt;This text is important.&lt;/p&gt;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&lt;p class="text-success"&gt;This text indicates success.&lt;/p&gt;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&lt;p class="text-info"&gt;This text represents some information.&lt;/p&gt;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&lt;p class="text-warning"&gt;This text represents a warning.&lt;/p&gt;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&lt;p class="text-danger"&gt;This text represents danger.&lt;/p&gt;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80951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596" y="1797608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classes for background colors are:.</a:t>
            </a:r>
            <a:r>
              <a:rPr lang="en-US" dirty="0" err="1"/>
              <a:t>bg</a:t>
            </a:r>
            <a:r>
              <a:rPr lang="en-US" dirty="0"/>
              <a:t>-primary, .</a:t>
            </a:r>
            <a:r>
              <a:rPr lang="en-US" dirty="0" err="1"/>
              <a:t>bg</a:t>
            </a:r>
            <a:r>
              <a:rPr lang="en-US" dirty="0"/>
              <a:t>-success, .</a:t>
            </a:r>
            <a:r>
              <a:rPr lang="en-US" dirty="0" err="1"/>
              <a:t>bg</a:t>
            </a:r>
            <a:r>
              <a:rPr lang="en-US" dirty="0"/>
              <a:t>-info, .</a:t>
            </a:r>
            <a:r>
              <a:rPr lang="en-US" dirty="0" err="1"/>
              <a:t>bg</a:t>
            </a:r>
            <a:r>
              <a:rPr lang="en-US" dirty="0"/>
              <a:t>-warning, and .</a:t>
            </a:r>
            <a:r>
              <a:rPr lang="en-US" dirty="0" err="1"/>
              <a:t>bg</a:t>
            </a:r>
            <a:r>
              <a:rPr lang="en-US" dirty="0"/>
              <a:t>-danger</a:t>
            </a:r>
            <a:r>
              <a:rPr lang="en-US" dirty="0" smtClean="0"/>
              <a:t>:</a:t>
            </a:r>
          </a:p>
          <a:p>
            <a:r>
              <a:rPr lang="en-US" b="1" dirty="0"/>
              <a:t>&lt;div class="container"&gt;</a:t>
            </a:r>
          </a:p>
          <a:p>
            <a:r>
              <a:rPr lang="en-US" b="1" dirty="0"/>
              <a:t>  &lt;h2&gt;Contextual Backgrounds&lt;/h2&gt;</a:t>
            </a:r>
          </a:p>
          <a:p>
            <a:r>
              <a:rPr lang="en-US" b="1" dirty="0"/>
              <a:t>  &lt;p&gt;Use the contextual background classes to provide "meaning through colors":&lt;/p&gt;</a:t>
            </a:r>
          </a:p>
          <a:p>
            <a:r>
              <a:rPr lang="en-US" b="1" dirty="0"/>
              <a:t>  &lt;p class="</a:t>
            </a:r>
            <a:r>
              <a:rPr lang="en-US" b="1" dirty="0" err="1"/>
              <a:t>bg</a:t>
            </a:r>
            <a:r>
              <a:rPr lang="en-US" b="1" dirty="0"/>
              <a:t>-primary"&gt;This text is important.&lt;/p&gt;</a:t>
            </a:r>
          </a:p>
          <a:p>
            <a:r>
              <a:rPr lang="en-US" b="1" dirty="0"/>
              <a:t>  &lt;p class="</a:t>
            </a:r>
            <a:r>
              <a:rPr lang="en-US" b="1" dirty="0" err="1"/>
              <a:t>bg</a:t>
            </a:r>
            <a:r>
              <a:rPr lang="en-US" b="1" dirty="0"/>
              <a:t>-success"&gt;This text indicates success.&lt;/p&gt;</a:t>
            </a:r>
          </a:p>
          <a:p>
            <a:r>
              <a:rPr lang="en-US" b="1" dirty="0"/>
              <a:t>  &lt;p class="</a:t>
            </a:r>
            <a:r>
              <a:rPr lang="en-US" b="1" dirty="0" err="1"/>
              <a:t>bg</a:t>
            </a:r>
            <a:r>
              <a:rPr lang="en-US" b="1" dirty="0"/>
              <a:t>-info"&gt;This text represents some information.&lt;/p&gt;</a:t>
            </a:r>
          </a:p>
          <a:p>
            <a:r>
              <a:rPr lang="en-US" b="1" dirty="0"/>
              <a:t>  &lt;p class="</a:t>
            </a:r>
            <a:r>
              <a:rPr lang="en-US" b="1" dirty="0" err="1"/>
              <a:t>bg</a:t>
            </a:r>
            <a:r>
              <a:rPr lang="en-US" b="1" dirty="0"/>
              <a:t>-warning"&gt;This text represents a warning.&lt;/p&gt;</a:t>
            </a:r>
          </a:p>
          <a:p>
            <a:r>
              <a:rPr lang="en-US" b="1" dirty="0"/>
              <a:t>  &lt;p class="</a:t>
            </a:r>
            <a:r>
              <a:rPr lang="en-US" b="1" dirty="0" err="1"/>
              <a:t>bg</a:t>
            </a:r>
            <a:r>
              <a:rPr lang="en-US" b="1" dirty="0"/>
              <a:t>-danger"&gt;This text represents danger.&lt;/p&gt;</a:t>
            </a:r>
          </a:p>
          <a:p>
            <a:r>
              <a:rPr lang="en-US" b="1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4426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Typography Classes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33907"/>
              </p:ext>
            </p:extLst>
          </p:nvPr>
        </p:nvGraphicFramePr>
        <p:xfrm>
          <a:off x="1097280" y="1744579"/>
          <a:ext cx="10525225" cy="44877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95745"/>
                <a:gridCol w="7529480"/>
              </a:tblGrid>
              <a:tr h="509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Class</a:t>
                      </a:r>
                    </a:p>
                  </a:txBody>
                  <a:tcPr marL="134991" marR="67495" marT="67495" marB="6749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7495" marR="67495" marT="67495" marB="67495">
                    <a:solidFill>
                      <a:srgbClr val="C00000"/>
                    </a:solidFill>
                  </a:tcPr>
                </a:tc>
              </a:tr>
              <a:tr h="41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.lead</a:t>
                      </a:r>
                    </a:p>
                  </a:txBody>
                  <a:tcPr marL="134991" marR="67495" marT="67495" marB="674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Makes a paragraph stand out</a:t>
                      </a:r>
                    </a:p>
                  </a:txBody>
                  <a:tcPr marL="67495" marR="67495" marT="67495" marB="67495"/>
                </a:tc>
              </a:tr>
              <a:tr h="676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.small</a:t>
                      </a:r>
                    </a:p>
                  </a:txBody>
                  <a:tcPr marL="134991" marR="67495" marT="67495" marB="674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Indicates smaller text (set to 85% of the size of the parent)</a:t>
                      </a:r>
                    </a:p>
                  </a:txBody>
                  <a:tcPr marL="67495" marR="67495" marT="67495" marB="67495"/>
                </a:tc>
              </a:tr>
              <a:tr h="41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.text-left</a:t>
                      </a:r>
                    </a:p>
                  </a:txBody>
                  <a:tcPr marL="134991" marR="67495" marT="67495" marB="674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Indicates left-aligned text</a:t>
                      </a:r>
                    </a:p>
                  </a:txBody>
                  <a:tcPr marL="67495" marR="67495" marT="67495" marB="67495"/>
                </a:tc>
              </a:tr>
              <a:tr h="41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.text-center</a:t>
                      </a:r>
                    </a:p>
                  </a:txBody>
                  <a:tcPr marL="134991" marR="67495" marT="67495" marB="674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Indicates center-aligned text</a:t>
                      </a:r>
                    </a:p>
                  </a:txBody>
                  <a:tcPr marL="67495" marR="67495" marT="67495" marB="67495"/>
                </a:tc>
              </a:tr>
              <a:tr h="41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.text-right</a:t>
                      </a:r>
                    </a:p>
                  </a:txBody>
                  <a:tcPr marL="134991" marR="67495" marT="67495" marB="674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Indicates right-aligned text</a:t>
                      </a:r>
                    </a:p>
                  </a:txBody>
                  <a:tcPr marL="67495" marR="67495" marT="67495" marB="67495"/>
                </a:tc>
              </a:tr>
              <a:tr h="41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.text-justify</a:t>
                      </a:r>
                    </a:p>
                  </a:txBody>
                  <a:tcPr marL="134991" marR="67495" marT="67495" marB="674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Indicates justified text</a:t>
                      </a:r>
                    </a:p>
                  </a:txBody>
                  <a:tcPr marL="67495" marR="67495" marT="67495" marB="67495"/>
                </a:tc>
              </a:tr>
              <a:tr h="41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.text-nowrap</a:t>
                      </a:r>
                    </a:p>
                  </a:txBody>
                  <a:tcPr marL="134991" marR="67495" marT="67495" marB="674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Indicates no wrap text</a:t>
                      </a:r>
                    </a:p>
                  </a:txBody>
                  <a:tcPr marL="67495" marR="67495" marT="67495" marB="67495"/>
                </a:tc>
              </a:tr>
              <a:tr h="41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.text-lowercase</a:t>
                      </a:r>
                    </a:p>
                  </a:txBody>
                  <a:tcPr marL="134991" marR="67495" marT="67495" marB="674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Indicates lowercased text</a:t>
                      </a:r>
                    </a:p>
                  </a:txBody>
                  <a:tcPr marL="67495" marR="67495" marT="67495" marB="67495"/>
                </a:tc>
              </a:tr>
              <a:tr h="41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.text-uppercase</a:t>
                      </a:r>
                    </a:p>
                  </a:txBody>
                  <a:tcPr marL="134991" marR="67495" marT="67495" marB="674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Indicates uppercased text</a:t>
                      </a:r>
                    </a:p>
                  </a:txBody>
                  <a:tcPr marL="67495" marR="67495" marT="67495" marB="674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3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47000"/>
              </p:ext>
            </p:extLst>
          </p:nvPr>
        </p:nvGraphicFramePr>
        <p:xfrm>
          <a:off x="0" y="58085"/>
          <a:ext cx="12067674" cy="62777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4885"/>
                <a:gridCol w="9802789"/>
              </a:tblGrid>
              <a:tr h="373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Class</a:t>
                      </a:r>
                    </a:p>
                  </a:txBody>
                  <a:tcPr marL="134991" marR="67495" marT="67495" marB="6749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7495" marR="67495" marT="67495" marB="67495">
                    <a:solidFill>
                      <a:srgbClr val="C00000"/>
                    </a:solidFill>
                  </a:tcPr>
                </a:tc>
              </a:tr>
              <a:tr h="42023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.initialism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the text inside an &lt;abbr&gt; element in a slightly smaller font size</a:t>
                      </a:r>
                    </a:p>
                  </a:txBody>
                  <a:tcPr marL="76200" marR="76200" marT="76200" marB="76200"/>
                </a:tc>
              </a:tr>
              <a:tr h="10573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.list-unstyled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Removes the default list-style and left margin on list items (works on both &lt;ul&gt; and &lt;ol&gt;). This class only applies to immediate children list items (to remove the default list-style from any nested lists, apply this class to any nested lists as well)</a:t>
                      </a:r>
                    </a:p>
                  </a:txBody>
                  <a:tcPr marL="76200" marR="76200" marT="76200" marB="76200"/>
                </a:tc>
              </a:tr>
              <a:tr h="42023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.list-inline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Places all list items on a single line</a:t>
                      </a:r>
                    </a:p>
                  </a:txBody>
                  <a:tcPr marL="76200" marR="76200" marT="76200" marB="76200"/>
                </a:tc>
              </a:tr>
              <a:tr h="82527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.dl-horizontal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Lines up the terms (&lt;</a:t>
                      </a:r>
                      <a:r>
                        <a:rPr lang="en-US" dirty="0" err="1">
                          <a:effectLst/>
                        </a:rPr>
                        <a:t>dt</a:t>
                      </a:r>
                      <a:r>
                        <a:rPr lang="en-US" dirty="0">
                          <a:effectLst/>
                        </a:rPr>
                        <a:t>&gt;) and descriptions (&lt;</a:t>
                      </a:r>
                      <a:r>
                        <a:rPr lang="en-US" dirty="0" err="1">
                          <a:effectLst/>
                        </a:rPr>
                        <a:t>dd</a:t>
                      </a:r>
                      <a:r>
                        <a:rPr lang="en-US" dirty="0">
                          <a:effectLst/>
                        </a:rPr>
                        <a:t>&gt;) in &lt;dl&gt; elements side-by-side. Starts off like default &lt;dl&gt;s, but when the browser window expands, it will line up side-by-side</a:t>
                      </a:r>
                    </a:p>
                  </a:txBody>
                  <a:tcPr marL="76200" marR="76200" marT="76200" marB="76200"/>
                </a:tc>
              </a:tr>
              <a:tr h="42023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.pre-scrollable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Makes a &lt;pre&gt; element scrollable</a:t>
                      </a:r>
                    </a:p>
                  </a:txBody>
                  <a:tcPr marL="76200" marR="76200" marT="76200" marB="76200"/>
                </a:tc>
              </a:tr>
              <a:tr h="42023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.initialism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the text inside an &lt;abbr&gt; element in a slightly smaller font size</a:t>
                      </a:r>
                    </a:p>
                  </a:txBody>
                  <a:tcPr marL="76200" marR="76200" marT="76200" marB="76200"/>
                </a:tc>
              </a:tr>
              <a:tr h="10573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.list-unstyled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Removes the default list-style and left margin on list items (works on both &lt;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&gt; and &lt;</a:t>
                      </a:r>
                      <a:r>
                        <a:rPr lang="en-US" dirty="0" err="1">
                          <a:effectLst/>
                        </a:rPr>
                        <a:t>ol</a:t>
                      </a:r>
                      <a:r>
                        <a:rPr lang="en-US" dirty="0">
                          <a:effectLst/>
                        </a:rPr>
                        <a:t>&gt;). This class only applies to immediate children list items (to remove the default list-style from any nested lists, apply this class to any nested lists as well)</a:t>
                      </a:r>
                    </a:p>
                  </a:txBody>
                  <a:tcPr marL="76200" marR="76200" marT="76200" marB="76200"/>
                </a:tc>
              </a:tr>
              <a:tr h="42023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.list-inline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Places all list items on a single line</a:t>
                      </a:r>
                    </a:p>
                  </a:txBody>
                  <a:tcPr marL="76200" marR="76200" marT="76200" marB="76200"/>
                </a:tc>
              </a:tr>
              <a:tr h="82527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.dl-horizontal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Lines up the terms (&lt;</a:t>
                      </a:r>
                      <a:r>
                        <a:rPr lang="en-US" dirty="0" err="1">
                          <a:effectLst/>
                        </a:rPr>
                        <a:t>dt</a:t>
                      </a:r>
                      <a:r>
                        <a:rPr lang="en-US" dirty="0">
                          <a:effectLst/>
                        </a:rPr>
                        <a:t>&gt;) and descriptions (&lt;</a:t>
                      </a:r>
                      <a:r>
                        <a:rPr lang="en-US" dirty="0" err="1">
                          <a:effectLst/>
                        </a:rPr>
                        <a:t>dd</a:t>
                      </a:r>
                      <a:r>
                        <a:rPr lang="en-US" dirty="0">
                          <a:effectLst/>
                        </a:rPr>
                        <a:t>&gt;) in &lt;dl&gt; elements side-by-side. Starts off like default &lt;dl&gt;s, but when the browser window expands, it will line up side-by-side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8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Basic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Bootstrap table has a light padding and only horizontal </a:t>
            </a:r>
            <a:r>
              <a:rPr lang="en-US" dirty="0" smtClean="0"/>
              <a:t>dividers.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chemeClr val="accent1"/>
                </a:solidFill>
              </a:rPr>
              <a:t>.table </a:t>
            </a:r>
            <a:r>
              <a:rPr lang="en-US" dirty="0"/>
              <a:t>class adds basic styling to a table</a:t>
            </a:r>
            <a:r>
              <a:rPr lang="en-US" dirty="0" smtClean="0"/>
              <a:t>:</a:t>
            </a:r>
          </a:p>
          <a:p>
            <a:r>
              <a:rPr lang="en-US" dirty="0"/>
              <a:t>&lt;table class="table</a:t>
            </a:r>
            <a:r>
              <a:rPr lang="en-US" dirty="0" smtClean="0"/>
              <a:t>"&gt;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45" y="3364330"/>
            <a:ext cx="8277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3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Bootstrap is a free front-end framework for faster and easier web 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Bootstrap also gives you the ability to easily create responsive </a:t>
            </a:r>
            <a:r>
              <a:rPr lang="en-US" dirty="0" smtClean="0"/>
              <a:t>designs</a:t>
            </a:r>
          </a:p>
          <a:p>
            <a:pPr marL="0" indent="0">
              <a:buNone/>
            </a:pPr>
            <a:r>
              <a:rPr lang="en-US" b="1" dirty="0"/>
              <a:t>What is Responsive Web Design?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Responsive web design is about creating web sites which automatically adjust themselves to look good on all devices, from small phones to large desktops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07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Striped Rows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.table-striped </a:t>
            </a:r>
            <a:r>
              <a:rPr lang="en-US" dirty="0"/>
              <a:t>class adds zebra-stripes to a table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&lt;table class="table table-striped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08" y="3301484"/>
            <a:ext cx="8257751" cy="18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5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17" y="1954018"/>
            <a:ext cx="10058400" cy="4023360"/>
          </a:xfrm>
        </p:spPr>
        <p:txBody>
          <a:bodyPr/>
          <a:lstStyle/>
          <a:p>
            <a:r>
              <a:rPr lang="en-US" sz="2800" b="1" dirty="0"/>
              <a:t>Bordered Table</a:t>
            </a:r>
            <a:endParaRPr lang="en-US" sz="2800" b="1" dirty="0"/>
          </a:p>
          <a:p>
            <a:r>
              <a:rPr lang="en-US" dirty="0" smtClean="0"/>
              <a:t>The </a:t>
            </a:r>
            <a:r>
              <a:rPr lang="en-US" dirty="0"/>
              <a:t>.</a:t>
            </a:r>
            <a:r>
              <a:rPr lang="en-US" dirty="0">
                <a:solidFill>
                  <a:schemeClr val="accent1"/>
                </a:solidFill>
              </a:rPr>
              <a:t>table-bordered</a:t>
            </a:r>
            <a:r>
              <a:rPr lang="en-US" dirty="0"/>
              <a:t> class adds borders on all sides of the table and cells</a:t>
            </a:r>
            <a:r>
              <a:rPr lang="en-US" dirty="0" smtClean="0"/>
              <a:t>:</a:t>
            </a:r>
          </a:p>
          <a:p>
            <a:r>
              <a:rPr lang="en-US" sz="2800" b="1" dirty="0"/>
              <a:t>Hover </a:t>
            </a:r>
            <a:r>
              <a:rPr lang="en-US" sz="2800" b="1" dirty="0" smtClean="0"/>
              <a:t>Rows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.table-hover </a:t>
            </a:r>
            <a:r>
              <a:rPr lang="en-US" dirty="0"/>
              <a:t>class adds a hover effect (grey background color) on table </a:t>
            </a:r>
            <a:r>
              <a:rPr lang="en-US" dirty="0" smtClean="0"/>
              <a:t>row</a:t>
            </a:r>
            <a:endParaRPr lang="en-US" sz="2800" b="1" dirty="0" smtClean="0"/>
          </a:p>
          <a:p>
            <a:r>
              <a:rPr lang="en-US" dirty="0"/>
              <a:t>&lt;table class</a:t>
            </a:r>
            <a:r>
              <a:rPr lang="en-US" dirty="0" smtClean="0"/>
              <a:t>="</a:t>
            </a:r>
            <a:r>
              <a:rPr lang="en-US" dirty="0"/>
              <a:t>table table-hover</a:t>
            </a:r>
            <a:r>
              <a:rPr lang="en-US" dirty="0" smtClean="0"/>
              <a:t>"&gt;</a:t>
            </a:r>
          </a:p>
          <a:p>
            <a:r>
              <a:rPr lang="en-US" sz="2800" b="1" dirty="0"/>
              <a:t>Condensed Table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.table-condensed </a:t>
            </a:r>
            <a:r>
              <a:rPr lang="en-US" dirty="0"/>
              <a:t>class makes a table more compact by cutting cell padding in half:</a:t>
            </a:r>
          </a:p>
        </p:txBody>
      </p:sp>
    </p:spTree>
    <p:extLst>
      <p:ext uri="{BB962C8B-B14F-4D97-AF65-F5344CB8AC3E}">
        <p14:creationId xmlns:p14="http://schemas.microsoft.com/office/powerpoint/2010/main" val="97972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Contextual classes can be used to color table rows (&lt;</a:t>
            </a:r>
            <a:r>
              <a:rPr lang="en-US" dirty="0" err="1"/>
              <a:t>tr</a:t>
            </a:r>
            <a:r>
              <a:rPr lang="en-US" dirty="0"/>
              <a:t>&gt;) or table cells (&lt;td</a:t>
            </a:r>
            <a:r>
              <a:rPr lang="en-US" dirty="0" smtClean="0"/>
              <a:t>&gt;):</a:t>
            </a:r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 class="success"&gt;</a:t>
            </a:r>
          </a:p>
          <a:p>
            <a:r>
              <a:rPr lang="en-US" dirty="0"/>
              <a:t>        &lt;td&gt;Success&lt;/td&gt;</a:t>
            </a:r>
          </a:p>
          <a:p>
            <a:r>
              <a:rPr lang="en-US" dirty="0"/>
              <a:t>        &lt;td&gt;Doe&lt;/td&gt;</a:t>
            </a:r>
          </a:p>
          <a:p>
            <a:r>
              <a:rPr lang="en-US" dirty="0"/>
              <a:t>        &lt;td&gt;john@example.com&lt;/td&gt;</a:t>
            </a:r>
          </a:p>
          <a:p>
            <a:r>
              <a:rPr lang="en-US" dirty="0"/>
              <a:t>      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45585"/>
              </p:ext>
            </p:extLst>
          </p:nvPr>
        </p:nvGraphicFramePr>
        <p:xfrm>
          <a:off x="5510462" y="2396190"/>
          <a:ext cx="5512050" cy="3779520"/>
        </p:xfrm>
        <a:graphic>
          <a:graphicData uri="http://schemas.openxmlformats.org/drawingml/2006/table">
            <a:tbl>
              <a:tblPr/>
              <a:tblGrid>
                <a:gridCol w="2756025"/>
                <a:gridCol w="2756025"/>
              </a:tblGrid>
              <a:tr h="65358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.active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Applies the hover color to the table row or table cell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9783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.success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Indicates a successful or positive action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8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.info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Indicates a neutral informative change or action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978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.warning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Indicates a warning that might need attention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358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.danger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Indicates a dangerous or potentially negative action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290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.table-responsive class creates a responsive table. The table will then scroll horizontally on small devices (under 768px). When viewing on anything larger than 768px wide, there is no difference</a:t>
            </a:r>
            <a:r>
              <a:rPr lang="en-US" dirty="0" smtClean="0"/>
              <a:t>:</a:t>
            </a:r>
          </a:p>
          <a:p>
            <a:r>
              <a:rPr lang="en-US" dirty="0"/>
              <a:t>&lt;div class="table-responsive"&gt;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&lt;table class="table"&gt;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&lt;/table&gt;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6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Bootstrap Images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Rounded </a:t>
            </a:r>
            <a:r>
              <a:rPr lang="en-US" b="1" dirty="0" smtClean="0"/>
              <a:t>Corners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img</a:t>
            </a:r>
            <a:r>
              <a:rPr lang="en-US" dirty="0">
                <a:solidFill>
                  <a:schemeClr val="accent1"/>
                </a:solidFill>
              </a:rPr>
              <a:t>-rounded </a:t>
            </a:r>
            <a:r>
              <a:rPr lang="en-US" dirty="0"/>
              <a:t>class adds rounded corners to an image (IE8 does not support rounded corners</a:t>
            </a:r>
            <a:r>
              <a:rPr lang="en-US" dirty="0" smtClean="0"/>
              <a:t>):</a:t>
            </a:r>
          </a:p>
          <a:p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img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="cinqueterre.jpg" class="</a:t>
            </a:r>
            <a:r>
              <a:rPr lang="en-US" dirty="0" err="1">
                <a:solidFill>
                  <a:schemeClr val="accent1"/>
                </a:solidFill>
              </a:rPr>
              <a:t>img</a:t>
            </a:r>
            <a:r>
              <a:rPr lang="en-US" dirty="0">
                <a:solidFill>
                  <a:schemeClr val="accent1"/>
                </a:solidFill>
              </a:rPr>
              <a:t>-rounded" alt="Cinque Terre"&gt;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/>
              <a:t>Circle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chemeClr val="accent1"/>
                </a:solidFill>
              </a:rPr>
              <a:t> .</a:t>
            </a:r>
            <a:r>
              <a:rPr lang="en-US" dirty="0" err="1">
                <a:solidFill>
                  <a:schemeClr val="accent1"/>
                </a:solidFill>
              </a:rPr>
              <a:t>img</a:t>
            </a:r>
            <a:r>
              <a:rPr lang="en-US" dirty="0">
                <a:solidFill>
                  <a:schemeClr val="accent1"/>
                </a:solidFill>
              </a:rPr>
              <a:t>-circle </a:t>
            </a:r>
            <a:r>
              <a:rPr lang="en-US" dirty="0"/>
              <a:t>class shapes the image to a circle (IE8 does not support rounded corners):</a:t>
            </a:r>
            <a:endParaRPr lang="en-US" dirty="0"/>
          </a:p>
          <a:p>
            <a:r>
              <a:rPr lang="en-US" b="1" dirty="0" smtClean="0"/>
              <a:t>Thumbnail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img</a:t>
            </a:r>
            <a:r>
              <a:rPr lang="en-US" dirty="0">
                <a:solidFill>
                  <a:schemeClr val="accent1"/>
                </a:solidFill>
              </a:rPr>
              <a:t>-thumbnail </a:t>
            </a:r>
            <a:r>
              <a:rPr lang="en-US" dirty="0"/>
              <a:t>class shapes the image to a thumbnail:</a:t>
            </a:r>
          </a:p>
        </p:txBody>
      </p:sp>
    </p:spTree>
    <p:extLst>
      <p:ext uri="{BB962C8B-B14F-4D97-AF65-F5344CB8AC3E}">
        <p14:creationId xmlns:p14="http://schemas.microsoft.com/office/powerpoint/2010/main" val="148468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come in all sizes. So do screens. Responsive images automatically adjust to fit the size of the screen.</a:t>
            </a:r>
          </a:p>
          <a:p>
            <a:endParaRPr lang="en-US" dirty="0"/>
          </a:p>
          <a:p>
            <a:r>
              <a:rPr lang="en-US" dirty="0"/>
              <a:t>Create responsive images by adding an .</a:t>
            </a:r>
            <a:r>
              <a:rPr lang="en-US" dirty="0" err="1"/>
              <a:t>img</a:t>
            </a:r>
            <a:r>
              <a:rPr lang="en-US" dirty="0"/>
              <a:t>-responsive class to the &lt;</a:t>
            </a:r>
            <a:r>
              <a:rPr lang="en-US" dirty="0" err="1"/>
              <a:t>img</a:t>
            </a:r>
            <a:r>
              <a:rPr lang="en-US" dirty="0"/>
              <a:t>&gt; tag. The image will then scale nicely to the parent element.</a:t>
            </a:r>
          </a:p>
          <a:p>
            <a:endParaRPr lang="en-US" dirty="0"/>
          </a:p>
          <a:p>
            <a:r>
              <a:rPr lang="en-US" dirty="0"/>
              <a:t>The .</a:t>
            </a:r>
            <a:r>
              <a:rPr lang="en-US" dirty="0" err="1"/>
              <a:t>img</a:t>
            </a:r>
            <a:r>
              <a:rPr lang="en-US" dirty="0"/>
              <a:t>-responsive class applies display: block; and max-width: 100%; and height: auto; to the image</a:t>
            </a:r>
            <a:r>
              <a:rPr lang="en-US" dirty="0" smtClean="0"/>
              <a:t>: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class="</a:t>
            </a:r>
            <a:r>
              <a:rPr lang="en-US" dirty="0" err="1"/>
              <a:t>img</a:t>
            </a:r>
            <a:r>
              <a:rPr lang="en-US" dirty="0"/>
              <a:t>-responsive" </a:t>
            </a:r>
            <a:r>
              <a:rPr lang="en-US" dirty="0" err="1"/>
              <a:t>src</a:t>
            </a:r>
            <a:r>
              <a:rPr lang="en-US" dirty="0"/>
              <a:t>="img_chania.jpg" alt="</a:t>
            </a:r>
            <a:r>
              <a:rPr lang="en-US" dirty="0" err="1"/>
              <a:t>Chania</a:t>
            </a:r>
            <a:r>
              <a:rPr lang="en-US" dirty="0"/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66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Embeds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344752" cy="44588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Also let videos or slideshows scale properly on any device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Classes can be applied directly to &lt;</a:t>
            </a:r>
            <a:r>
              <a:rPr lang="en-US" dirty="0" err="1"/>
              <a:t>iframe</a:t>
            </a:r>
            <a:r>
              <a:rPr lang="en-US" dirty="0"/>
              <a:t>&gt;, &lt;embed&gt;, &lt;video&gt;, and &lt;object&gt; elements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following example creates a responsive video by adding an .embed-responsive-item class to an &lt;</a:t>
            </a:r>
            <a:r>
              <a:rPr lang="en-US" dirty="0" err="1"/>
              <a:t>iframe</a:t>
            </a:r>
            <a:r>
              <a:rPr lang="en-US" dirty="0"/>
              <a:t>&gt; tag (the video will then scale nicely to the parent element). The containing &lt;div&gt; defines the aspect ratio of the video</a:t>
            </a:r>
            <a:r>
              <a:rPr lang="en-US" dirty="0" smtClean="0"/>
              <a:t>:</a:t>
            </a:r>
          </a:p>
          <a:p>
            <a:r>
              <a:rPr lang="en-US" b="1" dirty="0"/>
              <a:t>&lt;div class="container"&gt;</a:t>
            </a:r>
          </a:p>
          <a:p>
            <a:r>
              <a:rPr lang="en-US" b="1" dirty="0"/>
              <a:t>  &lt;h2&gt;Responsive Embed&lt;/h2&gt;</a:t>
            </a:r>
          </a:p>
          <a:p>
            <a:r>
              <a:rPr lang="en-US" b="1" dirty="0"/>
              <a:t>  &lt;p&gt;Create a responsive video and scale it nicely to the parent element with an 16:9 aspect ratio&lt;/p&gt;</a:t>
            </a:r>
          </a:p>
          <a:p>
            <a:r>
              <a:rPr lang="en-US" b="1" dirty="0"/>
              <a:t>  &lt;div class="embed-responsive embed-responsive-16by9"&gt;</a:t>
            </a:r>
          </a:p>
          <a:p>
            <a:r>
              <a:rPr lang="en-US" b="1" dirty="0"/>
              <a:t>    &lt;</a:t>
            </a:r>
            <a:r>
              <a:rPr lang="en-US" b="1" dirty="0" err="1"/>
              <a:t>iframe</a:t>
            </a:r>
            <a:r>
              <a:rPr lang="en-US" b="1" dirty="0"/>
              <a:t> class="embed-responsive-item" </a:t>
            </a:r>
            <a:r>
              <a:rPr lang="en-US" b="1" dirty="0" err="1"/>
              <a:t>src</a:t>
            </a:r>
            <a:r>
              <a:rPr lang="en-US" b="1" dirty="0"/>
              <a:t>="https://www.youtube.com/embed/tgbNymZ7vqY"&gt;&lt;/iframe&gt;</a:t>
            </a:r>
          </a:p>
          <a:p>
            <a:r>
              <a:rPr lang="en-US" b="1" dirty="0"/>
              <a:t>  &lt;/div&gt;</a:t>
            </a:r>
          </a:p>
          <a:p>
            <a:r>
              <a:rPr lang="en-US" b="1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7778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827627" cy="3053311"/>
          </a:xfrm>
        </p:spPr>
        <p:txBody>
          <a:bodyPr>
            <a:noAutofit/>
          </a:bodyPr>
          <a:lstStyle/>
          <a:p>
            <a:r>
              <a:rPr lang="en-US" b="1" dirty="0"/>
              <a:t>&lt;html</a:t>
            </a:r>
          </a:p>
          <a:p>
            <a:r>
              <a:rPr lang="en-US" b="1" dirty="0"/>
              <a:t>&lt;head&gt;</a:t>
            </a:r>
          </a:p>
          <a:p>
            <a:r>
              <a:rPr lang="en-US" b="1" dirty="0"/>
              <a:t>&lt;title&gt;bootstrap &lt;/title&gt;</a:t>
            </a:r>
          </a:p>
          <a:p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="</a:t>
            </a:r>
            <a:r>
              <a:rPr lang="en-US" b="1" dirty="0" err="1"/>
              <a:t>stylesheet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</a:t>
            </a:r>
            <a:r>
              <a:rPr lang="en-US" b="1" dirty="0" err="1"/>
              <a:t>css</a:t>
            </a:r>
            <a:r>
              <a:rPr lang="en-US" b="1" dirty="0"/>
              <a:t>/bootstrap.min.css"&gt;</a:t>
            </a:r>
          </a:p>
          <a:p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js</a:t>
            </a:r>
            <a:r>
              <a:rPr lang="en-US" b="1" dirty="0"/>
              <a:t>/bootstrap.min.js"&gt;&lt;/script&gt;</a:t>
            </a:r>
          </a:p>
          <a:p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js</a:t>
            </a:r>
            <a:r>
              <a:rPr lang="en-US" b="1" dirty="0"/>
              <a:t>/jquery.js"&gt;&lt;/script&gt;</a:t>
            </a:r>
          </a:p>
          <a:p>
            <a:r>
              <a:rPr lang="en-US" b="1" dirty="0"/>
              <a:t>&lt;/head</a:t>
            </a:r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358743" y="2247037"/>
            <a:ext cx="4169759" cy="265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&lt;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body&gt;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 class = "container"&gt;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 class = "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jumbotron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"&gt;&lt;/div&gt;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&lt;/div&gt;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&lt;/body&gt;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856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was developed by Mark Otto and Jacob Thornton at Twitter, and released as an open source product in August 2011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b="1" dirty="0"/>
              <a:t>In June 2014 Bootstrap was the No.1 project on </a:t>
            </a:r>
            <a:r>
              <a:rPr lang="en-US" b="1" dirty="0" err="1"/>
              <a:t>GitHub</a:t>
            </a:r>
            <a:r>
              <a:rPr lang="en-US" b="1" dirty="0"/>
              <a:t>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1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Bootstrap:</a:t>
            </a:r>
          </a:p>
          <a:p>
            <a:r>
              <a:rPr lang="en-US" b="1" dirty="0"/>
              <a:t>Easy to use:</a:t>
            </a:r>
            <a:r>
              <a:rPr lang="en-US" dirty="0"/>
              <a:t> Anybody with just basic knowledge of HTML and CSS can start using Bootstrap</a:t>
            </a:r>
          </a:p>
          <a:p>
            <a:r>
              <a:rPr lang="en-US" b="1" dirty="0"/>
              <a:t>Responsive features:</a:t>
            </a:r>
            <a:r>
              <a:rPr lang="en-US" dirty="0"/>
              <a:t> Bootstrap's responsive CSS adjusts to phones, tablets, and desktops</a:t>
            </a:r>
          </a:p>
          <a:p>
            <a:r>
              <a:rPr lang="en-US" b="1" dirty="0"/>
              <a:t>Mobile-first approach:</a:t>
            </a:r>
            <a:r>
              <a:rPr lang="en-US" dirty="0"/>
              <a:t> In Bootstrap 3, mobile-first styles are part of the core framework</a:t>
            </a:r>
          </a:p>
          <a:p>
            <a:r>
              <a:rPr lang="en-US" b="1" dirty="0"/>
              <a:t>Browser compatibility:</a:t>
            </a:r>
            <a:r>
              <a:rPr lang="en-US" dirty="0"/>
              <a:t> Bootstrap is compatible with all modern browsers (Chrome, Firefox, Internet Explorer, Edge, Safari, and Opera)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5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Bootstrap?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start using Bootstrap on your own web 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Bootstrap from getbootstrap.com</a:t>
            </a:r>
          </a:p>
          <a:p>
            <a:pPr marL="0" indent="0">
              <a:buNone/>
            </a:pPr>
            <a:r>
              <a:rPr lang="en-US" dirty="0"/>
              <a:t>Include Bootstrap from a CDN</a:t>
            </a:r>
          </a:p>
        </p:txBody>
      </p:sp>
    </p:spTree>
    <p:extLst>
      <p:ext uri="{BB962C8B-B14F-4D97-AF65-F5344CB8AC3E}">
        <p14:creationId xmlns:p14="http://schemas.microsoft.com/office/powerpoint/2010/main" val="116468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First Web Page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34691" cy="3608009"/>
          </a:xfrm>
        </p:spPr>
        <p:txBody>
          <a:bodyPr/>
          <a:lstStyle/>
          <a:p>
            <a:r>
              <a:rPr lang="en-US" b="1" dirty="0"/>
              <a:t>1. Add the HTML5 </a:t>
            </a:r>
            <a:r>
              <a:rPr lang="en-US" b="1" dirty="0" err="1" smtClean="0"/>
              <a:t>doctype</a:t>
            </a:r>
            <a:endParaRPr lang="en-US" b="1" dirty="0" smtClean="0"/>
          </a:p>
          <a:p>
            <a:r>
              <a:rPr lang="en-US" sz="24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&lt;html </a:t>
            </a:r>
            <a:r>
              <a:rPr lang="en-US" sz="2400" dirty="0" err="1">
                <a:solidFill>
                  <a:schemeClr val="tx1"/>
                </a:solidFill>
              </a:rPr>
              <a:t>lang</a:t>
            </a:r>
            <a:r>
              <a:rPr lang="en-US" sz="2400" dirty="0">
                <a:solidFill>
                  <a:schemeClr val="tx1"/>
                </a:solidFill>
              </a:rPr>
              <a:t>="en</a:t>
            </a:r>
            <a:r>
              <a:rPr lang="en-US" sz="2400" dirty="0" smtClean="0">
                <a:solidFill>
                  <a:schemeClr val="tx1"/>
                </a:solidFill>
              </a:rPr>
              <a:t>"&gt;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&lt;head&gt;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&lt;meta charset="utf-8"&gt;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&lt;/head&gt;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48535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UTF-8 (U from Universal Character Set + Transformation Format—8-bit) is a character encoding capable of encoding all possible characters (called code points) in Unicode. The encoding is variable-length and uses 8-bit code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Bootstrap 3 is mobile-first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3 is designed to be responsive to mobile devices. Mobile-first styles are part of the core framework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ensure proper rendering and touch zooming, add the following &lt;meta&gt; tag inside the &lt;head&gt; element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chemeClr val="accent1"/>
                </a:solidFill>
              </a:rPr>
              <a:t>&lt;meta name</a:t>
            </a:r>
            <a:r>
              <a:rPr lang="en-US" dirty="0" smtClean="0">
                <a:solidFill>
                  <a:schemeClr val="accent1"/>
                </a:solidFill>
              </a:rPr>
              <a:t>="</a:t>
            </a:r>
            <a:r>
              <a:rPr lang="en-US" dirty="0">
                <a:solidFill>
                  <a:schemeClr val="accent1"/>
                </a:solidFill>
              </a:rPr>
              <a:t>viewport" content="width=device-width, initial-scale=1</a:t>
            </a:r>
            <a:r>
              <a:rPr lang="en-US" dirty="0" smtClean="0">
                <a:solidFill>
                  <a:schemeClr val="accent1"/>
                </a:solidFill>
              </a:rPr>
              <a:t>"&gt;</a:t>
            </a:r>
          </a:p>
          <a:p>
            <a:r>
              <a:rPr lang="en-US" b="1" dirty="0">
                <a:solidFill>
                  <a:schemeClr val="tx1"/>
                </a:solidFill>
              </a:rPr>
              <a:t>The width=device-width </a:t>
            </a:r>
            <a:r>
              <a:rPr lang="en-US" dirty="0">
                <a:solidFill>
                  <a:schemeClr val="tx1"/>
                </a:solidFill>
              </a:rPr>
              <a:t>part sets the width of the page to follow the screen-width of the device (which will vary depending on the device).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initial-scale=1</a:t>
            </a:r>
            <a:r>
              <a:rPr lang="en-US" dirty="0">
                <a:solidFill>
                  <a:schemeClr val="tx1"/>
                </a:solidFill>
              </a:rPr>
              <a:t> part sets the initial zoom level when the page is first loaded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186629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also requires a containing element to wrap site contents.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There </a:t>
            </a:r>
            <a:r>
              <a:rPr lang="en-US" dirty="0">
                <a:solidFill>
                  <a:schemeClr val="tx1"/>
                </a:solidFill>
              </a:rPr>
              <a:t>are two container classes to choose </a:t>
            </a:r>
            <a:r>
              <a:rPr lang="en-US" dirty="0" smtClean="0">
                <a:solidFill>
                  <a:schemeClr val="tx1"/>
                </a:solidFill>
              </a:rPr>
              <a:t>from: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.container </a:t>
            </a:r>
            <a:r>
              <a:rPr lang="en-US" dirty="0">
                <a:solidFill>
                  <a:schemeClr val="tx1"/>
                </a:solidFill>
              </a:rPr>
              <a:t>class provides a responsive fixed width container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.container-fluid </a:t>
            </a:r>
            <a:r>
              <a:rPr lang="en-US" dirty="0">
                <a:solidFill>
                  <a:schemeClr val="tx1"/>
                </a:solidFill>
              </a:rPr>
              <a:t>class provides a full width container, spanning the entire width of the viewport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78" y="4177094"/>
            <a:ext cx="8772501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1723</Words>
  <Application>Microsoft Office PowerPoint</Application>
  <PresentationFormat>Widescreen</PresentationFormat>
  <Paragraphs>218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Wingdings</vt:lpstr>
      <vt:lpstr>Retrospect</vt:lpstr>
      <vt:lpstr>Bootstrap</vt:lpstr>
      <vt:lpstr>What is Bootstrap?</vt:lpstr>
      <vt:lpstr>Bootstrap Example </vt:lpstr>
      <vt:lpstr>Bootstrap History</vt:lpstr>
      <vt:lpstr>Why Use Bootstrap?</vt:lpstr>
      <vt:lpstr>Where to Get Bootstrap? </vt:lpstr>
      <vt:lpstr>Create First Web Page With Bootstrap</vt:lpstr>
      <vt:lpstr>2. Bootstrap 3 is mobile-first</vt:lpstr>
      <vt:lpstr>3. Containers</vt:lpstr>
      <vt:lpstr>Bootstrap Grid System</vt:lpstr>
      <vt:lpstr>Grid Classes</vt:lpstr>
      <vt:lpstr>Example</vt:lpstr>
      <vt:lpstr>Bootstrap Text/Typography</vt:lpstr>
      <vt:lpstr>&lt;h1&gt; - &lt;h6&gt;</vt:lpstr>
      <vt:lpstr>Contextual Colors and Backgrounds</vt:lpstr>
      <vt:lpstr>PowerPoint Presentation</vt:lpstr>
      <vt:lpstr>More Typography Classes </vt:lpstr>
      <vt:lpstr>PowerPoint Presentation</vt:lpstr>
      <vt:lpstr>Bootstrap Basic Table </vt:lpstr>
      <vt:lpstr>Striped Rows </vt:lpstr>
      <vt:lpstr>PowerPoint Presentation</vt:lpstr>
      <vt:lpstr>Contextual Classes</vt:lpstr>
      <vt:lpstr>Responsive Tables</vt:lpstr>
      <vt:lpstr>Bootstrap Images </vt:lpstr>
      <vt:lpstr>Responsive Images</vt:lpstr>
      <vt:lpstr>Responsive Embeds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suleman shahzad</dc:creator>
  <cp:lastModifiedBy>suleman shahzad</cp:lastModifiedBy>
  <cp:revision>8</cp:revision>
  <dcterms:created xsi:type="dcterms:W3CDTF">2019-05-14T15:24:50Z</dcterms:created>
  <dcterms:modified xsi:type="dcterms:W3CDTF">2019-05-14T17:00:50Z</dcterms:modified>
</cp:coreProperties>
</file>