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0" r:id="rId15"/>
    <p:sldId id="281" r:id="rId16"/>
    <p:sldId id="282" r:id="rId17"/>
    <p:sldId id="283" r:id="rId18"/>
    <p:sldId id="272" r:id="rId19"/>
    <p:sldId id="273" r:id="rId20"/>
    <p:sldId id="284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Values: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 </a:t>
            </a:r>
            <a:r>
              <a:rPr lang="en-US" b="1" dirty="0"/>
              <a:t>size</a:t>
            </a:r>
            <a:r>
              <a:rPr lang="en-US" dirty="0"/>
              <a:t> attribute to specify the number of visible values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&lt;select name="cars" </a:t>
            </a:r>
            <a:r>
              <a:rPr lang="en-US" b="1" dirty="0"/>
              <a:t>size="3"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 &lt;option value="fiat"&gt;Fiat&lt;/option&gt;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3565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Selections: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 the </a:t>
            </a:r>
            <a:r>
              <a:rPr lang="en-US" sz="2800" b="1" dirty="0"/>
              <a:t>multiple</a:t>
            </a:r>
            <a:r>
              <a:rPr lang="en-US" sz="2800" dirty="0"/>
              <a:t> attribute to allow the user to select more than one value: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select name="cars" size="4"</a:t>
            </a:r>
            <a:r>
              <a:rPr lang="en-US" sz="2800" b="1" dirty="0"/>
              <a:t> multiple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  &lt;option value="</a:t>
            </a:r>
            <a:r>
              <a:rPr lang="en-US" sz="2800" dirty="0" err="1"/>
              <a:t>volvo</a:t>
            </a:r>
            <a:r>
              <a:rPr lang="en-US" sz="2800" dirty="0"/>
              <a:t>"&gt;Volvo&lt;/option&gt;</a:t>
            </a:r>
            <a:br>
              <a:rPr lang="en-US" sz="2800" dirty="0"/>
            </a:br>
            <a:r>
              <a:rPr lang="en-US" sz="2800" dirty="0"/>
              <a:t>  &lt;option value="</a:t>
            </a:r>
            <a:r>
              <a:rPr lang="en-US" sz="2800" dirty="0" err="1"/>
              <a:t>saab</a:t>
            </a:r>
            <a:r>
              <a:rPr lang="en-US" sz="2800" dirty="0"/>
              <a:t>"&gt;Saab&lt;/option&gt;</a:t>
            </a:r>
            <a:br>
              <a:rPr lang="en-US" sz="2800" dirty="0"/>
            </a:br>
            <a:r>
              <a:rPr lang="en-US" sz="2800" dirty="0"/>
              <a:t>  &lt;option value="fiat"&gt;Fiat&lt;/option&gt;</a:t>
            </a:r>
            <a:br>
              <a:rPr lang="en-US" sz="2800" dirty="0"/>
            </a:br>
            <a:r>
              <a:rPr lang="en-US" sz="2800" dirty="0"/>
              <a:t>  &lt;option value="</a:t>
            </a:r>
            <a:r>
              <a:rPr lang="en-US" sz="2800" dirty="0" err="1"/>
              <a:t>audi</a:t>
            </a:r>
            <a:r>
              <a:rPr lang="en-US" sz="2800" dirty="0"/>
              <a:t>"&gt;Audi&lt;/option&gt;</a:t>
            </a:r>
            <a:br>
              <a:rPr lang="en-US" sz="2800" dirty="0"/>
            </a:br>
            <a:r>
              <a:rPr lang="en-US" sz="2800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6331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 &lt;</a:t>
            </a:r>
            <a:r>
              <a:rPr lang="en-US" sz="2800" b="1" dirty="0" err="1"/>
              <a:t>textarea</a:t>
            </a:r>
            <a:r>
              <a:rPr lang="en-US" sz="2800" b="1" dirty="0"/>
              <a:t>&gt; element defines a multi-line input field (a text area</a:t>
            </a:r>
            <a:r>
              <a:rPr lang="en-US" sz="2800" b="1" dirty="0" smtClean="0"/>
              <a:t>):</a:t>
            </a:r>
          </a:p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textarea</a:t>
            </a:r>
            <a:r>
              <a:rPr lang="en-US" sz="2800" b="1" dirty="0"/>
              <a:t> name="message" rows="10" cols="30"&gt;</a:t>
            </a:r>
            <a:br>
              <a:rPr lang="en-US" sz="2800" b="1" dirty="0"/>
            </a:br>
            <a:r>
              <a:rPr lang="en-US" sz="2800" b="1" dirty="0"/>
              <a:t>The cat was playing in the garden.</a:t>
            </a:r>
            <a:br>
              <a:rPr lang="en-US" sz="2800" b="1" dirty="0"/>
            </a:br>
            <a:r>
              <a:rPr lang="en-US" sz="2800" b="1" dirty="0"/>
              <a:t>&lt;/</a:t>
            </a:r>
            <a:r>
              <a:rPr lang="en-US" sz="2800" b="1" dirty="0" err="1"/>
              <a:t>textarea</a:t>
            </a:r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05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&lt;legend&gt; 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Group related elements in a form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en-US" sz="2800" b="1" dirty="0"/>
              <a:t>&lt;form&gt;</a:t>
            </a:r>
            <a:br>
              <a:rPr lang="en-US" sz="2800" b="1" dirty="0"/>
            </a:br>
            <a:r>
              <a:rPr lang="en-US" sz="2800" b="1" dirty="0"/>
              <a:t>  &lt;</a:t>
            </a:r>
            <a:r>
              <a:rPr lang="en-US" sz="2800" b="1" dirty="0" err="1"/>
              <a:t>fieldset</a:t>
            </a:r>
            <a:r>
              <a:rPr lang="en-US" sz="2800" b="1" dirty="0"/>
              <a:t>&gt;</a:t>
            </a:r>
            <a:br>
              <a:rPr lang="en-US" sz="2800" b="1" dirty="0"/>
            </a:br>
            <a:r>
              <a:rPr lang="en-US" sz="2800" b="1" dirty="0"/>
              <a:t>    &lt;legend&gt;</a:t>
            </a:r>
            <a:r>
              <a:rPr lang="en-US" sz="2800" b="1" dirty="0" err="1"/>
              <a:t>Personalia</a:t>
            </a:r>
            <a:r>
              <a:rPr lang="en-US" sz="2800" b="1" dirty="0"/>
              <a:t>:&lt;/legend&gt;</a:t>
            </a:r>
            <a:br>
              <a:rPr lang="en-US" sz="2800" b="1" dirty="0"/>
            </a:br>
            <a:r>
              <a:rPr lang="en-US" sz="2800" b="1" dirty="0"/>
              <a:t>    Name: &lt;input type="text" size="30"&gt;&lt;</a:t>
            </a:r>
            <a:r>
              <a:rPr lang="en-US" sz="2800" b="1" dirty="0" err="1"/>
              <a:t>br</a:t>
            </a:r>
            <a:r>
              <a:rPr lang="en-US" sz="2800" b="1" dirty="0"/>
              <a:t>&gt;</a:t>
            </a:r>
            <a:br>
              <a:rPr lang="en-US" sz="2800" b="1" dirty="0"/>
            </a:br>
            <a:r>
              <a:rPr lang="en-US" sz="2800" b="1" dirty="0"/>
              <a:t>    Email: &lt;input type="text" size="30"&gt;&lt;</a:t>
            </a:r>
            <a:r>
              <a:rPr lang="en-US" sz="2800" b="1" dirty="0" err="1"/>
              <a:t>br</a:t>
            </a:r>
            <a:r>
              <a:rPr lang="en-US" sz="2800" b="1" dirty="0"/>
              <a:t>&gt;</a:t>
            </a:r>
            <a:br>
              <a:rPr lang="en-US" sz="2800" b="1" dirty="0"/>
            </a:br>
            <a:r>
              <a:rPr lang="en-US" sz="2800" b="1" dirty="0"/>
              <a:t>    Date of birth: &lt;input type="text" size="10"&gt;</a:t>
            </a:r>
            <a:br>
              <a:rPr lang="en-US" sz="2800" b="1" dirty="0"/>
            </a:br>
            <a:r>
              <a:rPr lang="en-US" sz="2800" b="1" dirty="0"/>
              <a:t>  &lt;/</a:t>
            </a:r>
            <a:r>
              <a:rPr lang="en-US" sz="2800" b="1" dirty="0" err="1"/>
              <a:t>fieldset</a:t>
            </a:r>
            <a:r>
              <a:rPr lang="en-US" sz="2800" b="1" dirty="0"/>
              <a:t>&gt;</a:t>
            </a:r>
            <a:br>
              <a:rPr lang="en-US" sz="2800" b="1" dirty="0"/>
            </a:br>
            <a:r>
              <a:rPr lang="en-US" sz="2800" b="1" dirty="0"/>
              <a:t>&lt;/form&gt;</a:t>
            </a:r>
          </a:p>
          <a:p>
            <a:pPr marL="0" indent="0">
              <a:buNone/>
            </a:pP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19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 Type Reset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065" y="1453348"/>
            <a:ext cx="8143937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&lt;input type="reset"&gt;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reset button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will reset all form values to their default values: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635" y="2243873"/>
            <a:ext cx="3564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Input Type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065" y="3203677"/>
            <a:ext cx="7497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&lt;form action="/</a:t>
            </a:r>
            <a:r>
              <a:rPr lang="en-US" sz="2800" dirty="0" err="1"/>
              <a:t>action_page.php</a:t>
            </a:r>
            <a:r>
              <a:rPr lang="en-US" sz="2800" dirty="0"/>
              <a:t>"&gt;</a:t>
            </a:r>
          </a:p>
          <a:p>
            <a:r>
              <a:rPr lang="en-US" sz="2800" dirty="0"/>
              <a:t>  Select your favorite color:</a:t>
            </a:r>
          </a:p>
          <a:p>
            <a:r>
              <a:rPr lang="en-US" sz="2800" dirty="0"/>
              <a:t>  &lt;input type="color" name="</a:t>
            </a:r>
            <a:r>
              <a:rPr lang="en-US" sz="2800" dirty="0" err="1"/>
              <a:t>favcolor</a:t>
            </a:r>
            <a:r>
              <a:rPr lang="en-US" sz="2800" dirty="0"/>
              <a:t>" &gt;</a:t>
            </a:r>
          </a:p>
          <a:p>
            <a:r>
              <a:rPr lang="en-US" sz="2800" dirty="0"/>
              <a:t>  &lt;input type="submit"&gt;</a:t>
            </a:r>
          </a:p>
          <a:p>
            <a:r>
              <a:rPr lang="en-US" sz="28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498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Type 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065" y="1437959"/>
            <a:ext cx="814393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The &lt;input type="date"&gt; is used for input fields that should contain a date.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635" y="2243873"/>
            <a:ext cx="2933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Max Min Date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7646" y="2887682"/>
            <a:ext cx="7497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&lt;form action="/</a:t>
            </a:r>
            <a:r>
              <a:rPr lang="en-US" sz="2800" dirty="0" err="1"/>
              <a:t>action_page.php</a:t>
            </a:r>
            <a:r>
              <a:rPr lang="en-US" sz="2800" dirty="0"/>
              <a:t>"&gt;</a:t>
            </a:r>
          </a:p>
          <a:p>
            <a:r>
              <a:rPr lang="en-US" sz="2800" dirty="0"/>
              <a:t>Enter a date before 1980-01-01:&lt;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r>
              <a:rPr lang="en-US" sz="2800" dirty="0"/>
              <a:t>&lt;input type="date" name="</a:t>
            </a:r>
            <a:r>
              <a:rPr lang="en-US" sz="2800" dirty="0" err="1"/>
              <a:t>bday</a:t>
            </a:r>
            <a:r>
              <a:rPr lang="en-US" sz="2800" dirty="0"/>
              <a:t>" max="1979-12-31"&gt;&lt;</a:t>
            </a:r>
            <a:r>
              <a:rPr lang="en-US" sz="2800" dirty="0" err="1"/>
              <a:t>br</a:t>
            </a:r>
            <a:r>
              <a:rPr lang="en-US" sz="2800" dirty="0"/>
              <a:t>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r>
              <a:rPr lang="en-US" sz="2800" dirty="0"/>
              <a:t>Enter a date after 2000-01-01:&lt;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r>
              <a:rPr lang="en-US" sz="2800" dirty="0"/>
              <a:t>&lt;input type="date" name="</a:t>
            </a:r>
            <a:r>
              <a:rPr lang="en-US" sz="2800" dirty="0" err="1"/>
              <a:t>bday</a:t>
            </a:r>
            <a:r>
              <a:rPr lang="en-US" sz="2800" dirty="0"/>
              <a:t>" min="2000-01-02"&gt;&lt;</a:t>
            </a:r>
            <a:r>
              <a:rPr lang="en-US" sz="2800" dirty="0" err="1"/>
              <a:t>br</a:t>
            </a:r>
            <a:r>
              <a:rPr lang="en-US" sz="2800" dirty="0"/>
              <a:t>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r>
              <a:rPr lang="en-US" sz="2800" dirty="0"/>
              <a:t>&lt;input type="submit"&gt; </a:t>
            </a:r>
          </a:p>
          <a:p>
            <a:r>
              <a:rPr lang="en-US" sz="2800" dirty="0"/>
              <a:t>&lt;/</a:t>
            </a:r>
            <a:r>
              <a:rPr lang="en-US" sz="2800" dirty="0" smtClean="0"/>
              <a:t>form&gt;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6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Type Email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065" y="1437959"/>
            <a:ext cx="814393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sz="20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&lt;input type="email"&gt; is used for input fields that should contain an e-mail address.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635" y="2243873"/>
            <a:ext cx="3237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Input Type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6884" y="3296473"/>
            <a:ext cx="7497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&lt;input type="file"&gt; defines a file-select field and a "Browse" button for file uploads.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852635" y="4364461"/>
            <a:ext cx="3350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Input Type Month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778" y="51928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&lt;input type="month"&gt; allows the user to select a month and year.</a:t>
            </a:r>
          </a:p>
        </p:txBody>
      </p:sp>
    </p:spTree>
    <p:extLst>
      <p:ext uri="{BB962C8B-B14F-4D97-AF65-F5344CB8AC3E}">
        <p14:creationId xmlns:p14="http://schemas.microsoft.com/office/powerpoint/2010/main" val="8679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Type Number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065" y="1591847"/>
            <a:ext cx="814393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sz="2000" dirty="0" smtClean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20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type="number"&gt; defines a numeric input field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635" y="2243873"/>
            <a:ext cx="3237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Input Type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6884" y="3296473"/>
            <a:ext cx="7497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&lt;input type="file"&gt; defines a file-select field and a "Browse" button for file uploads.</a:t>
            </a:r>
          </a:p>
        </p:txBody>
      </p:sp>
    </p:spTree>
    <p:extLst>
      <p:ext uri="{BB962C8B-B14F-4D97-AF65-F5344CB8AC3E}">
        <p14:creationId xmlns:p14="http://schemas.microsoft.com/office/powerpoint/2010/main" val="40952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68821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Restrictions</a:t>
            </a:r>
            <a:br>
              <a:rPr lang="en-US" dirty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72078"/>
              </p:ext>
            </p:extLst>
          </p:nvPr>
        </p:nvGraphicFramePr>
        <p:xfrm>
          <a:off x="1118796" y="1656046"/>
          <a:ext cx="8712106" cy="4403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33439"/>
                <a:gridCol w="6978667"/>
              </a:tblGrid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Disabled</a:t>
                      </a:r>
                      <a:endParaRPr lang="en-US" sz="1800" dirty="0">
                        <a:effectLst/>
                      </a:endParaRP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that an input field should be disabled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max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the maximum value for an input field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maxlength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the maximum number of character for an input field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min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the minimum value for an input field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pattern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a regular expression to check the input value against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readonly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that an input field is read only (cannot be changed)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required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that an input field is required (must be filled out)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size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the width (in characters) of an input field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step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Specifies the legal number intervals for an input field</a:t>
                      </a:r>
                    </a:p>
                  </a:txBody>
                  <a:tcPr marL="63010" marR="63010" marT="63010" marB="63010"/>
                </a:tc>
              </a:tr>
              <a:tr h="352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6021" marR="63010" marT="63010" marB="63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default value for an input field</a:t>
                      </a:r>
                    </a:p>
                  </a:txBody>
                  <a:tcPr marL="63010" marR="63010" marT="63010" marB="630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94303"/>
            <a:ext cx="8534400" cy="1507067"/>
          </a:xfrm>
        </p:spPr>
        <p:txBody>
          <a:bodyPr/>
          <a:lstStyle/>
          <a:p>
            <a:r>
              <a:rPr lang="en-US" dirty="0"/>
              <a:t>Input Type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661" y="1901370"/>
            <a:ext cx="91004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The &lt;input type="range"&gt; defines a control for entering a number whose exact value is not important (like a slider control). Default range is 0 to 100. However, you can set restrictions on what numbers are accepted with the min, max, and step attributes: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6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Form-text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09" y="1547403"/>
            <a:ext cx="8004087" cy="2949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&lt;form&gt;</a:t>
            </a:r>
            <a:br>
              <a:rPr lang="en-US" sz="2800" dirty="0"/>
            </a:br>
            <a:r>
              <a:rPr lang="en-US" sz="2800" dirty="0"/>
              <a:t>  First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  &lt;input type="text" name="</a:t>
            </a:r>
            <a:r>
              <a:rPr lang="en-US" sz="2800" dirty="0" err="1"/>
              <a:t>firstname</a:t>
            </a:r>
            <a:r>
              <a:rPr lang="en-US" sz="2800" dirty="0"/>
              <a:t>"&gt;&lt;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  Last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  &lt;input type="text" name="</a:t>
            </a:r>
            <a:r>
              <a:rPr lang="en-US" sz="2800" dirty="0" err="1"/>
              <a:t>lastname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633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94303"/>
            <a:ext cx="8534400" cy="1507067"/>
          </a:xfrm>
        </p:spPr>
        <p:txBody>
          <a:bodyPr/>
          <a:lstStyle/>
          <a:p>
            <a:r>
              <a:rPr lang="en-US" dirty="0"/>
              <a:t>Input Type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661" y="1901370"/>
            <a:ext cx="9100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The &lt;input type="time"&gt; allows the user to select a time (no time zone).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3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54" y="524932"/>
            <a:ext cx="8534400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6771" y="2331107"/>
            <a:ext cx="8850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&lt;form action=""&gt;</a:t>
            </a:r>
          </a:p>
          <a:p>
            <a:r>
              <a:rPr lang="en-US" sz="3200" dirty="0"/>
              <a:t>First name:&lt;</a:t>
            </a:r>
            <a:r>
              <a:rPr lang="en-US" sz="3200" dirty="0" err="1"/>
              <a:t>br</a:t>
            </a:r>
            <a:r>
              <a:rPr lang="en-US" sz="3200" dirty="0"/>
              <a:t>&gt;</a:t>
            </a:r>
          </a:p>
          <a:p>
            <a:r>
              <a:rPr lang="en-US" sz="3200" dirty="0"/>
              <a:t>&lt;input type="text" name="</a:t>
            </a:r>
            <a:r>
              <a:rPr lang="en-US" sz="3200" dirty="0" err="1"/>
              <a:t>firstname</a:t>
            </a:r>
            <a:r>
              <a:rPr lang="en-US" sz="3200" dirty="0"/>
              <a:t>" value="John" </a:t>
            </a:r>
            <a:r>
              <a:rPr lang="en-US" sz="3200" dirty="0" err="1"/>
              <a:t>readonly</a:t>
            </a:r>
            <a:r>
              <a:rPr lang="en-US" sz="3200" dirty="0"/>
              <a:t>&gt;</a:t>
            </a:r>
          </a:p>
          <a:p>
            <a:r>
              <a:rPr lang="en-US" sz="32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248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98" y="372532"/>
            <a:ext cx="8534400" cy="1507067"/>
          </a:xfrm>
        </p:spPr>
        <p:txBody>
          <a:bodyPr/>
          <a:lstStyle/>
          <a:p>
            <a:r>
              <a:rPr lang="en-US" dirty="0"/>
              <a:t>The autofocus Attribute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8943" y="2345008"/>
            <a:ext cx="90133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&lt;form action="/</a:t>
            </a:r>
            <a:r>
              <a:rPr lang="en-US" sz="2800" dirty="0" err="1"/>
              <a:t>action_page.php</a:t>
            </a:r>
            <a:r>
              <a:rPr lang="en-US" sz="2800" dirty="0"/>
              <a:t>"&gt;</a:t>
            </a:r>
          </a:p>
          <a:p>
            <a:r>
              <a:rPr lang="en-US" sz="2800" dirty="0"/>
              <a:t>  First name:&lt;input type="text" name="</a:t>
            </a:r>
            <a:r>
              <a:rPr lang="en-US" sz="2800" dirty="0" err="1"/>
              <a:t>fname</a:t>
            </a:r>
            <a:r>
              <a:rPr lang="en-US" sz="2800" dirty="0"/>
              <a:t>" autofocus&gt;&lt;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r>
              <a:rPr lang="en-US" sz="2800" dirty="0"/>
              <a:t>  Last name: &lt;input type="text" name="</a:t>
            </a:r>
            <a:r>
              <a:rPr lang="en-US" sz="2800" dirty="0" err="1"/>
              <a:t>lname</a:t>
            </a:r>
            <a:r>
              <a:rPr lang="en-US" sz="2800" dirty="0"/>
              <a:t>"&gt;&lt;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r>
              <a:rPr lang="en-US" sz="2800" dirty="0"/>
              <a:t>  &lt;input type="submit"&gt;</a:t>
            </a:r>
          </a:p>
          <a:p>
            <a:r>
              <a:rPr lang="en-US" sz="28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161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55" y="437846"/>
            <a:ext cx="8534400" cy="1507067"/>
          </a:xfrm>
        </p:spPr>
        <p:txBody>
          <a:bodyPr/>
          <a:lstStyle/>
          <a:p>
            <a:r>
              <a:rPr lang="en-US" dirty="0"/>
              <a:t>The pattern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558220"/>
            <a:ext cx="10276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pattern attribute specifies a regular expression that the &lt;input&gt; element's value is checked against.</a:t>
            </a:r>
          </a:p>
          <a:p>
            <a:endParaRPr lang="en-US" dirty="0"/>
          </a:p>
          <a:p>
            <a:r>
              <a:rPr lang="en-US" dirty="0"/>
              <a:t>The pattern attribute works with the following input types: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4743" y="3335608"/>
            <a:ext cx="8131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&lt;form action="/</a:t>
            </a:r>
            <a:r>
              <a:rPr lang="en-US" sz="2400" dirty="0" err="1"/>
              <a:t>action_page.php</a:t>
            </a:r>
            <a:r>
              <a:rPr lang="en-US" sz="2400" dirty="0"/>
              <a:t>"&gt;</a:t>
            </a:r>
          </a:p>
          <a:p>
            <a:r>
              <a:rPr lang="en-US" sz="2400" dirty="0"/>
              <a:t>  Country code: &lt;input type="text" name="</a:t>
            </a:r>
            <a:r>
              <a:rPr lang="en-US" sz="2400" dirty="0" err="1"/>
              <a:t>country_code</a:t>
            </a:r>
            <a:r>
              <a:rPr lang="en-US" sz="2400" dirty="0"/>
              <a:t>" pattern="[A-</a:t>
            </a:r>
            <a:r>
              <a:rPr lang="en-US" sz="2400" dirty="0" err="1"/>
              <a:t>Za</a:t>
            </a:r>
            <a:r>
              <a:rPr lang="en-US" sz="2400" dirty="0"/>
              <a:t>-z]{3}" title="Three letter country code"&gt;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64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Form-Radio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&lt;form&gt;</a:t>
            </a:r>
            <a:br>
              <a:rPr lang="en-US" sz="2000" dirty="0"/>
            </a:br>
            <a:r>
              <a:rPr lang="en-US" sz="2000" dirty="0"/>
              <a:t>  &lt;input type="radio" name="gender" value="male" checked&gt; Male&lt;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type="radio" name="gender" value="female"&gt; Female&lt;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type="radio" name="gender" value="other"&gt; Other</a:t>
            </a:r>
            <a:br>
              <a:rPr lang="en-US" sz="2000" dirty="0"/>
            </a:br>
            <a:r>
              <a:rPr 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Form-</a:t>
            </a:r>
            <a:r>
              <a:rPr lang="en-US" dirty="0"/>
              <a:t> Button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19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 action="/</a:t>
            </a:r>
            <a:r>
              <a:rPr lang="en-US" sz="2000" dirty="0" err="1"/>
              <a:t>action_page.php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 First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</a:t>
            </a:r>
            <a:r>
              <a:rPr lang="en-US" sz="2000" dirty="0" err="1"/>
              <a:t>firstname</a:t>
            </a:r>
            <a:r>
              <a:rPr lang="en-US" sz="2000" dirty="0"/>
              <a:t>" value="Mickey"&gt;&lt;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Last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</a:t>
            </a:r>
            <a:r>
              <a:rPr lang="en-US" sz="2000" dirty="0" err="1"/>
              <a:t>lastname</a:t>
            </a:r>
            <a:r>
              <a:rPr lang="en-US" sz="2000" dirty="0"/>
              <a:t>" value="Mouse"&gt;&lt;</a:t>
            </a:r>
            <a:r>
              <a:rPr lang="en-US" sz="2000" dirty="0" err="1"/>
              <a:t>br</a:t>
            </a:r>
            <a:r>
              <a:rPr lang="en-US" sz="2000" dirty="0"/>
              <a:t>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type="submit" value="Submit"&gt;</a:t>
            </a:r>
            <a:br>
              <a:rPr lang="en-US" sz="2000" dirty="0"/>
            </a:br>
            <a:r>
              <a:rPr 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957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Form-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19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	Action</a:t>
            </a: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The </a:t>
            </a:r>
            <a:r>
              <a:rPr lang="en-US" b="1" dirty="0"/>
              <a:t>action</a:t>
            </a:r>
            <a:r>
              <a:rPr lang="en-US" dirty="0"/>
              <a:t> attribute defines the action to be performed when the form is </a:t>
            </a:r>
            <a:r>
              <a:rPr lang="en-US" dirty="0" smtClean="0"/>
              <a:t>submitted.</a:t>
            </a:r>
          </a:p>
          <a:p>
            <a:pPr marL="457200" lvl="1" indent="0">
              <a:buNone/>
            </a:pPr>
            <a:r>
              <a:rPr lang="en-US" sz="2000" b="1" dirty="0" smtClean="0"/>
              <a:t>Target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target</a:t>
            </a:r>
            <a:r>
              <a:rPr lang="en-US" dirty="0"/>
              <a:t> attribute specifies if the submitted result will open in a new browser tab, a frame, or in the current window.</a:t>
            </a:r>
          </a:p>
          <a:p>
            <a:pPr marL="0" indent="0">
              <a:buNone/>
            </a:pPr>
            <a:r>
              <a:rPr lang="en-US" dirty="0"/>
              <a:t>The default value is "</a:t>
            </a:r>
            <a:r>
              <a:rPr lang="en-US" b="1" dirty="0"/>
              <a:t>_self</a:t>
            </a:r>
            <a:r>
              <a:rPr lang="en-US" dirty="0"/>
              <a:t>" which means the form will be submitted in the current window.</a:t>
            </a:r>
          </a:p>
          <a:p>
            <a:pPr marL="0" indent="0">
              <a:buNone/>
            </a:pPr>
            <a:r>
              <a:rPr lang="en-US" dirty="0"/>
              <a:t>To make the form result open in a new browser tab, use the value "</a:t>
            </a:r>
            <a:r>
              <a:rPr lang="en-US" b="1" dirty="0"/>
              <a:t>_</a:t>
            </a:r>
            <a:r>
              <a:rPr lang="en-US" b="1" dirty="0" smtClean="0"/>
              <a:t>blank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Attribute</a:t>
            </a:r>
            <a:br>
              <a:rPr lang="en-US" dirty="0"/>
            </a:br>
            <a:r>
              <a:rPr lang="en-US" dirty="0"/>
              <a:t>When to Use GET?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 </a:t>
            </a:r>
            <a:r>
              <a:rPr lang="en-US" b="1" dirty="0"/>
              <a:t>method</a:t>
            </a:r>
            <a:r>
              <a:rPr lang="en-US" dirty="0"/>
              <a:t> attribute specifies the HTTP method (</a:t>
            </a:r>
            <a:r>
              <a:rPr lang="en-US" b="1" dirty="0"/>
              <a:t>GET </a:t>
            </a:r>
            <a:r>
              <a:rPr lang="en-US" dirty="0"/>
              <a:t>or </a:t>
            </a:r>
            <a:r>
              <a:rPr lang="en-US" b="1" dirty="0"/>
              <a:t>POST</a:t>
            </a:r>
            <a:r>
              <a:rPr lang="en-US" dirty="0"/>
              <a:t>) to be used when submitting the form 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The default method when submitting form data is </a:t>
            </a:r>
            <a:r>
              <a:rPr lang="en-US" dirty="0" err="1" smtClean="0"/>
              <a:t>GET.However</a:t>
            </a:r>
            <a:r>
              <a:rPr lang="en-US" dirty="0"/>
              <a:t>, when GET is used, the submitted form data will be visible in the page </a:t>
            </a:r>
            <a:r>
              <a:rPr lang="en-US" dirty="0" smtClean="0"/>
              <a:t>address field:</a:t>
            </a:r>
            <a:endParaRPr lang="en-US" dirty="0"/>
          </a:p>
          <a:p>
            <a:r>
              <a:rPr lang="en-US" dirty="0" smtClean="0"/>
              <a:t>Appends </a:t>
            </a:r>
            <a:r>
              <a:rPr lang="en-US" dirty="0"/>
              <a:t>form-data into the URL in name/value pairs</a:t>
            </a:r>
          </a:p>
          <a:p>
            <a:r>
              <a:rPr lang="en-US" dirty="0"/>
              <a:t>The length of a URL is limited (about 3000 characters)</a:t>
            </a:r>
          </a:p>
          <a:p>
            <a:r>
              <a:rPr lang="en-US" dirty="0"/>
              <a:t>Never use GET to send sensitive data! (will be visible in the URL)</a:t>
            </a:r>
          </a:p>
          <a:p>
            <a:r>
              <a:rPr lang="en-US" dirty="0"/>
              <a:t>Useful for form submissions where a user want to bookmark the result</a:t>
            </a:r>
          </a:p>
          <a:p>
            <a:r>
              <a:rPr lang="en-US" dirty="0"/>
              <a:t>GET is better for non-secure data, like query strings in 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POST?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10" y="1439826"/>
            <a:ext cx="8778637" cy="4670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Always </a:t>
            </a:r>
            <a:r>
              <a:rPr lang="en-US" dirty="0"/>
              <a:t>use POST if the form data contains sensitive or personal information. The POST method does not display the submitted form data in the page address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Notes on POST</a:t>
            </a:r>
            <a:r>
              <a:rPr lang="en-US" b="1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POST has no size limitations, and can be used to send large amounts of data.</a:t>
            </a:r>
          </a:p>
          <a:p>
            <a:pPr marL="0" indent="0">
              <a:buNone/>
            </a:pPr>
            <a:r>
              <a:rPr lang="en-US" dirty="0"/>
              <a:t>Form submissions with POST cannot be bookmarked</a:t>
            </a:r>
          </a:p>
          <a:p>
            <a:pPr marL="0" indent="0">
              <a:buNone/>
            </a:pPr>
            <a:r>
              <a:rPr lang="en-US" dirty="0"/>
              <a:t>The Name Attribute</a:t>
            </a:r>
          </a:p>
          <a:p>
            <a:pPr marL="0" indent="0">
              <a:buNone/>
            </a:pPr>
            <a:r>
              <a:rPr lang="en-US" dirty="0"/>
              <a:t>Each input field must have a name attribute to be submitted.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name attribute is omitted, the data of that input field will not be sent at 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example will only submit the "Last name" input field:</a:t>
            </a:r>
          </a:p>
        </p:txBody>
      </p:sp>
    </p:spTree>
    <p:extLst>
      <p:ext uri="{BB962C8B-B14F-4D97-AF65-F5344CB8AC3E}">
        <p14:creationId xmlns:p14="http://schemas.microsoft.com/office/powerpoint/2010/main" val="21524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Form-checkbox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 action="/</a:t>
            </a:r>
            <a:r>
              <a:rPr lang="en-US" sz="2000" dirty="0" err="1"/>
              <a:t>action_page.php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 &lt;input type="checkbox" name="vehicle" value="Bike"&gt; I have a bike&lt;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type="checkbox" name="vehicle" value="Car" checked&gt; I have a car&lt;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type="submit" value="Submit"&gt;</a:t>
            </a:r>
            <a:br>
              <a:rPr lang="en-US" sz="2000" dirty="0"/>
            </a:br>
            <a:r>
              <a:rPr 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8783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 </a:t>
            </a:r>
            <a:r>
              <a:rPr lang="en-US" sz="3200" b="1" dirty="0"/>
              <a:t>&lt;select&gt;</a:t>
            </a:r>
            <a:r>
              <a:rPr lang="en-US" sz="3200" dirty="0"/>
              <a:t> </a:t>
            </a:r>
            <a:r>
              <a:rPr lang="en-US" sz="3200" dirty="0" smtClean="0"/>
              <a:t>element </a:t>
            </a:r>
            <a:r>
              <a:rPr lang="en-US" sz="3200" dirty="0"/>
              <a:t>defines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b="1" dirty="0"/>
              <a:t>drop-down list</a:t>
            </a:r>
            <a:r>
              <a:rPr lang="en-US" sz="3200" dirty="0" smtClean="0"/>
              <a:t>:</a:t>
            </a:r>
            <a:endParaRPr lang="en-US" sz="3200" dirty="0"/>
          </a:p>
          <a:p>
            <a:pPr marL="400050" lvl="1" indent="0">
              <a:buNone/>
            </a:pPr>
            <a:r>
              <a:rPr lang="en-US" sz="2800" dirty="0"/>
              <a:t>&lt;select name="cars"&gt;</a:t>
            </a:r>
            <a:br>
              <a:rPr lang="en-US" sz="2800" dirty="0"/>
            </a:br>
            <a:r>
              <a:rPr lang="en-US" sz="2800" dirty="0"/>
              <a:t>  &lt;option value="</a:t>
            </a:r>
            <a:r>
              <a:rPr lang="en-US" sz="2800" dirty="0" err="1"/>
              <a:t>volvo</a:t>
            </a:r>
            <a:r>
              <a:rPr lang="en-US" sz="2800" dirty="0"/>
              <a:t>"&gt;Volvo&lt;/option&gt;</a:t>
            </a:r>
            <a:br>
              <a:rPr lang="en-US" sz="2800" dirty="0"/>
            </a:br>
            <a:r>
              <a:rPr lang="en-US" sz="2800" dirty="0"/>
              <a:t>  &lt;option value="</a:t>
            </a:r>
            <a:r>
              <a:rPr lang="en-US" sz="2800" dirty="0" err="1"/>
              <a:t>saab</a:t>
            </a:r>
            <a:r>
              <a:rPr lang="en-US" sz="2800" dirty="0"/>
              <a:t>"&gt;Saab&lt;/option&gt;</a:t>
            </a:r>
            <a:br>
              <a:rPr lang="en-US" sz="2800" dirty="0"/>
            </a:br>
            <a:r>
              <a:rPr lang="en-US" sz="2800" dirty="0"/>
              <a:t>  &lt;option value="fiat"&gt;Fiat&lt;/option&gt;</a:t>
            </a:r>
            <a:br>
              <a:rPr lang="en-US" sz="2800" dirty="0"/>
            </a:br>
            <a:r>
              <a:rPr lang="en-US" sz="2800" dirty="0"/>
              <a:t>  &lt;option value="</a:t>
            </a:r>
            <a:r>
              <a:rPr lang="en-US" sz="2800" dirty="0" err="1"/>
              <a:t>audi</a:t>
            </a:r>
            <a:r>
              <a:rPr lang="en-US" sz="2800" dirty="0"/>
              <a:t>"&gt;Audi&lt;/option&gt;</a:t>
            </a:r>
            <a:br>
              <a:rPr lang="en-US" sz="2800" dirty="0"/>
            </a:br>
            <a:r>
              <a:rPr lang="en-US" sz="2800" dirty="0"/>
              <a:t>&lt;/select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>
                <a:solidFill>
                  <a:srgbClr val="FF0000"/>
                </a:solidFill>
              </a:rPr>
              <a:t>option value</a:t>
            </a:r>
            <a:r>
              <a:rPr lang="en-US" sz="3200" dirty="0" smtClean="0">
                <a:solidFill>
                  <a:srgbClr val="FF0000"/>
                </a:solidFill>
              </a:rPr>
              <a:t>="fiat</a:t>
            </a:r>
            <a:r>
              <a:rPr lang="en-US" sz="3200" dirty="0">
                <a:solidFill>
                  <a:srgbClr val="FF0000"/>
                </a:solidFill>
              </a:rPr>
              <a:t>" selected&gt;Fiat&lt;/option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772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Trebuchet MS</vt:lpstr>
      <vt:lpstr>Verdana</vt:lpstr>
      <vt:lpstr>Wingdings 3</vt:lpstr>
      <vt:lpstr>Facet</vt:lpstr>
      <vt:lpstr>HTML</vt:lpstr>
      <vt:lpstr>Form-text box</vt:lpstr>
      <vt:lpstr>Form-Radio button</vt:lpstr>
      <vt:lpstr>Form- Button </vt:lpstr>
      <vt:lpstr>Form- Attributes </vt:lpstr>
      <vt:lpstr>Method Attribute When to Use GET? </vt:lpstr>
      <vt:lpstr>When to Use POST? </vt:lpstr>
      <vt:lpstr>Form-checkbox</vt:lpstr>
      <vt:lpstr>The &lt;select&gt; Element </vt:lpstr>
      <vt:lpstr>Visible Values: </vt:lpstr>
      <vt:lpstr>Allow Multiple Selections: </vt:lpstr>
      <vt:lpstr>The &lt;textarea&gt; Element </vt:lpstr>
      <vt:lpstr>HTML &lt;legend&gt; Tag </vt:lpstr>
      <vt:lpstr>Input Type Reset </vt:lpstr>
      <vt:lpstr>Input Type Date  </vt:lpstr>
      <vt:lpstr>Input Type Email   </vt:lpstr>
      <vt:lpstr>Input Type Number    </vt:lpstr>
      <vt:lpstr>Input Restrictions  </vt:lpstr>
      <vt:lpstr>Input Type Range</vt:lpstr>
      <vt:lpstr>Input Type Time</vt:lpstr>
      <vt:lpstr>The readonly Attribute </vt:lpstr>
      <vt:lpstr>The autofocus Attribute</vt:lpstr>
      <vt:lpstr>The pattern Attribute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suleman shahzad</dc:creator>
  <cp:lastModifiedBy>suleman shahzad</cp:lastModifiedBy>
  <cp:revision>23</cp:revision>
  <dcterms:created xsi:type="dcterms:W3CDTF">2018-02-13T16:42:30Z</dcterms:created>
  <dcterms:modified xsi:type="dcterms:W3CDTF">2020-03-18T10:36:34Z</dcterms:modified>
</cp:coreProperties>
</file>