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91" r:id="rId33"/>
    <p:sldId id="292" r:id="rId34"/>
    <p:sldId id="293" r:id="rId35"/>
    <p:sldId id="295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3" r:id="rId50"/>
    <p:sldId id="314" r:id="rId51"/>
    <p:sldId id="315" r:id="rId52"/>
    <p:sldId id="316" r:id="rId53"/>
    <p:sldId id="31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40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3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5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64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04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9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45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6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7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9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2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FDB9FC-B514-4571-B356-D7F60327FAA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200DD-AC16-4163-9E0D-6BB81910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42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charcodeat.asp" TargetMode="External"/><Relationship Id="rId2" Type="http://schemas.openxmlformats.org/officeDocument/2006/relationships/hyperlink" Target="https://www.w3schools.com/jsref/jsref_chara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jsref_fromcharcode.asp" TargetMode="External"/><Relationship Id="rId5" Type="http://schemas.openxmlformats.org/officeDocument/2006/relationships/hyperlink" Target="https://www.w3schools.com/jsref/jsref_endswith.asp" TargetMode="External"/><Relationship Id="rId4" Type="http://schemas.openxmlformats.org/officeDocument/2006/relationships/hyperlink" Target="https://www.w3schools.com/jsref/jsref_concat_string.asp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replace.asp" TargetMode="External"/><Relationship Id="rId13" Type="http://schemas.openxmlformats.org/officeDocument/2006/relationships/hyperlink" Target="https://www.w3schools.com/jsref/jsref_substr.asp" TargetMode="External"/><Relationship Id="rId3" Type="http://schemas.openxmlformats.org/officeDocument/2006/relationships/hyperlink" Target="https://www.w3schools.com/jsref/jsref_indexof.asp" TargetMode="External"/><Relationship Id="rId7" Type="http://schemas.openxmlformats.org/officeDocument/2006/relationships/hyperlink" Target="https://www.w3schools.com/jsref/jsref_repeat.asp" TargetMode="External"/><Relationship Id="rId12" Type="http://schemas.openxmlformats.org/officeDocument/2006/relationships/hyperlink" Target="https://www.w3schools.com/jsref/jsref_startswith.asp" TargetMode="External"/><Relationship Id="rId2" Type="http://schemas.openxmlformats.org/officeDocument/2006/relationships/hyperlink" Target="https://www.w3schools.com/jsref/jsref_includ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jsref_match.asp" TargetMode="External"/><Relationship Id="rId11" Type="http://schemas.openxmlformats.org/officeDocument/2006/relationships/hyperlink" Target="https://www.w3schools.com/jsref/jsref_split.asp" TargetMode="External"/><Relationship Id="rId5" Type="http://schemas.openxmlformats.org/officeDocument/2006/relationships/hyperlink" Target="https://www.w3schools.com/jsref/jsref_localecompare.asp" TargetMode="External"/><Relationship Id="rId10" Type="http://schemas.openxmlformats.org/officeDocument/2006/relationships/hyperlink" Target="https://www.w3schools.com/jsref/jsref_slice_string.asp" TargetMode="External"/><Relationship Id="rId4" Type="http://schemas.openxmlformats.org/officeDocument/2006/relationships/hyperlink" Target="https://www.w3schools.com/jsref/jsref_lastindexof.asp" TargetMode="External"/><Relationship Id="rId9" Type="http://schemas.openxmlformats.org/officeDocument/2006/relationships/hyperlink" Target="https://www.w3schools.com/jsref/jsref_search.asp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trim_string.asp" TargetMode="External"/><Relationship Id="rId3" Type="http://schemas.openxmlformats.org/officeDocument/2006/relationships/hyperlink" Target="https://www.w3schools.com/jsref/jsref_tolocalelowercase.asp" TargetMode="External"/><Relationship Id="rId7" Type="http://schemas.openxmlformats.org/officeDocument/2006/relationships/hyperlink" Target="https://www.w3schools.com/jsref/jsref_touppercase.asp" TargetMode="External"/><Relationship Id="rId2" Type="http://schemas.openxmlformats.org/officeDocument/2006/relationships/hyperlink" Target="https://www.w3schools.com/jsref/jsref_substring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jsref_tostring_string.asp" TargetMode="External"/><Relationship Id="rId5" Type="http://schemas.openxmlformats.org/officeDocument/2006/relationships/hyperlink" Target="https://www.w3schools.com/jsref/jsref_tolowercase.asp" TargetMode="External"/><Relationship Id="rId4" Type="http://schemas.openxmlformats.org/officeDocument/2006/relationships/hyperlink" Target="https://www.w3schools.com/jsref/jsref_tolocaleuppercase.asp" TargetMode="External"/><Relationship Id="rId9" Type="http://schemas.openxmlformats.org/officeDocument/2006/relationships/hyperlink" Target="https://www.w3schools.com/jsref/jsref_valueof_string.asp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atan2.asp" TargetMode="External"/><Relationship Id="rId13" Type="http://schemas.openxmlformats.org/officeDocument/2006/relationships/hyperlink" Target="https://www.w3schools.com/jsref/jsref_cosh.asp" TargetMode="External"/><Relationship Id="rId3" Type="http://schemas.openxmlformats.org/officeDocument/2006/relationships/hyperlink" Target="https://www.w3schools.com/jsref/jsref_acos.asp" TargetMode="External"/><Relationship Id="rId7" Type="http://schemas.openxmlformats.org/officeDocument/2006/relationships/hyperlink" Target="https://www.w3schools.com/jsref/jsref_atan.asp" TargetMode="External"/><Relationship Id="rId12" Type="http://schemas.openxmlformats.org/officeDocument/2006/relationships/hyperlink" Target="https://www.w3schools.com/jsref/jsref_cos.asp" TargetMode="External"/><Relationship Id="rId2" Type="http://schemas.openxmlformats.org/officeDocument/2006/relationships/hyperlink" Target="https://www.w3schools.com/jsref/jsref_ab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jsref_asinh.asp" TargetMode="External"/><Relationship Id="rId11" Type="http://schemas.openxmlformats.org/officeDocument/2006/relationships/hyperlink" Target="https://www.w3schools.com/jsref/jsref_ceil.asp" TargetMode="External"/><Relationship Id="rId5" Type="http://schemas.openxmlformats.org/officeDocument/2006/relationships/hyperlink" Target="https://www.w3schools.com/jsref/jsref_asin.asp" TargetMode="External"/><Relationship Id="rId10" Type="http://schemas.openxmlformats.org/officeDocument/2006/relationships/hyperlink" Target="https://www.w3schools.com/jsref/jsref_cbrt.asp" TargetMode="External"/><Relationship Id="rId4" Type="http://schemas.openxmlformats.org/officeDocument/2006/relationships/hyperlink" Target="https://www.w3schools.com/jsref/jsref_acosh.asp" TargetMode="External"/><Relationship Id="rId9" Type="http://schemas.openxmlformats.org/officeDocument/2006/relationships/hyperlink" Target="https://www.w3schools.com/jsref/jsref_atanh.asp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random.asp" TargetMode="External"/><Relationship Id="rId13" Type="http://schemas.openxmlformats.org/officeDocument/2006/relationships/hyperlink" Target="https://www.w3schools.com/jsref/jsref_tan.asp" TargetMode="External"/><Relationship Id="rId3" Type="http://schemas.openxmlformats.org/officeDocument/2006/relationships/hyperlink" Target="https://www.w3schools.com/jsref/jsref_floor.asp" TargetMode="External"/><Relationship Id="rId7" Type="http://schemas.openxmlformats.org/officeDocument/2006/relationships/hyperlink" Target="https://www.w3schools.com/jsref/jsref_pow.asp" TargetMode="External"/><Relationship Id="rId12" Type="http://schemas.openxmlformats.org/officeDocument/2006/relationships/hyperlink" Target="https://www.w3schools.com/jsref/jsref_sqrt.asp" TargetMode="External"/><Relationship Id="rId2" Type="http://schemas.openxmlformats.org/officeDocument/2006/relationships/hyperlink" Target="https://www.w3schools.com/jsref/jsref_exp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jsref_min.asp" TargetMode="External"/><Relationship Id="rId11" Type="http://schemas.openxmlformats.org/officeDocument/2006/relationships/hyperlink" Target="https://www.w3schools.com/jsref/jsref_sinh.asp" TargetMode="External"/><Relationship Id="rId5" Type="http://schemas.openxmlformats.org/officeDocument/2006/relationships/hyperlink" Target="https://www.w3schools.com/jsref/jsref_max.asp" TargetMode="External"/><Relationship Id="rId15" Type="http://schemas.openxmlformats.org/officeDocument/2006/relationships/hyperlink" Target="https://www.w3schools.com/jsref/jsref_trunc.asp" TargetMode="External"/><Relationship Id="rId10" Type="http://schemas.openxmlformats.org/officeDocument/2006/relationships/hyperlink" Target="https://www.w3schools.com/jsref/jsref_sin.asp" TargetMode="External"/><Relationship Id="rId4" Type="http://schemas.openxmlformats.org/officeDocument/2006/relationships/hyperlink" Target="https://www.w3schools.com/jsref/jsref_log.asp" TargetMode="External"/><Relationship Id="rId9" Type="http://schemas.openxmlformats.org/officeDocument/2006/relationships/hyperlink" Target="https://www.w3schools.com/jsref/jsref_round.asp" TargetMode="External"/><Relationship Id="rId14" Type="http://schemas.openxmlformats.org/officeDocument/2006/relationships/hyperlink" Target="https://www.w3schools.com/jsref/jsref_tanh.asp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find.asp" TargetMode="External"/><Relationship Id="rId13" Type="http://schemas.openxmlformats.org/officeDocument/2006/relationships/hyperlink" Target="https://www.w3schools.com/jsref/jsref_indexof_array.asp" TargetMode="External"/><Relationship Id="rId3" Type="http://schemas.openxmlformats.org/officeDocument/2006/relationships/hyperlink" Target="https://www.w3schools.com/jsref/jsref_copywithin.asp" TargetMode="External"/><Relationship Id="rId7" Type="http://schemas.openxmlformats.org/officeDocument/2006/relationships/hyperlink" Target="https://www.w3schools.com/jsref/jsref_filter.asp" TargetMode="External"/><Relationship Id="rId12" Type="http://schemas.openxmlformats.org/officeDocument/2006/relationships/hyperlink" Target="https://www.w3schools.com/jsref/jsref_includes_array.asp" TargetMode="External"/><Relationship Id="rId2" Type="http://schemas.openxmlformats.org/officeDocument/2006/relationships/hyperlink" Target="https://www.w3schools.com/jsref/jsref_concat_arra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jsref_fill.asp" TargetMode="External"/><Relationship Id="rId11" Type="http://schemas.openxmlformats.org/officeDocument/2006/relationships/hyperlink" Target="https://www.w3schools.com/jsref/jsref_from.asp" TargetMode="External"/><Relationship Id="rId5" Type="http://schemas.openxmlformats.org/officeDocument/2006/relationships/hyperlink" Target="https://www.w3schools.com/jsref/jsref_every.asp" TargetMode="External"/><Relationship Id="rId10" Type="http://schemas.openxmlformats.org/officeDocument/2006/relationships/hyperlink" Target="https://www.w3schools.com/jsref/jsref_foreach.asp" TargetMode="External"/><Relationship Id="rId4" Type="http://schemas.openxmlformats.org/officeDocument/2006/relationships/hyperlink" Target="https://www.w3schools.com/jsref/jsref_entries.asp" TargetMode="External"/><Relationship Id="rId9" Type="http://schemas.openxmlformats.org/officeDocument/2006/relationships/hyperlink" Target="https://www.w3schools.com/jsref/jsref_findindex.asp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reduce.asp" TargetMode="External"/><Relationship Id="rId13" Type="http://schemas.openxmlformats.org/officeDocument/2006/relationships/hyperlink" Target="https://www.w3schools.com/jsref/jsref_some.asp" TargetMode="External"/><Relationship Id="rId3" Type="http://schemas.openxmlformats.org/officeDocument/2006/relationships/hyperlink" Target="https://www.w3schools.com/jsref/jsref_keys.asp" TargetMode="External"/><Relationship Id="rId7" Type="http://schemas.openxmlformats.org/officeDocument/2006/relationships/hyperlink" Target="https://www.w3schools.com/jsref/jsref_push.asp" TargetMode="External"/><Relationship Id="rId12" Type="http://schemas.openxmlformats.org/officeDocument/2006/relationships/hyperlink" Target="https://www.w3schools.com/jsref/jsref_slice_array.asp" TargetMode="External"/><Relationship Id="rId17" Type="http://schemas.openxmlformats.org/officeDocument/2006/relationships/hyperlink" Target="https://www.w3schools.com/jsref/jsref_unshift.asp" TargetMode="External"/><Relationship Id="rId2" Type="http://schemas.openxmlformats.org/officeDocument/2006/relationships/hyperlink" Target="https://www.w3schools.com/jsref/jsref_join.asp" TargetMode="External"/><Relationship Id="rId16" Type="http://schemas.openxmlformats.org/officeDocument/2006/relationships/hyperlink" Target="https://www.w3schools.com/jsref/jsref_tostring_arra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jsref_pop.asp" TargetMode="External"/><Relationship Id="rId11" Type="http://schemas.openxmlformats.org/officeDocument/2006/relationships/hyperlink" Target="https://www.w3schools.com/jsref/jsref_shift.asp" TargetMode="External"/><Relationship Id="rId5" Type="http://schemas.openxmlformats.org/officeDocument/2006/relationships/hyperlink" Target="https://www.w3schools.com/jsref/jsref_map.asp" TargetMode="External"/><Relationship Id="rId15" Type="http://schemas.openxmlformats.org/officeDocument/2006/relationships/hyperlink" Target="https://www.w3schools.com/jsref/jsref_splice.asp" TargetMode="External"/><Relationship Id="rId10" Type="http://schemas.openxmlformats.org/officeDocument/2006/relationships/hyperlink" Target="https://www.w3schools.com/jsref/jsref_reverse.asp" TargetMode="External"/><Relationship Id="rId4" Type="http://schemas.openxmlformats.org/officeDocument/2006/relationships/hyperlink" Target="https://www.w3schools.com/jsref/jsref_lastindexof_array.asp" TargetMode="External"/><Relationship Id="rId9" Type="http://schemas.openxmlformats.org/officeDocument/2006/relationships/hyperlink" Target="https://www.w3schools.com/jsref/jsref_reduceright.asp" TargetMode="External"/><Relationship Id="rId14" Type="http://schemas.openxmlformats.org/officeDocument/2006/relationships/hyperlink" Target="https://www.w3schools.com/jsref/jsref_sort.asp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1823"/>
            <a:ext cx="8534400" cy="1507067"/>
          </a:xfrm>
        </p:spPr>
        <p:txBody>
          <a:bodyPr/>
          <a:lstStyle/>
          <a:p>
            <a:r>
              <a:rPr lang="en-US" b="1" i="1" dirty="0" smtClean="0"/>
              <a:t>Using HTML in java script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25" y="1959428"/>
            <a:ext cx="10843759" cy="3603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d</a:t>
            </a:r>
            <a:r>
              <a:rPr lang="en-US" sz="3200" dirty="0" err="1" smtClean="0">
                <a:solidFill>
                  <a:schemeClr val="tx1"/>
                </a:solidFill>
              </a:rPr>
              <a:t>ocument.write</a:t>
            </a:r>
            <a:r>
              <a:rPr lang="en-US" sz="3200" dirty="0" smtClean="0">
                <a:solidFill>
                  <a:schemeClr val="tx1"/>
                </a:solidFill>
              </a:rPr>
              <a:t>(‘&lt;h1&gt;html&lt;/h1&gt;in java script’);</a:t>
            </a:r>
          </a:p>
          <a:p>
            <a:pPr marL="0" indent="0">
              <a:buNone/>
            </a:pPr>
            <a:r>
              <a:rPr lang="en-US" sz="3200" dirty="0" err="1" smtClean="0"/>
              <a:t>d</a:t>
            </a:r>
            <a:r>
              <a:rPr lang="en-US" sz="3200" dirty="0" err="1" smtClean="0">
                <a:solidFill>
                  <a:schemeClr val="tx1"/>
                </a:solidFill>
              </a:rPr>
              <a:t>ocument.write</a:t>
            </a:r>
            <a:r>
              <a:rPr lang="en-US" sz="3200" dirty="0" smtClean="0">
                <a:solidFill>
                  <a:schemeClr val="tx1"/>
                </a:solidFill>
              </a:rPr>
              <a:t>(‘style=“</a:t>
            </a:r>
            <a:r>
              <a:rPr lang="en-US" sz="3200" dirty="0" err="1" smtClean="0">
                <a:solidFill>
                  <a:schemeClr val="tx1"/>
                </a:solidFill>
              </a:rPr>
              <a:t>background:red”java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script’);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1823"/>
            <a:ext cx="8534400" cy="1507067"/>
          </a:xfrm>
        </p:spPr>
        <p:txBody>
          <a:bodyPr/>
          <a:lstStyle/>
          <a:p>
            <a:r>
              <a:rPr lang="en-US" b="1" i="1" dirty="0" smtClean="0"/>
              <a:t>Pop up box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839" y="1665514"/>
            <a:ext cx="10843759" cy="3603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Prompt(‘Enter your </a:t>
            </a:r>
            <a:r>
              <a:rPr lang="en-US" sz="3200" dirty="0" err="1" smtClean="0">
                <a:solidFill>
                  <a:schemeClr val="tx1"/>
                </a:solidFill>
              </a:rPr>
              <a:t>name’,’name</a:t>
            </a:r>
            <a:r>
              <a:rPr lang="en-US" sz="3200" dirty="0" smtClean="0">
                <a:solidFill>
                  <a:schemeClr val="tx1"/>
                </a:solidFill>
              </a:rPr>
              <a:t>’);</a:t>
            </a:r>
          </a:p>
          <a:p>
            <a:pPr marL="0" indent="0">
              <a:buNone/>
            </a:pPr>
            <a:r>
              <a:rPr lang="en-US" sz="3200" dirty="0"/>
              <a:t>n</a:t>
            </a:r>
            <a:r>
              <a:rPr lang="en-US" sz="3200" dirty="0" smtClean="0">
                <a:solidFill>
                  <a:schemeClr val="tx1"/>
                </a:solidFill>
              </a:rPr>
              <a:t>ame = </a:t>
            </a:r>
            <a:r>
              <a:rPr lang="en-US" sz="3200" dirty="0">
                <a:solidFill>
                  <a:schemeClr val="tx1"/>
                </a:solidFill>
              </a:rPr>
              <a:t>Prompt(‘Enter your </a:t>
            </a:r>
            <a:r>
              <a:rPr lang="en-US" sz="3200" dirty="0" err="1">
                <a:solidFill>
                  <a:schemeClr val="tx1"/>
                </a:solidFill>
              </a:rPr>
              <a:t>name’,’name</a:t>
            </a:r>
            <a:r>
              <a:rPr lang="en-US" sz="3200" dirty="0">
                <a:solidFill>
                  <a:schemeClr val="tx1"/>
                </a:solidFill>
              </a:rPr>
              <a:t>’)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1"/>
                </a:solidFill>
              </a:rPr>
              <a:t>d</a:t>
            </a:r>
            <a:r>
              <a:rPr lang="en-US" sz="3200" dirty="0" err="1" smtClean="0">
                <a:solidFill>
                  <a:schemeClr val="tx1"/>
                </a:solidFill>
              </a:rPr>
              <a:t>ocument.write</a:t>
            </a:r>
            <a:r>
              <a:rPr lang="en-US" sz="3200" dirty="0" smtClean="0">
                <a:solidFill>
                  <a:schemeClr val="tx1"/>
                </a:solidFill>
              </a:rPr>
              <a:t>(‘hello&lt;h3&gt;’+name+’&lt;/h3&gt;welcome’);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1823"/>
            <a:ext cx="8534400" cy="1507067"/>
          </a:xfrm>
        </p:spPr>
        <p:txBody>
          <a:bodyPr/>
          <a:lstStyle/>
          <a:p>
            <a:r>
              <a:rPr lang="en-US" b="1" i="1" dirty="0" smtClean="0"/>
              <a:t>Math Operator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413" y="1872342"/>
            <a:ext cx="6134228" cy="3223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+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-</a:t>
            </a:r>
          </a:p>
          <a:p>
            <a:pPr marL="0" indent="0">
              <a:buNone/>
            </a:pPr>
            <a:r>
              <a:rPr lang="en-US" sz="3200" b="1" dirty="0" smtClean="0"/>
              <a:t>*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/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%</a:t>
            </a:r>
          </a:p>
          <a:p>
            <a:pPr marL="0" indent="0">
              <a:buNone/>
            </a:pPr>
            <a:r>
              <a:rPr lang="en-US" sz="3200" b="1" dirty="0" smtClean="0"/>
              <a:t>=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1" dirty="0" smtClean="0"/>
              <a:t>++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--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1823"/>
            <a:ext cx="8534400" cy="1507067"/>
          </a:xfrm>
        </p:spPr>
        <p:txBody>
          <a:bodyPr/>
          <a:lstStyle/>
          <a:p>
            <a:r>
              <a:rPr lang="en-US" b="1" i="1" dirty="0" smtClean="0"/>
              <a:t>IF-ELSE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985" y="1698775"/>
            <a:ext cx="6134228" cy="3223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var1 = 3;</a:t>
            </a:r>
          </a:p>
          <a:p>
            <a:pPr marL="0" indent="0">
              <a:buNone/>
            </a:pPr>
            <a:r>
              <a:rPr lang="en-US" sz="3200" b="1" dirty="0" smtClean="0"/>
              <a:t>v</a:t>
            </a:r>
            <a:r>
              <a:rPr lang="en-US" sz="3200" b="1" dirty="0" smtClean="0">
                <a:solidFill>
                  <a:schemeClr val="tx1"/>
                </a:solidFill>
              </a:rPr>
              <a:t>ar2=4;</a:t>
            </a:r>
          </a:p>
          <a:p>
            <a:pPr marL="0" indent="0">
              <a:buNone/>
            </a:pPr>
            <a:r>
              <a:rPr lang="en-US" sz="3200" b="1" dirty="0" smtClean="0"/>
              <a:t>if(var1 == 3){</a:t>
            </a:r>
          </a:p>
          <a:p>
            <a:pPr marL="0" indent="0">
              <a:buNone/>
            </a:pPr>
            <a:r>
              <a:rPr lang="en-US" sz="3200" b="1" dirty="0"/>
              <a:t>a</a:t>
            </a:r>
            <a:r>
              <a:rPr lang="en-US" sz="3200" b="1" dirty="0" smtClean="0">
                <a:solidFill>
                  <a:schemeClr val="tx1"/>
                </a:solidFill>
              </a:rPr>
              <a:t>lert(‘Display’);</a:t>
            </a:r>
          </a:p>
          <a:p>
            <a:pPr marL="0" indent="0">
              <a:buNone/>
            </a:pPr>
            <a:r>
              <a:rPr lang="en-US" sz="3200" b="1" dirty="0" smtClean="0"/>
              <a:t>}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!==    -&gt; type</a:t>
            </a:r>
          </a:p>
          <a:p>
            <a:pPr marL="0" indent="0">
              <a:buNone/>
            </a:pPr>
            <a:r>
              <a:rPr lang="en-US" sz="3200" b="1" dirty="0" smtClean="0"/>
              <a:t>===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1823"/>
            <a:ext cx="8534400" cy="1507067"/>
          </a:xfrm>
        </p:spPr>
        <p:txBody>
          <a:bodyPr/>
          <a:lstStyle/>
          <a:p>
            <a:r>
              <a:rPr lang="en-US" b="1" i="1" dirty="0" smtClean="0"/>
              <a:t>Logical op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985" y="1698775"/>
            <a:ext cx="6134228" cy="3223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&amp;&amp;</a:t>
            </a:r>
          </a:p>
          <a:p>
            <a:pPr marL="0" indent="0">
              <a:buNone/>
            </a:pPr>
            <a:r>
              <a:rPr lang="en-US" sz="3200" b="1" dirty="0" smtClean="0"/>
              <a:t>||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818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1823"/>
            <a:ext cx="8534400" cy="1507067"/>
          </a:xfrm>
        </p:spPr>
        <p:txBody>
          <a:bodyPr/>
          <a:lstStyle/>
          <a:p>
            <a:r>
              <a:rPr lang="en-US" b="1" i="1" dirty="0" smtClean="0"/>
              <a:t>Function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985" y="1698775"/>
            <a:ext cx="6134228" cy="3223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f</a:t>
            </a:r>
            <a:r>
              <a:rPr lang="en-US" sz="3200" b="1" dirty="0" smtClean="0">
                <a:solidFill>
                  <a:schemeClr val="tx1"/>
                </a:solidFill>
              </a:rPr>
              <a:t>unction </a:t>
            </a:r>
            <a:r>
              <a:rPr lang="en-US" sz="3200" b="1" dirty="0" err="1" smtClean="0">
                <a:solidFill>
                  <a:schemeClr val="tx1"/>
                </a:solidFill>
              </a:rPr>
              <a:t>myFunction</a:t>
            </a:r>
            <a:r>
              <a:rPr lang="en-US" sz="3200" b="1" dirty="0" smtClean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3200" b="1" dirty="0" smtClean="0"/>
              <a:t>{</a:t>
            </a:r>
          </a:p>
          <a:p>
            <a:pPr marL="0" indent="0">
              <a:buNone/>
            </a:pPr>
            <a:r>
              <a:rPr lang="en-US" sz="3200" b="1" dirty="0" err="1"/>
              <a:t>d</a:t>
            </a:r>
            <a:r>
              <a:rPr lang="en-US" sz="3200" b="1" dirty="0" err="1" smtClean="0"/>
              <a:t>ocument.write</a:t>
            </a:r>
            <a:r>
              <a:rPr lang="en-US" sz="3200" b="1" dirty="0" smtClean="0"/>
              <a:t>(‘this is function’);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b="1" dirty="0" err="1" smtClean="0"/>
              <a:t>myFunction</a:t>
            </a:r>
            <a:r>
              <a:rPr lang="en-US" sz="3200" b="1" dirty="0" smtClean="0"/>
              <a:t>();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50317"/>
            <a:ext cx="4474028" cy="48247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Real Life Objects, </a:t>
            </a:r>
            <a:r>
              <a:rPr lang="en-US" sz="3200" dirty="0"/>
              <a:t>Properties</a:t>
            </a:r>
            <a:r>
              <a:rPr lang="en-US" sz="2400" dirty="0"/>
              <a:t>, and Methods</a:t>
            </a:r>
          </a:p>
          <a:p>
            <a:pPr marL="0" indent="0">
              <a:buNone/>
            </a:pPr>
            <a:r>
              <a:rPr lang="en-US" sz="2400" dirty="0"/>
              <a:t>A car </a:t>
            </a:r>
            <a:r>
              <a:rPr lang="en-US" sz="2400" dirty="0" smtClean="0"/>
              <a:t>has</a:t>
            </a:r>
            <a:r>
              <a:rPr lang="en-US" sz="2400" dirty="0"/>
              <a:t> </a:t>
            </a:r>
            <a:r>
              <a:rPr lang="en-US" sz="2400" b="1" dirty="0"/>
              <a:t>properties</a:t>
            </a:r>
            <a:r>
              <a:rPr lang="en-US" sz="2400" dirty="0"/>
              <a:t> like weight and color, and </a:t>
            </a:r>
            <a:r>
              <a:rPr lang="en-US" sz="2400" b="1" dirty="0"/>
              <a:t>methods</a:t>
            </a:r>
            <a:r>
              <a:rPr lang="en-US" sz="2400" dirty="0"/>
              <a:t> like start and stop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5629" y="142361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&lt;body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&lt;p&gt;Creating a JavaScript Variable.&lt;/p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&lt;p id="demo"&gt;&lt;/p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&lt;script&gt;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car = "Fiat";</a:t>
            </a:r>
          </a:p>
          <a:p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</a:t>
            </a:r>
            <a:r>
              <a:rPr lang="en-US" sz="2400" dirty="0" smtClean="0"/>
              <a:t>car;</a:t>
            </a:r>
            <a:endParaRPr lang="en-US" sz="2400" dirty="0"/>
          </a:p>
          <a:p>
            <a:r>
              <a:rPr lang="en-US" sz="2400" dirty="0"/>
              <a:t>&lt;/script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95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658" y="1412723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&lt;!DOCTYPE html&gt;</a:t>
            </a:r>
          </a:p>
          <a:p>
            <a:pPr marL="0" indent="0">
              <a:buNone/>
            </a:pPr>
            <a:r>
              <a:rPr lang="en-US" sz="2400" dirty="0"/>
              <a:t>&lt;html&gt;</a:t>
            </a:r>
          </a:p>
          <a:p>
            <a:pPr marL="0" indent="0">
              <a:buNone/>
            </a:pPr>
            <a:r>
              <a:rPr lang="en-US" sz="2400" dirty="0"/>
              <a:t>&lt;body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&lt;p&gt;Creating a JavaScript Object.&lt;/p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&lt;p id="demo"&gt;&lt;/p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car = {</a:t>
            </a:r>
            <a:r>
              <a:rPr lang="en-US" sz="2400" dirty="0" err="1"/>
              <a:t>type:"Fiat</a:t>
            </a:r>
            <a:r>
              <a:rPr lang="en-US" sz="2400" dirty="0"/>
              <a:t>", model:"500", </a:t>
            </a:r>
            <a:r>
              <a:rPr lang="en-US" sz="2400" dirty="0" err="1"/>
              <a:t>color:"white</a:t>
            </a:r>
            <a:r>
              <a:rPr lang="en-US" sz="2400" dirty="0"/>
              <a:t>"};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</a:t>
            </a:r>
            <a:r>
              <a:rPr lang="en-US" sz="2400" dirty="0" err="1" smtClean="0"/>
              <a:t>car.type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&lt;/script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&lt;/body&gt;</a:t>
            </a:r>
          </a:p>
          <a:p>
            <a:pPr marL="0" indent="0">
              <a:buNone/>
            </a:pPr>
            <a:r>
              <a:rPr lang="en-US" sz="2400" dirty="0"/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5551" y="1628078"/>
            <a:ext cx="16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6" y="1816730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&lt;body</a:t>
            </a:r>
            <a:r>
              <a:rPr lang="en-US" sz="1400" dirty="0" smtClean="0"/>
              <a:t>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&lt;p&gt;Creating a JavaScript Object.&lt;/p</a:t>
            </a:r>
            <a:r>
              <a:rPr lang="en-US" sz="1400" dirty="0" smtClean="0"/>
              <a:t>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&lt;p id="demo"&gt;&lt;/p</a:t>
            </a:r>
            <a:r>
              <a:rPr lang="en-US" sz="1400" dirty="0" smtClean="0"/>
              <a:t>&gt;</a:t>
            </a:r>
            <a:endParaRPr lang="en-US" sz="1400" dirty="0"/>
          </a:p>
          <a:p>
            <a:pPr marL="0" indent="0">
              <a:buNone/>
            </a:pPr>
            <a:r>
              <a:rPr lang="en-US" b="1" dirty="0"/>
              <a:t>&lt;script&gt;</a:t>
            </a:r>
          </a:p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b="1" dirty="0"/>
              <a:t> person = {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firstName</a:t>
            </a:r>
            <a:r>
              <a:rPr lang="en-US" b="1" dirty="0"/>
              <a:t> : "John",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lastName</a:t>
            </a:r>
            <a:r>
              <a:rPr lang="en-US" b="1" dirty="0"/>
              <a:t>  : "Doe",</a:t>
            </a:r>
          </a:p>
          <a:p>
            <a:pPr marL="0" indent="0">
              <a:buNone/>
            </a:pPr>
            <a:r>
              <a:rPr lang="en-US" b="1" dirty="0"/>
              <a:t>    age       : 50,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eyeColor</a:t>
            </a:r>
            <a:r>
              <a:rPr lang="en-US" b="1" dirty="0"/>
              <a:t>  : "blue"</a:t>
            </a:r>
          </a:p>
          <a:p>
            <a:pPr marL="0" indent="0">
              <a:buNone/>
            </a:pPr>
            <a:r>
              <a:rPr lang="en-US" b="1" dirty="0" smtClean="0"/>
              <a:t>};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document.getElementById</a:t>
            </a:r>
            <a:r>
              <a:rPr lang="en-US" b="1" dirty="0"/>
              <a:t>("demo").</a:t>
            </a:r>
            <a:r>
              <a:rPr lang="en-US" b="1" dirty="0" err="1"/>
              <a:t>innerHTML</a:t>
            </a:r>
            <a:r>
              <a:rPr lang="en-US" b="1" dirty="0"/>
              <a:t> =</a:t>
            </a:r>
          </a:p>
          <a:p>
            <a:pPr marL="0" indent="0">
              <a:buNone/>
            </a:pPr>
            <a:r>
              <a:rPr lang="en-US" b="1" dirty="0" err="1"/>
              <a:t>person.firstName</a:t>
            </a:r>
            <a:r>
              <a:rPr lang="en-US" b="1" dirty="0"/>
              <a:t> + " is " + </a:t>
            </a:r>
            <a:r>
              <a:rPr lang="en-US" b="1" dirty="0" err="1"/>
              <a:t>person.age</a:t>
            </a:r>
            <a:r>
              <a:rPr lang="en-US" b="1" dirty="0"/>
              <a:t> + " years old.";</a:t>
            </a:r>
          </a:p>
          <a:p>
            <a:pPr marL="0" indent="0">
              <a:buNone/>
            </a:pPr>
            <a:r>
              <a:rPr lang="en-US" sz="1400" dirty="0"/>
              <a:t>&lt;/script&gt;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4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548742" cy="3409647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objectName.propertyName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Or</a:t>
            </a:r>
          </a:p>
          <a:p>
            <a:pPr marL="0" indent="0">
              <a:buNone/>
            </a:pPr>
            <a:r>
              <a:rPr lang="en-US" i="1" dirty="0" err="1"/>
              <a:t>objectName</a:t>
            </a:r>
            <a:r>
              <a:rPr lang="en-US" i="1" dirty="0"/>
              <a:t>["</a:t>
            </a:r>
            <a:r>
              <a:rPr lang="en-US" i="1" dirty="0" err="1"/>
              <a:t>propertyName</a:t>
            </a:r>
            <a:r>
              <a:rPr lang="en-US" i="1" dirty="0"/>
              <a:t>"]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7800" y="167398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p id="demo"&gt;&lt;/p&gt;</a:t>
            </a:r>
          </a:p>
          <a:p>
            <a:endParaRPr lang="en-US" sz="2400" dirty="0"/>
          </a:p>
          <a:p>
            <a:r>
              <a:rPr lang="en-US" sz="2400" dirty="0"/>
              <a:t>&lt;script&gt;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person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firstName</a:t>
            </a:r>
            <a:r>
              <a:rPr lang="en-US" sz="2400" dirty="0"/>
              <a:t>: "John",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lastName</a:t>
            </a:r>
            <a:r>
              <a:rPr lang="en-US" sz="2400" dirty="0"/>
              <a:t> : "Doe",</a:t>
            </a:r>
          </a:p>
          <a:p>
            <a:r>
              <a:rPr lang="en-US" sz="2400" dirty="0"/>
              <a:t>    id       :  5566</a:t>
            </a:r>
          </a:p>
          <a:p>
            <a:r>
              <a:rPr lang="en-US" sz="2400" dirty="0"/>
              <a:t>};</a:t>
            </a:r>
          </a:p>
          <a:p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</a:t>
            </a:r>
          </a:p>
          <a:p>
            <a:r>
              <a:rPr lang="en-US" sz="2400" dirty="0" err="1" smtClean="0"/>
              <a:t>person.firstName</a:t>
            </a:r>
            <a:r>
              <a:rPr lang="en-US" sz="2400" dirty="0" smtClean="0"/>
              <a:t> </a:t>
            </a:r>
            <a:r>
              <a:rPr lang="en-US" sz="2400" dirty="0"/>
              <a:t>+ " " + </a:t>
            </a:r>
            <a:r>
              <a:rPr lang="en-US" sz="2400" dirty="0" err="1"/>
              <a:t>person.lastName</a:t>
            </a:r>
            <a:r>
              <a:rPr lang="en-US" sz="2400" dirty="0"/>
              <a:t>;</a:t>
            </a:r>
          </a:p>
          <a:p>
            <a:r>
              <a:rPr lang="en-US" sz="24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630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63" y="854257"/>
            <a:ext cx="10268522" cy="48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918856" cy="3670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/>
              <a:t>objectName.methodName</a:t>
            </a:r>
            <a:r>
              <a:rPr lang="en-US" sz="2400" i="1" dirty="0" smtClean="0"/>
              <a:t>()</a:t>
            </a:r>
          </a:p>
          <a:p>
            <a:pPr marL="0" indent="0">
              <a:buNone/>
            </a:pPr>
            <a:r>
              <a:rPr lang="en-US" sz="2400" i="1" dirty="0" smtClean="0"/>
              <a:t>or</a:t>
            </a:r>
          </a:p>
          <a:p>
            <a:pPr marL="0" indent="0">
              <a:buNone/>
            </a:pPr>
            <a:r>
              <a:rPr lang="en-US" sz="2400" dirty="0"/>
              <a:t>name = </a:t>
            </a:r>
            <a:r>
              <a:rPr lang="en-US" sz="2400" dirty="0" err="1"/>
              <a:t>person.fullName</a:t>
            </a:r>
            <a:r>
              <a:rPr lang="en-US" sz="2400" dirty="0"/>
              <a:t>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1513" y="1565654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&lt;p id="demo"&gt;&lt;/p&gt;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person =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firstName</a:t>
            </a:r>
            <a:r>
              <a:rPr lang="en-US" sz="2000" dirty="0"/>
              <a:t>: "John",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lastName</a:t>
            </a:r>
            <a:r>
              <a:rPr lang="en-US" sz="2000" dirty="0"/>
              <a:t> : "Doe",</a:t>
            </a:r>
          </a:p>
          <a:p>
            <a:r>
              <a:rPr lang="en-US" sz="2000" dirty="0"/>
              <a:t>    id       : 5566,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fullName</a:t>
            </a:r>
            <a:r>
              <a:rPr lang="en-US" sz="2000" dirty="0"/>
              <a:t> : function() {</a:t>
            </a:r>
          </a:p>
          <a:p>
            <a:r>
              <a:rPr lang="en-US" sz="2000" dirty="0"/>
              <a:t>       return </a:t>
            </a:r>
            <a:r>
              <a:rPr lang="en-US" sz="2000" dirty="0" err="1"/>
              <a:t>this.firstName</a:t>
            </a:r>
            <a:r>
              <a:rPr lang="en-US" sz="2000" dirty="0"/>
              <a:t> + " " + </a:t>
            </a:r>
            <a:r>
              <a:rPr lang="en-US" sz="2000" dirty="0" err="1"/>
              <a:t>this.lastName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 smtClean="0"/>
              <a:t>};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 smtClean="0"/>
              <a:t>person.fullName</a:t>
            </a:r>
            <a:r>
              <a:rPr lang="en-US" sz="2000" dirty="0" smtClean="0"/>
              <a:t>();</a:t>
            </a:r>
            <a:endParaRPr lang="en-US" sz="2000" dirty="0"/>
          </a:p>
          <a:p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081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Events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events are </a:t>
            </a:r>
            <a:r>
              <a:rPr lang="en-US" b="1" dirty="0"/>
              <a:t>"things"</a:t>
            </a:r>
            <a:r>
              <a:rPr lang="en-US" dirty="0"/>
              <a:t> that happen to HTML elements.</a:t>
            </a:r>
          </a:p>
          <a:p>
            <a:r>
              <a:rPr lang="en-US" dirty="0"/>
              <a:t>When JavaScript is used in HTML pages, JavaScript can </a:t>
            </a:r>
            <a:r>
              <a:rPr lang="en-US" b="1" dirty="0"/>
              <a:t>"react"</a:t>
            </a:r>
            <a:r>
              <a:rPr lang="en-US" dirty="0"/>
              <a:t> on these events.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An HTML web page has finished loading</a:t>
            </a:r>
          </a:p>
          <a:p>
            <a:r>
              <a:rPr lang="en-US" dirty="0"/>
              <a:t>An HTML input field was changed</a:t>
            </a:r>
          </a:p>
          <a:p>
            <a:r>
              <a:rPr lang="en-US" dirty="0"/>
              <a:t>An HTML button was clicked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onclick</a:t>
            </a:r>
            <a:r>
              <a:rPr lang="en-US" dirty="0"/>
              <a:t>	</a:t>
            </a:r>
            <a:r>
              <a:rPr lang="en-US" dirty="0" smtClean="0"/>
              <a:t>                    The </a:t>
            </a:r>
            <a:r>
              <a:rPr lang="en-US" dirty="0"/>
              <a:t>user clicks an HTML element</a:t>
            </a:r>
          </a:p>
          <a:p>
            <a:pPr marL="0" indent="0">
              <a:buNone/>
            </a:pPr>
            <a:r>
              <a:rPr lang="en-US" dirty="0" err="1"/>
              <a:t>onmouseover</a:t>
            </a:r>
            <a:r>
              <a:rPr lang="en-US" dirty="0"/>
              <a:t>	</a:t>
            </a:r>
            <a:r>
              <a:rPr lang="en-US" dirty="0" smtClean="0"/>
              <a:t>            The </a:t>
            </a:r>
            <a:r>
              <a:rPr lang="en-US" dirty="0"/>
              <a:t>user moves the mouse over an HTML element</a:t>
            </a:r>
          </a:p>
          <a:p>
            <a:pPr marL="0" indent="0">
              <a:buNone/>
            </a:pPr>
            <a:r>
              <a:rPr lang="en-US" dirty="0" err="1"/>
              <a:t>onmouseout</a:t>
            </a:r>
            <a:r>
              <a:rPr lang="en-US" dirty="0"/>
              <a:t>	</a:t>
            </a:r>
            <a:r>
              <a:rPr lang="en-US" dirty="0" smtClean="0"/>
              <a:t>            The </a:t>
            </a:r>
            <a:r>
              <a:rPr lang="en-US" dirty="0"/>
              <a:t>user moves the mouse away from an HTML element</a:t>
            </a:r>
          </a:p>
          <a:p>
            <a:pPr marL="0" indent="0">
              <a:buNone/>
            </a:pPr>
            <a:r>
              <a:rPr lang="en-US" dirty="0" err="1"/>
              <a:t>onkeydown</a:t>
            </a:r>
            <a:r>
              <a:rPr lang="en-US" dirty="0"/>
              <a:t>	</a:t>
            </a:r>
            <a:r>
              <a:rPr lang="en-US" dirty="0" smtClean="0"/>
              <a:t>            The </a:t>
            </a:r>
            <a:r>
              <a:rPr lang="en-US" dirty="0"/>
              <a:t>user pushes a keyboard key</a:t>
            </a:r>
          </a:p>
          <a:p>
            <a:pPr marL="0" indent="0">
              <a:buNone/>
            </a:pPr>
            <a:r>
              <a:rPr lang="en-US" dirty="0" err="1"/>
              <a:t>onload</a:t>
            </a:r>
            <a:r>
              <a:rPr lang="en-US" dirty="0"/>
              <a:t>	</a:t>
            </a:r>
            <a:r>
              <a:rPr lang="en-US" dirty="0" smtClean="0"/>
              <a:t>                    The </a:t>
            </a:r>
            <a:r>
              <a:rPr lang="en-US" dirty="0"/>
              <a:t>browser has finished loading the page</a:t>
            </a:r>
          </a:p>
        </p:txBody>
      </p:sp>
    </p:spTree>
    <p:extLst>
      <p:ext uri="{BB962C8B-B14F-4D97-AF65-F5344CB8AC3E}">
        <p14:creationId xmlns:p14="http://schemas.microsoft.com/office/powerpoint/2010/main" val="21909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68486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&lt;button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('demo').</a:t>
            </a:r>
            <a:r>
              <a:rPr lang="en-US" dirty="0" err="1"/>
              <a:t>innerHTML</a:t>
            </a:r>
            <a:r>
              <a:rPr lang="en-US" dirty="0"/>
              <a:t> = Date()"&gt;The time is?&lt;/button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this.innerHTML</a:t>
            </a:r>
            <a:r>
              <a:rPr lang="en-US" dirty="0"/>
              <a:t> = Date()"&gt;The time is?&lt;/button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displayDate</a:t>
            </a:r>
            <a:r>
              <a:rPr lang="en-US" dirty="0"/>
              <a:t>()"&gt;The time is?&lt;/button&gt;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7120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txt = </a:t>
            </a:r>
            <a:r>
              <a:rPr lang="en-US" dirty="0" smtClean="0"/>
              <a:t>‘ABCDEFGHIJKLMNOPQRSTUVWXYZ’;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 smtClean="0"/>
              <a:t>txt.length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379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backslash (\) escape character turns special characters into string characters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\'	</a:t>
            </a:r>
            <a:r>
              <a:rPr lang="en-US" dirty="0" smtClean="0"/>
              <a:t>                  '</a:t>
            </a:r>
            <a:r>
              <a:rPr lang="en-US" dirty="0"/>
              <a:t>	</a:t>
            </a:r>
            <a:r>
              <a:rPr lang="en-US" dirty="0" smtClean="0"/>
              <a:t>                    Single </a:t>
            </a:r>
            <a:r>
              <a:rPr lang="en-US" dirty="0"/>
              <a:t>quote</a:t>
            </a:r>
          </a:p>
          <a:p>
            <a:pPr marL="0" indent="0">
              <a:buNone/>
            </a:pPr>
            <a:r>
              <a:rPr lang="en-US" dirty="0"/>
              <a:t>\"	</a:t>
            </a:r>
            <a:r>
              <a:rPr lang="en-US" dirty="0" smtClean="0"/>
              <a:t>                  "</a:t>
            </a:r>
            <a:r>
              <a:rPr lang="en-US" dirty="0"/>
              <a:t>	</a:t>
            </a:r>
            <a:r>
              <a:rPr lang="en-US" dirty="0" smtClean="0"/>
              <a:t>                     Double </a:t>
            </a:r>
            <a:r>
              <a:rPr lang="en-US" dirty="0"/>
              <a:t>quote</a:t>
            </a:r>
          </a:p>
          <a:p>
            <a:pPr marL="0" indent="0">
              <a:buNone/>
            </a:pPr>
            <a:r>
              <a:rPr lang="en-US" dirty="0"/>
              <a:t>\\	</a:t>
            </a:r>
            <a:r>
              <a:rPr lang="en-US" dirty="0" smtClean="0"/>
              <a:t>                  \</a:t>
            </a:r>
            <a:r>
              <a:rPr lang="en-US" dirty="0"/>
              <a:t>	</a:t>
            </a:r>
            <a:r>
              <a:rPr lang="en-US" dirty="0" smtClean="0"/>
              <a:t>                     Backslash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 </a:t>
            </a:r>
            <a:r>
              <a:rPr lang="en-US" sz="3200" b="1" dirty="0" err="1"/>
              <a:t>indexOf</a:t>
            </a:r>
            <a:r>
              <a:rPr lang="en-US" sz="3200" b="1" dirty="0"/>
              <a:t>()</a:t>
            </a:r>
            <a:r>
              <a:rPr lang="en-US" sz="3200" dirty="0"/>
              <a:t> method returns the index of (the position of) the </a:t>
            </a:r>
            <a:r>
              <a:rPr lang="en-US" sz="3200" b="1" dirty="0"/>
              <a:t>first</a:t>
            </a:r>
            <a:r>
              <a:rPr lang="en-US" sz="3200" dirty="0"/>
              <a:t> occurrence of a specified text in a string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r>
              <a:rPr lang="en-US" sz="3200" dirty="0" err="1" smtClean="0"/>
              <a:t>var</a:t>
            </a:r>
            <a:r>
              <a:rPr lang="en-US" sz="3200" dirty="0"/>
              <a:t> </a:t>
            </a:r>
            <a:r>
              <a:rPr lang="en-US" sz="3200" dirty="0" err="1"/>
              <a:t>str</a:t>
            </a:r>
            <a:r>
              <a:rPr lang="en-US" sz="3200" dirty="0"/>
              <a:t> = "Please locate where 'locate' occurs!";</a:t>
            </a:r>
            <a:br>
              <a:rPr lang="en-US" sz="3200" dirty="0"/>
            </a:br>
            <a:r>
              <a:rPr lang="en-US" sz="3200" dirty="0" err="1"/>
              <a:t>var</a:t>
            </a:r>
            <a:r>
              <a:rPr lang="en-US" sz="3200" dirty="0"/>
              <a:t> </a:t>
            </a:r>
            <a:r>
              <a:rPr lang="en-US" sz="3200" dirty="0" err="1"/>
              <a:t>pos</a:t>
            </a:r>
            <a:r>
              <a:rPr lang="en-US" sz="3200" dirty="0"/>
              <a:t> = </a:t>
            </a:r>
            <a:r>
              <a:rPr lang="en-US" sz="3200" dirty="0" err="1"/>
              <a:t>str.indexOf</a:t>
            </a:r>
            <a:r>
              <a:rPr lang="en-US" sz="3200" dirty="0"/>
              <a:t>("</a:t>
            </a:r>
            <a:r>
              <a:rPr lang="en-US" sz="3200" dirty="0" smtClean="0"/>
              <a:t>locate“, 15);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76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72" y="1314752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The </a:t>
            </a:r>
            <a:r>
              <a:rPr lang="en-US" sz="3200" b="1" dirty="0" err="1"/>
              <a:t>lastIndexOf</a:t>
            </a:r>
            <a:r>
              <a:rPr lang="en-US" sz="3200" b="1" dirty="0"/>
              <a:t>()</a:t>
            </a:r>
            <a:r>
              <a:rPr lang="en-US" sz="3200" dirty="0"/>
              <a:t> method returns the index </a:t>
            </a:r>
            <a:r>
              <a:rPr lang="en-US" sz="3200" dirty="0" smtClean="0"/>
              <a:t>of the</a:t>
            </a:r>
            <a:r>
              <a:rPr lang="en-US" sz="3200" dirty="0"/>
              <a:t> </a:t>
            </a:r>
            <a:r>
              <a:rPr lang="en-US" sz="3200" b="1" dirty="0"/>
              <a:t>last</a:t>
            </a:r>
            <a:r>
              <a:rPr lang="en-US" sz="3200" dirty="0"/>
              <a:t> occurrence of a specified text in a string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r>
              <a:rPr lang="en-US" sz="3200" dirty="0"/>
              <a:t>Both methods accept a second parameter as the starting position for the search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r>
              <a:rPr lang="en-US" sz="3200" dirty="0" err="1"/>
              <a:t>var</a:t>
            </a:r>
            <a:r>
              <a:rPr lang="en-US" sz="3200" dirty="0"/>
              <a:t> </a:t>
            </a:r>
            <a:r>
              <a:rPr lang="en-US" sz="3200" dirty="0" err="1"/>
              <a:t>str</a:t>
            </a:r>
            <a:r>
              <a:rPr lang="en-US" sz="3200" dirty="0"/>
              <a:t> = "Please locate where 'locate' occurs!";</a:t>
            </a:r>
            <a:br>
              <a:rPr lang="en-US" sz="3200" dirty="0"/>
            </a:br>
            <a:r>
              <a:rPr lang="en-US" sz="3200" dirty="0" err="1"/>
              <a:t>var</a:t>
            </a:r>
            <a:r>
              <a:rPr lang="en-US" sz="3200" dirty="0"/>
              <a:t> </a:t>
            </a:r>
            <a:r>
              <a:rPr lang="en-US" sz="3200" dirty="0" err="1"/>
              <a:t>pos</a:t>
            </a:r>
            <a:r>
              <a:rPr lang="en-US" sz="3200" dirty="0"/>
              <a:t> = </a:t>
            </a:r>
            <a:r>
              <a:rPr lang="en-US" sz="3200" dirty="0" err="1"/>
              <a:t>str.indexOf</a:t>
            </a:r>
            <a:r>
              <a:rPr lang="en-US" sz="3200" dirty="0"/>
              <a:t>("</a:t>
            </a:r>
            <a:r>
              <a:rPr lang="en-US" sz="3200" dirty="0" smtClean="0"/>
              <a:t>locate“, 15);</a:t>
            </a:r>
          </a:p>
          <a:p>
            <a:pPr marL="0" indent="0">
              <a:buNone/>
            </a:pPr>
            <a:r>
              <a:rPr lang="en-US" sz="3200" dirty="0"/>
              <a:t>The </a:t>
            </a:r>
            <a:r>
              <a:rPr lang="en-US" sz="3200" b="1" dirty="0"/>
              <a:t>search()</a:t>
            </a:r>
            <a:r>
              <a:rPr lang="en-US" sz="3200" dirty="0"/>
              <a:t> method searches a string for a specified value and returns the position of the match:</a:t>
            </a:r>
          </a:p>
        </p:txBody>
      </p:sp>
    </p:spTree>
    <p:extLst>
      <p:ext uri="{BB962C8B-B14F-4D97-AF65-F5344CB8AC3E}">
        <p14:creationId xmlns:p14="http://schemas.microsoft.com/office/powerpoint/2010/main" val="16170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Parts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slice(start, end)</a:t>
            </a:r>
            <a:endParaRPr lang="en-US" sz="2800" dirty="0"/>
          </a:p>
          <a:p>
            <a:r>
              <a:rPr lang="en-US" sz="2800" dirty="0"/>
              <a:t>substring(start, end)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x =</a:t>
            </a:r>
            <a:r>
              <a:rPr lang="en-US" sz="2800" dirty="0" err="1" smtClean="0"/>
              <a:t>substr</a:t>
            </a:r>
            <a:r>
              <a:rPr lang="en-US" sz="2800" dirty="0" smtClean="0"/>
              <a:t>(start, length)</a:t>
            </a:r>
            <a:endParaRPr lang="en-US" sz="2800" dirty="0"/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113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630438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err="1"/>
              <a:t>str</a:t>
            </a:r>
            <a:r>
              <a:rPr lang="en-US" sz="3200" dirty="0"/>
              <a:t> = "Please visit </a:t>
            </a:r>
            <a:r>
              <a:rPr lang="en-US" sz="3200" dirty="0" err="1" smtClean="0"/>
              <a:t>Micrsoft</a:t>
            </a:r>
            <a:r>
              <a:rPr lang="en-US" sz="3200" dirty="0"/>
              <a:t>!";</a:t>
            </a:r>
            <a:br>
              <a:rPr lang="en-US" sz="3200" dirty="0"/>
            </a:br>
            <a:r>
              <a:rPr lang="en-US" sz="3200" dirty="0" err="1"/>
              <a:t>var</a:t>
            </a:r>
            <a:r>
              <a:rPr lang="en-US" sz="3200" dirty="0"/>
              <a:t> n = </a:t>
            </a:r>
            <a:r>
              <a:rPr lang="en-US" sz="3200" dirty="0" err="1"/>
              <a:t>str.replace</a:t>
            </a:r>
            <a:r>
              <a:rPr lang="en-US" sz="3200" dirty="0" smtClean="0"/>
              <a:t>(“</a:t>
            </a:r>
            <a:r>
              <a:rPr lang="en-US" sz="3200" dirty="0" err="1"/>
              <a:t>m</a:t>
            </a:r>
            <a:r>
              <a:rPr lang="en-US" sz="3200" dirty="0" err="1" smtClean="0"/>
              <a:t>icrosoft</a:t>
            </a:r>
            <a:r>
              <a:rPr lang="en-US" sz="3200" dirty="0" smtClean="0"/>
              <a:t>",</a:t>
            </a:r>
            <a:r>
              <a:rPr lang="en-US" sz="3200" dirty="0"/>
              <a:t> "W3Schools</a:t>
            </a:r>
            <a:r>
              <a:rPr lang="en-US" sz="3200" dirty="0" smtClean="0"/>
              <a:t>");</a:t>
            </a:r>
          </a:p>
          <a:p>
            <a:pPr marL="0" indent="0">
              <a:buNone/>
            </a:pPr>
            <a:r>
              <a:rPr lang="en-US" sz="3200" dirty="0"/>
              <a:t>By default, the replace() function is case sensitive. Writing MICROSOFT (with upper-case) will not work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r>
              <a:rPr lang="en-US" sz="3200" dirty="0"/>
              <a:t>o replace case insensitive, use a </a:t>
            </a:r>
            <a:r>
              <a:rPr lang="en-US" sz="3200" b="1" dirty="0"/>
              <a:t>regular expression</a:t>
            </a:r>
            <a:r>
              <a:rPr lang="en-US" sz="3200" dirty="0"/>
              <a:t> with an </a:t>
            </a:r>
            <a:r>
              <a:rPr lang="en-US" sz="3200" b="1" dirty="0"/>
              <a:t>/</a:t>
            </a:r>
            <a:r>
              <a:rPr lang="en-US" sz="3200" b="1" dirty="0" err="1"/>
              <a:t>i</a:t>
            </a:r>
            <a:r>
              <a:rPr lang="en-US" sz="3200" dirty="0"/>
              <a:t> flag (insensitive</a:t>
            </a:r>
            <a:r>
              <a:rPr lang="en-US" sz="3200" dirty="0" smtClean="0"/>
              <a:t>):</a:t>
            </a:r>
          </a:p>
          <a:p>
            <a:pPr marL="0" indent="0">
              <a:buNone/>
            </a:pPr>
            <a:r>
              <a:rPr lang="en-US" sz="3200" dirty="0" err="1"/>
              <a:t>str</a:t>
            </a:r>
            <a:r>
              <a:rPr lang="en-US" sz="3200" dirty="0"/>
              <a:t> = "Please visit Microsoft!";</a:t>
            </a:r>
            <a:br>
              <a:rPr lang="en-US" sz="3200" dirty="0"/>
            </a:br>
            <a:r>
              <a:rPr lang="en-US" sz="3200" dirty="0" err="1"/>
              <a:t>var</a:t>
            </a:r>
            <a:r>
              <a:rPr lang="en-US" sz="3200" dirty="0"/>
              <a:t> n = </a:t>
            </a:r>
            <a:r>
              <a:rPr lang="en-US" sz="3200" dirty="0" err="1"/>
              <a:t>str.replace</a:t>
            </a:r>
            <a:r>
              <a:rPr lang="en-US" sz="3200" dirty="0"/>
              <a:t>(/</a:t>
            </a:r>
            <a:r>
              <a:rPr lang="en-US" sz="3200" dirty="0" smtClean="0"/>
              <a:t>MICROSOFT/</a:t>
            </a:r>
            <a:r>
              <a:rPr lang="en-US" sz="3200" dirty="0" err="1" smtClean="0"/>
              <a:t>ig</a:t>
            </a:r>
            <a:r>
              <a:rPr lang="en-US" sz="3200" dirty="0" smtClean="0"/>
              <a:t>,</a:t>
            </a:r>
            <a:r>
              <a:rPr lang="en-US" sz="3200" dirty="0"/>
              <a:t> "W3Schools");</a:t>
            </a:r>
          </a:p>
        </p:txBody>
      </p:sp>
    </p:spTree>
    <p:extLst>
      <p:ext uri="{BB962C8B-B14F-4D97-AF65-F5344CB8AC3E}">
        <p14:creationId xmlns:p14="http://schemas.microsoft.com/office/powerpoint/2010/main" val="24271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96" y="775338"/>
            <a:ext cx="10894093" cy="51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8" y="999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 replace all matches, use a </a:t>
            </a:r>
            <a:r>
              <a:rPr lang="en-US" sz="3200" b="1" dirty="0"/>
              <a:t>regular expression</a:t>
            </a:r>
            <a:r>
              <a:rPr lang="en-US" sz="3200" dirty="0"/>
              <a:t> with a </a:t>
            </a:r>
            <a:r>
              <a:rPr lang="en-US" sz="3200" b="1" dirty="0"/>
              <a:t>/g</a:t>
            </a:r>
            <a:r>
              <a:rPr lang="en-US" sz="3200" dirty="0"/>
              <a:t> flag (global match</a:t>
            </a:r>
            <a:r>
              <a:rPr lang="en-US" sz="3200" dirty="0" smtClean="0"/>
              <a:t>):</a:t>
            </a:r>
          </a:p>
          <a:p>
            <a:pPr marL="0" indent="0">
              <a:buNone/>
            </a:pPr>
            <a:r>
              <a:rPr lang="en-US" sz="3200" dirty="0" err="1"/>
              <a:t>str</a:t>
            </a:r>
            <a:r>
              <a:rPr lang="en-US" sz="3200" dirty="0"/>
              <a:t> = "Please visit Microsoft and Microsoft!";</a:t>
            </a:r>
            <a:br>
              <a:rPr lang="en-US" sz="3200" dirty="0"/>
            </a:br>
            <a:r>
              <a:rPr lang="en-US" sz="3200" dirty="0" err="1"/>
              <a:t>var</a:t>
            </a:r>
            <a:r>
              <a:rPr lang="en-US" sz="3200" dirty="0"/>
              <a:t> n = </a:t>
            </a:r>
            <a:r>
              <a:rPr lang="en-US" sz="3200" dirty="0" err="1"/>
              <a:t>str.replace</a:t>
            </a:r>
            <a:r>
              <a:rPr lang="en-US" sz="3200" dirty="0"/>
              <a:t>(/Microsoft/g, "W3Schools");</a:t>
            </a:r>
          </a:p>
        </p:txBody>
      </p:sp>
    </p:spTree>
    <p:extLst>
      <p:ext uri="{BB962C8B-B14F-4D97-AF65-F5344CB8AC3E}">
        <p14:creationId xmlns:p14="http://schemas.microsoft.com/office/powerpoint/2010/main" val="18698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 has only one type of number. Numbers can be written with or without decimals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add two numbers, the result will be a number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If you add two strings, the result will be a string concatenation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If you add a number and a string, the result will be a string concatenation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add a string and a number, the result will be a string concatenation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Math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047513" cy="3899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JavaScript Math object allows you to perform mathematical tasks on numbers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/>
              <a:t>Math.PI</a:t>
            </a:r>
            <a:r>
              <a:rPr lang="en-US" sz="2400" dirty="0"/>
              <a:t>;            // returns </a:t>
            </a:r>
            <a:r>
              <a:rPr lang="en-US" sz="2400" dirty="0" smtClean="0"/>
              <a:t>3.141592653589793</a:t>
            </a:r>
          </a:p>
          <a:p>
            <a:pPr marL="0" indent="0">
              <a:buNone/>
            </a:pPr>
            <a:r>
              <a:rPr lang="en-US" sz="2400" dirty="0" err="1"/>
              <a:t>Math.round</a:t>
            </a:r>
            <a:r>
              <a:rPr lang="en-US" sz="2400" dirty="0"/>
              <a:t>(4.7);    // returns 5</a:t>
            </a:r>
            <a:br>
              <a:rPr lang="en-US" sz="2400" dirty="0"/>
            </a:br>
            <a:r>
              <a:rPr lang="en-US" sz="2400" dirty="0" err="1"/>
              <a:t>Math.round</a:t>
            </a:r>
            <a:r>
              <a:rPr lang="en-US" sz="2400" dirty="0"/>
              <a:t>(4.4);    // returns </a:t>
            </a:r>
            <a:r>
              <a:rPr lang="en-US" sz="2400" dirty="0" smtClean="0"/>
              <a:t>4</a:t>
            </a:r>
          </a:p>
          <a:p>
            <a:pPr marL="0" indent="0">
              <a:buNone/>
            </a:pPr>
            <a:r>
              <a:rPr lang="en-US" sz="2400" dirty="0" err="1"/>
              <a:t>Math.pow</a:t>
            </a:r>
            <a:r>
              <a:rPr lang="en-US" sz="2400" dirty="0"/>
              <a:t>(8, 2);      // returns </a:t>
            </a:r>
            <a:r>
              <a:rPr lang="en-US" sz="2400" dirty="0" smtClean="0"/>
              <a:t>64</a:t>
            </a:r>
          </a:p>
          <a:p>
            <a:pPr marL="0" indent="0">
              <a:buNone/>
            </a:pPr>
            <a:r>
              <a:rPr lang="en-US" sz="2400" dirty="0" err="1"/>
              <a:t>Math.sqrt</a:t>
            </a:r>
            <a:r>
              <a:rPr lang="en-US" sz="2400" dirty="0"/>
              <a:t>(64);      // returns </a:t>
            </a:r>
            <a:r>
              <a:rPr lang="en-US" sz="2400" dirty="0" smtClean="0"/>
              <a:t>8</a:t>
            </a:r>
          </a:p>
          <a:p>
            <a:pPr marL="0" indent="0">
              <a:buNone/>
            </a:pPr>
            <a:r>
              <a:rPr lang="en-US" sz="2400" dirty="0" err="1"/>
              <a:t>Math.abs</a:t>
            </a:r>
            <a:r>
              <a:rPr lang="en-US" sz="2400" dirty="0"/>
              <a:t>(-4.7);     // returns </a:t>
            </a:r>
            <a:r>
              <a:rPr lang="en-US" sz="2400" dirty="0" smtClean="0"/>
              <a:t>4.7</a:t>
            </a:r>
          </a:p>
          <a:p>
            <a:pPr marL="0" indent="0">
              <a:buNone/>
            </a:pPr>
            <a:r>
              <a:rPr lang="en-US" sz="2400" dirty="0" err="1"/>
              <a:t>Math.ceil</a:t>
            </a:r>
            <a:r>
              <a:rPr lang="en-US" sz="2400" dirty="0"/>
              <a:t>(4.4);     // returns </a:t>
            </a:r>
            <a:r>
              <a:rPr lang="en-US" sz="2400" dirty="0" smtClean="0"/>
              <a:t>5</a:t>
            </a:r>
          </a:p>
          <a:p>
            <a:pPr marL="0" indent="0">
              <a:buNone/>
            </a:pPr>
            <a:r>
              <a:rPr lang="en-US" sz="2400" dirty="0" err="1" smtClean="0"/>
              <a:t>Math.floor</a:t>
            </a:r>
            <a:r>
              <a:rPr lang="en-US" sz="2400" dirty="0" smtClean="0"/>
              <a:t>(4.7);</a:t>
            </a:r>
            <a:r>
              <a:rPr lang="en-US" sz="2400" dirty="0"/>
              <a:t>    // returns 4</a:t>
            </a:r>
          </a:p>
        </p:txBody>
      </p:sp>
    </p:spTree>
    <p:extLst>
      <p:ext uri="{BB962C8B-B14F-4D97-AF65-F5344CB8AC3E}">
        <p14:creationId xmlns:p14="http://schemas.microsoft.com/office/powerpoint/2010/main" val="21235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Math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047513" cy="3899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Math.min</a:t>
            </a:r>
            <a:r>
              <a:rPr lang="en-US" sz="2400" dirty="0" smtClean="0"/>
              <a:t>(0, 150, 30, 20, -8, -200);  // returns -200</a:t>
            </a:r>
          </a:p>
          <a:p>
            <a:pPr marL="0" indent="0">
              <a:buNone/>
            </a:pPr>
            <a:r>
              <a:rPr lang="en-US" sz="2400" dirty="0" err="1"/>
              <a:t>Math.random</a:t>
            </a:r>
            <a:r>
              <a:rPr lang="en-US" sz="2400" dirty="0"/>
              <a:t>();     // returns a random number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79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Math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047513" cy="3899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Math.E</a:t>
            </a:r>
            <a:r>
              <a:rPr lang="en-US" sz="2400" dirty="0"/>
              <a:t>        // returns Euler's number</a:t>
            </a:r>
            <a:br>
              <a:rPr lang="en-US" sz="2400" dirty="0"/>
            </a:br>
            <a:r>
              <a:rPr lang="en-US" sz="2400" dirty="0" err="1"/>
              <a:t>Math.PI</a:t>
            </a:r>
            <a:r>
              <a:rPr lang="en-US" sz="2400" dirty="0"/>
              <a:t>       // returns PI</a:t>
            </a:r>
            <a:br>
              <a:rPr lang="en-US" sz="2400" dirty="0"/>
            </a:br>
            <a:r>
              <a:rPr lang="en-US" sz="2400" dirty="0"/>
              <a:t>Math.SQRT2    // returns the square root of 2</a:t>
            </a:r>
            <a:br>
              <a:rPr lang="en-US" sz="2400" dirty="0"/>
            </a:br>
            <a:r>
              <a:rPr lang="en-US" sz="2400" dirty="0"/>
              <a:t>Math.SQRT1_2  // returns the square root of 1/2</a:t>
            </a:r>
            <a:br>
              <a:rPr lang="en-US" sz="2400" dirty="0"/>
            </a:br>
            <a:r>
              <a:rPr lang="en-US" sz="2400" dirty="0"/>
              <a:t>Math.LN2      // returns the natural logarithm of 2</a:t>
            </a:r>
            <a:br>
              <a:rPr lang="en-US" sz="2400" dirty="0"/>
            </a:br>
            <a:r>
              <a:rPr lang="en-US" sz="2400" dirty="0"/>
              <a:t>Math.LN10     // returns the natural logarithm of 10</a:t>
            </a:r>
            <a:br>
              <a:rPr lang="en-US" sz="2400" dirty="0"/>
            </a:br>
            <a:r>
              <a:rPr lang="en-US" sz="2400" dirty="0"/>
              <a:t>Math.LOG2E    // returns base 2 logarithm of E</a:t>
            </a:r>
            <a:br>
              <a:rPr lang="en-US" sz="2400" dirty="0"/>
            </a:br>
            <a:r>
              <a:rPr lang="en-US" sz="2400" dirty="0"/>
              <a:t>Math.LOG10E   // returns base 10 logarithm of 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1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Dates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d = new </a:t>
            </a:r>
            <a:r>
              <a:rPr lang="en-US" dirty="0"/>
              <a:t>D</a:t>
            </a:r>
            <a:r>
              <a:rPr lang="en-US" dirty="0" smtClean="0"/>
              <a:t>ate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d</a:t>
            </a:r>
            <a:r>
              <a:rPr lang="en-US" dirty="0" smtClean="0"/>
              <a:t>;</a:t>
            </a:r>
          </a:p>
          <a:p>
            <a:r>
              <a:rPr lang="en-US" dirty="0"/>
              <a:t>Years</a:t>
            </a:r>
          </a:p>
          <a:p>
            <a:r>
              <a:rPr lang="en-US" dirty="0"/>
              <a:t>Months</a:t>
            </a:r>
          </a:p>
          <a:p>
            <a:r>
              <a:rPr lang="en-US" dirty="0"/>
              <a:t>Days</a:t>
            </a:r>
          </a:p>
          <a:p>
            <a:r>
              <a:rPr lang="en-US" dirty="0"/>
              <a:t>Hours</a:t>
            </a:r>
          </a:p>
          <a:p>
            <a:r>
              <a:rPr lang="en-US" dirty="0"/>
              <a:t>Seconds</a:t>
            </a:r>
          </a:p>
          <a:p>
            <a:r>
              <a:rPr lang="en-US" dirty="0"/>
              <a:t>Milliseconds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Get Date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Method	</a:t>
            </a:r>
            <a:r>
              <a:rPr lang="en-US" sz="2400" dirty="0" smtClean="0"/>
              <a:t>              Description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getFullYear</a:t>
            </a:r>
            <a:r>
              <a:rPr lang="en-US" sz="2400" dirty="0"/>
              <a:t>()	</a:t>
            </a:r>
            <a:r>
              <a:rPr lang="en-US" sz="2400" dirty="0" smtClean="0"/>
              <a:t>          Get </a:t>
            </a:r>
            <a:r>
              <a:rPr lang="en-US" sz="2400" dirty="0"/>
              <a:t>the year as a four digit number (</a:t>
            </a:r>
            <a:r>
              <a:rPr lang="en-US" sz="2400" dirty="0" err="1"/>
              <a:t>yyyy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getMonth</a:t>
            </a:r>
            <a:r>
              <a:rPr lang="en-US" sz="2400" dirty="0"/>
              <a:t>()	</a:t>
            </a:r>
            <a:r>
              <a:rPr lang="en-US" sz="2400" dirty="0" smtClean="0"/>
              <a:t>         Get </a:t>
            </a:r>
            <a:r>
              <a:rPr lang="en-US" sz="2400" dirty="0"/>
              <a:t>the month as a number (0-11)</a:t>
            </a:r>
          </a:p>
          <a:p>
            <a:pPr marL="0" indent="0">
              <a:buNone/>
            </a:pPr>
            <a:r>
              <a:rPr lang="en-US" sz="2400" dirty="0" err="1"/>
              <a:t>getDate</a:t>
            </a:r>
            <a:r>
              <a:rPr lang="en-US" sz="2400" dirty="0"/>
              <a:t>()	</a:t>
            </a:r>
            <a:r>
              <a:rPr lang="en-US" sz="2400" dirty="0" smtClean="0"/>
              <a:t>               Get </a:t>
            </a:r>
            <a:r>
              <a:rPr lang="en-US" sz="2400" dirty="0"/>
              <a:t>the day as a number (1-31)</a:t>
            </a:r>
          </a:p>
          <a:p>
            <a:pPr marL="0" indent="0">
              <a:buNone/>
            </a:pPr>
            <a:r>
              <a:rPr lang="en-US" sz="2400" dirty="0" err="1"/>
              <a:t>getHours</a:t>
            </a:r>
            <a:r>
              <a:rPr lang="en-US" sz="2400" dirty="0" smtClean="0"/>
              <a:t>()             </a:t>
            </a:r>
            <a:r>
              <a:rPr lang="en-US" sz="2400" dirty="0"/>
              <a:t>	Get the hour (0-23)</a:t>
            </a:r>
          </a:p>
          <a:p>
            <a:pPr marL="0" indent="0">
              <a:buNone/>
            </a:pPr>
            <a:r>
              <a:rPr lang="en-US" sz="2400" dirty="0" err="1"/>
              <a:t>getMinutes</a:t>
            </a:r>
            <a:r>
              <a:rPr lang="en-US" sz="2400" dirty="0"/>
              <a:t>()	</a:t>
            </a:r>
            <a:r>
              <a:rPr lang="en-US" sz="2400" dirty="0" smtClean="0"/>
              <a:t>           Get </a:t>
            </a:r>
            <a:r>
              <a:rPr lang="en-US" sz="2400" dirty="0"/>
              <a:t>the minute (0-59)</a:t>
            </a:r>
          </a:p>
          <a:p>
            <a:pPr marL="0" indent="0">
              <a:buNone/>
            </a:pPr>
            <a:r>
              <a:rPr lang="en-US" sz="2400" dirty="0" err="1"/>
              <a:t>getSeconds</a:t>
            </a:r>
            <a:r>
              <a:rPr lang="en-US" sz="2400" dirty="0"/>
              <a:t>()	</a:t>
            </a:r>
            <a:r>
              <a:rPr lang="en-US" sz="2400" dirty="0" smtClean="0"/>
              <a:t>             Get </a:t>
            </a:r>
            <a:r>
              <a:rPr lang="en-US" sz="2400" dirty="0"/>
              <a:t>the second (0-59)</a:t>
            </a:r>
          </a:p>
          <a:p>
            <a:pPr marL="0" indent="0">
              <a:buNone/>
            </a:pPr>
            <a:r>
              <a:rPr lang="en-US" sz="2400" dirty="0" err="1"/>
              <a:t>getMilliseconds</a:t>
            </a:r>
            <a:r>
              <a:rPr lang="en-US" sz="2400" dirty="0"/>
              <a:t>()	</a:t>
            </a:r>
            <a:r>
              <a:rPr lang="en-US" sz="2400" dirty="0" smtClean="0"/>
              <a:t>          Get </a:t>
            </a:r>
            <a:r>
              <a:rPr lang="en-US" sz="2400" dirty="0"/>
              <a:t>the millisecond (0-999)</a:t>
            </a:r>
          </a:p>
          <a:p>
            <a:pPr marL="0" indent="0">
              <a:buNone/>
            </a:pPr>
            <a:r>
              <a:rPr lang="en-US" sz="2400" dirty="0" err="1"/>
              <a:t>getTime</a:t>
            </a:r>
            <a:r>
              <a:rPr lang="en-US" sz="2400" dirty="0"/>
              <a:t>()	</a:t>
            </a:r>
            <a:r>
              <a:rPr lang="en-US" sz="2400" dirty="0" smtClean="0"/>
              <a:t>                  Get </a:t>
            </a:r>
            <a:r>
              <a:rPr lang="en-US" sz="2400" dirty="0"/>
              <a:t>the time (milliseconds since January 1, 1970)</a:t>
            </a:r>
          </a:p>
          <a:p>
            <a:pPr marL="0" indent="0">
              <a:buNone/>
            </a:pPr>
            <a:r>
              <a:rPr lang="en-US" sz="2400" dirty="0" err="1"/>
              <a:t>getDay</a:t>
            </a:r>
            <a:r>
              <a:rPr lang="en-US" sz="2400" dirty="0"/>
              <a:t>()	</a:t>
            </a:r>
            <a:r>
              <a:rPr lang="en-US" sz="2400" dirty="0" smtClean="0"/>
              <a:t>                Get </a:t>
            </a:r>
            <a:r>
              <a:rPr lang="en-US" sz="2400" dirty="0"/>
              <a:t>the weekday as a number (0-6)</a:t>
            </a:r>
          </a:p>
        </p:txBody>
      </p:sp>
    </p:spTree>
    <p:extLst>
      <p:ext uri="{BB962C8B-B14F-4D97-AF65-F5344CB8AC3E}">
        <p14:creationId xmlns:p14="http://schemas.microsoft.com/office/powerpoint/2010/main" val="22067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Set Date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Method	</a:t>
            </a:r>
            <a:r>
              <a:rPr lang="en-US" sz="2400" dirty="0" smtClean="0"/>
              <a:t>			Description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setDate</a:t>
            </a:r>
            <a:r>
              <a:rPr lang="en-US" sz="2400" dirty="0"/>
              <a:t>()	</a:t>
            </a:r>
            <a:r>
              <a:rPr lang="en-US" sz="2400" dirty="0" smtClean="0"/>
              <a:t>			Set </a:t>
            </a:r>
            <a:r>
              <a:rPr lang="en-US" sz="2400" dirty="0"/>
              <a:t>the day as a number (1-31)</a:t>
            </a:r>
          </a:p>
          <a:p>
            <a:pPr marL="0" indent="0">
              <a:buNone/>
            </a:pPr>
            <a:r>
              <a:rPr lang="en-US" sz="2400" dirty="0" err="1"/>
              <a:t>setFullYear</a:t>
            </a:r>
            <a:r>
              <a:rPr lang="en-US" sz="2400" dirty="0"/>
              <a:t>()	</a:t>
            </a:r>
            <a:r>
              <a:rPr lang="en-US" sz="2400" dirty="0" smtClean="0"/>
              <a:t>		Set </a:t>
            </a:r>
            <a:r>
              <a:rPr lang="en-US" sz="2400" dirty="0"/>
              <a:t>the year (optionally month and day)</a:t>
            </a:r>
          </a:p>
          <a:p>
            <a:pPr marL="0" indent="0">
              <a:buNone/>
            </a:pPr>
            <a:r>
              <a:rPr lang="en-US" sz="2400" dirty="0" err="1"/>
              <a:t>setHours</a:t>
            </a:r>
            <a:r>
              <a:rPr lang="en-US" sz="2400" dirty="0"/>
              <a:t>()	</a:t>
            </a:r>
            <a:r>
              <a:rPr lang="en-US" sz="2400" dirty="0" smtClean="0"/>
              <a:t>			Set </a:t>
            </a:r>
            <a:r>
              <a:rPr lang="en-US" sz="2400" dirty="0"/>
              <a:t>the hour (0-23)</a:t>
            </a:r>
          </a:p>
          <a:p>
            <a:pPr marL="0" indent="0">
              <a:buNone/>
            </a:pPr>
            <a:r>
              <a:rPr lang="en-US" sz="2400" dirty="0" err="1"/>
              <a:t>setMilliseconds</a:t>
            </a:r>
            <a:r>
              <a:rPr lang="en-US" sz="2400" dirty="0"/>
              <a:t>()	</a:t>
            </a:r>
            <a:r>
              <a:rPr lang="en-US" sz="2400" dirty="0" smtClean="0"/>
              <a:t>	Set </a:t>
            </a:r>
            <a:r>
              <a:rPr lang="en-US" sz="2400" dirty="0"/>
              <a:t>the milliseconds (0-999)</a:t>
            </a:r>
          </a:p>
          <a:p>
            <a:pPr marL="0" indent="0">
              <a:buNone/>
            </a:pPr>
            <a:r>
              <a:rPr lang="en-US" sz="2400" dirty="0" err="1"/>
              <a:t>setMinutes</a:t>
            </a:r>
            <a:r>
              <a:rPr lang="en-US" sz="2400" dirty="0" smtClean="0"/>
              <a:t>()			Set </a:t>
            </a:r>
            <a:r>
              <a:rPr lang="en-US" sz="2400" dirty="0"/>
              <a:t>the minutes (0-59)</a:t>
            </a:r>
          </a:p>
          <a:p>
            <a:pPr marL="0" indent="0">
              <a:buNone/>
            </a:pPr>
            <a:r>
              <a:rPr lang="en-US" sz="2400" dirty="0" err="1"/>
              <a:t>setMonth</a:t>
            </a:r>
            <a:r>
              <a:rPr lang="en-US" sz="2400" dirty="0"/>
              <a:t>()	</a:t>
            </a:r>
            <a:r>
              <a:rPr lang="en-US" sz="2400" dirty="0" smtClean="0"/>
              <a:t>		Set </a:t>
            </a:r>
            <a:r>
              <a:rPr lang="en-US" sz="2400" dirty="0"/>
              <a:t>the month (0-11)</a:t>
            </a:r>
          </a:p>
          <a:p>
            <a:pPr marL="0" indent="0">
              <a:buNone/>
            </a:pPr>
            <a:r>
              <a:rPr lang="en-US" sz="2400" dirty="0" err="1"/>
              <a:t>setSeconds</a:t>
            </a:r>
            <a:r>
              <a:rPr lang="en-US" sz="2400" dirty="0"/>
              <a:t>()	</a:t>
            </a:r>
            <a:r>
              <a:rPr lang="en-US" sz="2400" dirty="0" smtClean="0"/>
              <a:t>		Set </a:t>
            </a:r>
            <a:r>
              <a:rPr lang="en-US" sz="2400" dirty="0"/>
              <a:t>the seconds (0-59)</a:t>
            </a:r>
          </a:p>
          <a:p>
            <a:pPr marL="0" indent="0">
              <a:buNone/>
            </a:pPr>
            <a:r>
              <a:rPr lang="en-US" sz="2400" dirty="0" err="1"/>
              <a:t>setTime</a:t>
            </a:r>
            <a:r>
              <a:rPr lang="en-US" sz="2400" dirty="0"/>
              <a:t>()	</a:t>
            </a:r>
            <a:r>
              <a:rPr lang="en-US" sz="2400" dirty="0" smtClean="0"/>
              <a:t>			Set </a:t>
            </a:r>
            <a:r>
              <a:rPr lang="en-US" sz="2400" dirty="0"/>
              <a:t>the time (milliseconds since January 1, 1970)</a:t>
            </a:r>
          </a:p>
        </p:txBody>
      </p:sp>
    </p:spTree>
    <p:extLst>
      <p:ext uri="{BB962C8B-B14F-4D97-AF65-F5344CB8AC3E}">
        <p14:creationId xmlns:p14="http://schemas.microsoft.com/office/powerpoint/2010/main" val="40153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&lt;script&gt;</a:t>
            </a:r>
            <a:br>
              <a:rPr lang="en-US" sz="3600" dirty="0"/>
            </a:br>
            <a:r>
              <a:rPr lang="en-US" sz="3600" dirty="0" err="1"/>
              <a:t>var</a:t>
            </a:r>
            <a:r>
              <a:rPr lang="en-US" sz="3600" dirty="0"/>
              <a:t> d = new Date();</a:t>
            </a:r>
            <a:br>
              <a:rPr lang="en-US" sz="3600" dirty="0"/>
            </a:br>
            <a:r>
              <a:rPr lang="en-US" sz="3600" dirty="0" err="1" smtClean="0"/>
              <a:t>d.setFullYear</a:t>
            </a:r>
            <a:r>
              <a:rPr lang="en-US" sz="3600" smtClean="0"/>
              <a:t>(2024);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/>
              <a:t>document.getElementById</a:t>
            </a:r>
            <a:r>
              <a:rPr lang="en-US" sz="3600" dirty="0"/>
              <a:t>("demo").</a:t>
            </a:r>
            <a:r>
              <a:rPr lang="en-US" sz="3600" dirty="0" err="1"/>
              <a:t>innerHTML</a:t>
            </a:r>
            <a:r>
              <a:rPr lang="en-US" sz="3600" dirty="0"/>
              <a:t> = d;</a:t>
            </a:r>
            <a:br>
              <a:rPr lang="en-US" sz="3600" dirty="0"/>
            </a:br>
            <a:r>
              <a:rPr lang="en-US" sz="36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587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 arrays are used to store multiple values in a single variable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cars = new Array("Saab", "Volvo", "BMW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cars[0] = "Opel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cars = ["Saab", "Volvo", "BMW"];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cars[0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4" y="638586"/>
            <a:ext cx="10650196" cy="50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Full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 cars = ["Saab", "Volvo", "BMW"];</a:t>
            </a:r>
            <a:br>
              <a:rPr lang="en-US" sz="2800" dirty="0"/>
            </a:br>
            <a:r>
              <a:rPr lang="en-US" sz="2800" dirty="0" err="1"/>
              <a:t>document.getElementById</a:t>
            </a:r>
            <a:r>
              <a:rPr lang="en-US" sz="2800" dirty="0"/>
              <a:t>("demo").</a:t>
            </a:r>
            <a:r>
              <a:rPr lang="en-US" sz="2800" dirty="0" err="1"/>
              <a:t>innerHTML</a:t>
            </a:r>
            <a:r>
              <a:rPr lang="en-US" sz="2800" dirty="0"/>
              <a:t> = cars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338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var</a:t>
            </a:r>
            <a:r>
              <a:rPr lang="en-US" sz="3200" dirty="0"/>
              <a:t> fruits = ["Banana", "Orange", "Apple", "Mango"];</a:t>
            </a:r>
            <a:br>
              <a:rPr lang="en-US" sz="3200" dirty="0"/>
            </a:br>
            <a:r>
              <a:rPr lang="en-US" sz="3200" dirty="0" err="1"/>
              <a:t>fruits.sort</a:t>
            </a:r>
            <a:r>
              <a:rPr lang="en-US" sz="3200" dirty="0"/>
              <a:t>();            // Sorts the elements of fruits </a:t>
            </a:r>
            <a:br>
              <a:rPr lang="en-US" sz="3200" dirty="0"/>
            </a:br>
            <a:r>
              <a:rPr lang="en-US" sz="3200" dirty="0" err="1"/>
              <a:t>fruits.reverse</a:t>
            </a:r>
            <a:r>
              <a:rPr lang="en-US" sz="3200" dirty="0"/>
              <a:t>();         // Reverses the order of the elements</a:t>
            </a:r>
          </a:p>
        </p:txBody>
      </p:sp>
    </p:spTree>
    <p:extLst>
      <p:ext uri="{BB962C8B-B14F-4D97-AF65-F5344CB8AC3E}">
        <p14:creationId xmlns:p14="http://schemas.microsoft.com/office/powerpoint/2010/main" val="1040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-108857"/>
            <a:ext cx="10131425" cy="1456267"/>
          </a:xfrm>
        </p:spPr>
        <p:txBody>
          <a:bodyPr/>
          <a:lstStyle/>
          <a:p>
            <a:r>
              <a:rPr lang="en-US" dirty="0" smtClean="0"/>
              <a:t>Try it yourself (string)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66335"/>
              </p:ext>
            </p:extLst>
          </p:nvPr>
        </p:nvGraphicFramePr>
        <p:xfrm>
          <a:off x="762000" y="1499279"/>
          <a:ext cx="10646229" cy="421073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461657"/>
                <a:gridCol w="7184572"/>
              </a:tblGrid>
              <a:tr h="60982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hlinkClick r:id="rId2"/>
                        </a:rPr>
                        <a:t>charAt</a:t>
                      </a:r>
                      <a:r>
                        <a:rPr lang="en-US" sz="2800" dirty="0">
                          <a:effectLst/>
                          <a:hlinkClick r:id="rId2"/>
                        </a:rPr>
                        <a:t>()</a:t>
                      </a:r>
                      <a:endParaRPr lang="en-US" sz="2800" b="1" dirty="0">
                        <a:effectLst/>
                      </a:endParaRPr>
                    </a:p>
                  </a:txBody>
                  <a:tcPr marL="34431" marR="17215" marT="17215" marB="172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Returns the character at the specified index (position)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215" marR="17215" marT="17215" marB="17215"/>
                </a:tc>
              </a:tr>
              <a:tr h="904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3"/>
                        </a:rPr>
                        <a:t>charCodeAt()</a:t>
                      </a:r>
                      <a:endParaRPr lang="en-US" sz="2800" b="1">
                        <a:effectLst/>
                      </a:endParaRPr>
                    </a:p>
                  </a:txBody>
                  <a:tcPr marL="34431" marR="17215" marT="17215" marB="172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Returns the Unicode of the character at the specified index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215" marR="17215" marT="17215" marB="17215"/>
                </a:tc>
              </a:tr>
              <a:tr h="904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4"/>
                        </a:rPr>
                        <a:t>concat()</a:t>
                      </a:r>
                      <a:endParaRPr lang="en-US" sz="2800" b="1">
                        <a:effectLst/>
                      </a:endParaRPr>
                    </a:p>
                  </a:txBody>
                  <a:tcPr marL="34431" marR="17215" marT="17215" marB="172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Joins two or more strings, and returns a new joined strings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215" marR="17215" marT="17215" marB="17215"/>
                </a:tc>
              </a:tr>
              <a:tr h="904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5"/>
                        </a:rPr>
                        <a:t>endsWith()</a:t>
                      </a:r>
                      <a:endParaRPr lang="en-US" sz="2800" b="1">
                        <a:effectLst/>
                      </a:endParaRPr>
                    </a:p>
                  </a:txBody>
                  <a:tcPr marL="34431" marR="17215" marT="17215" marB="172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Checks whether a string ends with specified string/characters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215" marR="17215" marT="17215" marB="17215"/>
                </a:tc>
              </a:tr>
              <a:tr h="60982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hlinkClick r:id="rId6"/>
                        </a:rPr>
                        <a:t>fromCharCode()</a:t>
                      </a:r>
                      <a:endParaRPr lang="en-US" sz="2800" b="1">
                        <a:effectLst/>
                      </a:endParaRPr>
                    </a:p>
                  </a:txBody>
                  <a:tcPr marL="34431" marR="17215" marT="17215" marB="172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Converts Unicode values to characters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215" marR="17215" marT="17215" marB="172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515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23320"/>
              </p:ext>
            </p:extLst>
          </p:nvPr>
        </p:nvGraphicFramePr>
        <p:xfrm>
          <a:off x="827313" y="707570"/>
          <a:ext cx="10178144" cy="5106971"/>
        </p:xfrm>
        <a:graphic>
          <a:graphicData uri="http://schemas.openxmlformats.org/drawingml/2006/table">
            <a:tbl>
              <a:tblPr>
                <a:tableStyleId>{17292A2E-F333-43FB-9621-5CBBE7FDCDCB}</a:tableStyleId>
              </a:tblPr>
              <a:tblGrid>
                <a:gridCol w="2100944"/>
                <a:gridCol w="8077200"/>
              </a:tblGrid>
              <a:tr h="402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2"/>
                        </a:rPr>
                        <a:t>includes()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029" marR="32015" marT="32015" marB="320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Checks whether a string contains the specified string/characters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015" marR="32015" marT="32015" marB="32015"/>
                </a:tc>
              </a:tr>
              <a:tr h="402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3"/>
                        </a:rPr>
                        <a:t>indexOf()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029" marR="32015" marT="32015" marB="320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position of the first found occurrence of a specified value in a string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015" marR="32015" marT="32015" marB="32015"/>
                </a:tc>
              </a:tr>
              <a:tr h="402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hlinkClick r:id="rId4"/>
                        </a:rPr>
                        <a:t>lastIndexOf</a:t>
                      </a:r>
                      <a:r>
                        <a:rPr lang="en-US" sz="1400" dirty="0">
                          <a:effectLst/>
                          <a:hlinkClick r:id="rId4"/>
                        </a:rPr>
                        <a:t>()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029" marR="32015" marT="32015" marB="320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the position of the last found occurrence of a specified value in a string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015" marR="32015" marT="32015" marB="32015"/>
                </a:tc>
              </a:tr>
              <a:tr h="2276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hlinkClick r:id="rId5"/>
                        </a:rPr>
                        <a:t>localeCompare</a:t>
                      </a:r>
                      <a:r>
                        <a:rPr lang="en-US" sz="1400" dirty="0">
                          <a:effectLst/>
                          <a:hlinkClick r:id="rId5"/>
                        </a:rPr>
                        <a:t>()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029" marR="32015" marT="32015" marB="320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Compares two strings in the current locale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015" marR="32015" marT="32015" marB="32015"/>
                </a:tc>
              </a:tr>
              <a:tr h="402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6"/>
                        </a:rPr>
                        <a:t>match()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029" marR="32015" marT="32015" marB="320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Searches a string for a match against a regular expression, and returns the matches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015" marR="32015" marT="32015" marB="32015"/>
                </a:tc>
              </a:tr>
              <a:tr h="402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7"/>
                        </a:rPr>
                        <a:t>repeat()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029" marR="32015" marT="32015" marB="320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new string with a specified number of copies of an existing string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015" marR="32015" marT="32015" marB="32015"/>
                </a:tc>
              </a:tr>
              <a:tr h="5777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8"/>
                        </a:rPr>
                        <a:t>replace()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029" marR="32015" marT="32015" marB="320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Searches a string for a specified value, or a regular expression, and returns a new string where the specified values are replaced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015" marR="32015" marT="32015" marB="32015"/>
                </a:tc>
              </a:tr>
              <a:tr h="5777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9"/>
                        </a:rPr>
                        <a:t>search()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029" marR="32015" marT="32015" marB="320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Searches a string for a specified value, or regular expression, and returns the position of the match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015" marR="32015" marT="32015" marB="32015"/>
                </a:tc>
              </a:tr>
              <a:tr h="402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10"/>
                        </a:rPr>
                        <a:t>slice()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029" marR="32015" marT="32015" marB="320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Extracts a part of a string and returns a new string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015" marR="32015" marT="32015" marB="32015"/>
                </a:tc>
              </a:tr>
              <a:tr h="2276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11"/>
                        </a:rPr>
                        <a:t>split()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029" marR="32015" marT="32015" marB="320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Splits a string into an array of substrings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015" marR="32015" marT="32015" marB="32015"/>
                </a:tc>
              </a:tr>
              <a:tr h="4026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hlinkClick r:id="rId12"/>
                        </a:rPr>
                        <a:t>startsWith</a:t>
                      </a:r>
                      <a:r>
                        <a:rPr lang="en-US" sz="1400" dirty="0">
                          <a:effectLst/>
                          <a:hlinkClick r:id="rId12"/>
                        </a:rPr>
                        <a:t>()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029" marR="32015" marT="32015" marB="320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Checks whether a string begins with specified characters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015" marR="32015" marT="32015" marB="32015"/>
                </a:tc>
              </a:tr>
              <a:tr h="5777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hlinkClick r:id="rId13"/>
                        </a:rPr>
                        <a:t>substr</a:t>
                      </a:r>
                      <a:r>
                        <a:rPr lang="en-US" sz="1400" dirty="0">
                          <a:effectLst/>
                          <a:hlinkClick r:id="rId13"/>
                        </a:rPr>
                        <a:t>()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029" marR="32015" marT="32015" marB="320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Extracts the characters from a string, beginning at a specified start position, and through the specified number of character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015" marR="32015" marT="32015" marB="320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68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88789"/>
              </p:ext>
            </p:extLst>
          </p:nvPr>
        </p:nvGraphicFramePr>
        <p:xfrm>
          <a:off x="1151514" y="1088569"/>
          <a:ext cx="9647114" cy="467636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876200"/>
                <a:gridCol w="6770914"/>
              </a:tblGrid>
              <a:tr h="73038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hlinkClick r:id="rId2"/>
                        </a:rPr>
                        <a:t>substring()</a:t>
                      </a:r>
                      <a:endParaRPr lang="en-US" sz="2400" dirty="0">
                        <a:effectLst/>
                      </a:endParaRPr>
                    </a:p>
                  </a:txBody>
                  <a:tcPr marL="131283" marR="65641" marT="65641" marB="656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Extracts the characters from a string, between two specified indices</a:t>
                      </a:r>
                    </a:p>
                  </a:txBody>
                  <a:tcPr marL="65641" marR="65641" marT="65641" marB="65641"/>
                </a:tc>
              </a:tr>
              <a:tr h="73038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3"/>
                        </a:rPr>
                        <a:t>toLocaleLowerCase()</a:t>
                      </a:r>
                      <a:endParaRPr lang="en-US" sz="2400">
                        <a:effectLst/>
                      </a:endParaRPr>
                    </a:p>
                  </a:txBody>
                  <a:tcPr marL="131283" marR="65641" marT="65641" marB="656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Converts a string to lowercase letters, according to the host's locale</a:t>
                      </a:r>
                    </a:p>
                  </a:txBody>
                  <a:tcPr marL="65641" marR="65641" marT="65641" marB="65641"/>
                </a:tc>
              </a:tr>
              <a:tr h="73038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4"/>
                        </a:rPr>
                        <a:t>toLocaleUpperCase()</a:t>
                      </a:r>
                      <a:endParaRPr lang="en-US" sz="2400">
                        <a:effectLst/>
                      </a:endParaRPr>
                    </a:p>
                  </a:txBody>
                  <a:tcPr marL="131283" marR="65641" marT="65641" marB="656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Converts a string to uppercase letters, according to the host's locale</a:t>
                      </a:r>
                    </a:p>
                  </a:txBody>
                  <a:tcPr marL="65641" marR="65641" marT="65641" marB="65641"/>
                </a:tc>
              </a:tr>
              <a:tr h="4426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5"/>
                        </a:rPr>
                        <a:t>toLowerCase()</a:t>
                      </a:r>
                      <a:endParaRPr lang="en-US" sz="2400">
                        <a:effectLst/>
                      </a:endParaRPr>
                    </a:p>
                  </a:txBody>
                  <a:tcPr marL="131283" marR="65641" marT="65641" marB="656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Converts a string to lowercase letters</a:t>
                      </a:r>
                    </a:p>
                  </a:txBody>
                  <a:tcPr marL="65641" marR="65641" marT="65641" marB="65641"/>
                </a:tc>
              </a:tr>
              <a:tr h="4426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6"/>
                        </a:rPr>
                        <a:t>toString()</a:t>
                      </a:r>
                      <a:endParaRPr lang="en-US" sz="2400">
                        <a:effectLst/>
                      </a:endParaRPr>
                    </a:p>
                  </a:txBody>
                  <a:tcPr marL="131283" marR="65641" marT="65641" marB="656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value of a String object</a:t>
                      </a:r>
                    </a:p>
                  </a:txBody>
                  <a:tcPr marL="65641" marR="65641" marT="65641" marB="65641"/>
                </a:tc>
              </a:tr>
              <a:tr h="4426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7"/>
                        </a:rPr>
                        <a:t>toUpperCase()</a:t>
                      </a:r>
                      <a:endParaRPr lang="en-US" sz="2400">
                        <a:effectLst/>
                      </a:endParaRPr>
                    </a:p>
                  </a:txBody>
                  <a:tcPr marL="131283" marR="65641" marT="65641" marB="656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Converts a string to uppercase letters</a:t>
                      </a:r>
                    </a:p>
                  </a:txBody>
                  <a:tcPr marL="65641" marR="65641" marT="65641" marB="65641"/>
                </a:tc>
              </a:tr>
              <a:tr h="4426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8"/>
                        </a:rPr>
                        <a:t>trim()</a:t>
                      </a:r>
                      <a:endParaRPr lang="en-US" sz="2400">
                        <a:effectLst/>
                      </a:endParaRPr>
                    </a:p>
                  </a:txBody>
                  <a:tcPr marL="131283" marR="65641" marT="65641" marB="656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whitespace from both ends of a string</a:t>
                      </a:r>
                    </a:p>
                  </a:txBody>
                  <a:tcPr marL="65641" marR="65641" marT="65641" marB="65641"/>
                </a:tc>
              </a:tr>
              <a:tr h="4426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  <a:hlinkClick r:id="rId9"/>
                        </a:rPr>
                        <a:t>valueOf</a:t>
                      </a:r>
                      <a:r>
                        <a:rPr lang="en-US" sz="2400" dirty="0">
                          <a:effectLst/>
                          <a:hlinkClick r:id="rId9"/>
                        </a:rPr>
                        <a:t>()</a:t>
                      </a:r>
                      <a:endParaRPr lang="en-US" sz="2400" dirty="0">
                        <a:effectLst/>
                      </a:endParaRPr>
                    </a:p>
                  </a:txBody>
                  <a:tcPr marL="131283" marR="65641" marT="65641" marB="656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the primitive value of a String object</a:t>
                      </a:r>
                    </a:p>
                  </a:txBody>
                  <a:tcPr marL="65641" marR="65641" marT="65641" marB="6564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596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119743"/>
            <a:ext cx="10131425" cy="1456267"/>
          </a:xfrm>
        </p:spPr>
        <p:txBody>
          <a:bodyPr/>
          <a:lstStyle/>
          <a:p>
            <a:r>
              <a:rPr lang="en-US" dirty="0" smtClean="0"/>
              <a:t>Math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36191"/>
              </p:ext>
            </p:extLst>
          </p:nvPr>
        </p:nvGraphicFramePr>
        <p:xfrm>
          <a:off x="838200" y="1262740"/>
          <a:ext cx="10283826" cy="5013645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2198914"/>
                <a:gridCol w="8084912"/>
              </a:tblGrid>
              <a:tr h="3454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2"/>
                        </a:rPr>
                        <a:t>abs(x)</a:t>
                      </a:r>
                      <a:endParaRPr lang="en-US" sz="1800" dirty="0">
                        <a:effectLst/>
                      </a:endParaRPr>
                    </a:p>
                  </a:txBody>
                  <a:tcPr marL="93581" marR="46791" marT="46791" marB="467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absolute value of x</a:t>
                      </a:r>
                    </a:p>
                  </a:txBody>
                  <a:tcPr marL="46791" marR="46791" marT="46791" marB="46791"/>
                </a:tc>
              </a:tr>
              <a:tr h="3454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3"/>
                        </a:rPr>
                        <a:t>acos</a:t>
                      </a:r>
                      <a:r>
                        <a:rPr lang="en-US" sz="1800" dirty="0">
                          <a:effectLst/>
                          <a:hlinkClick r:id="rId3"/>
                        </a:rPr>
                        <a:t>(x)</a:t>
                      </a:r>
                      <a:endParaRPr lang="en-US" sz="1800" dirty="0">
                        <a:effectLst/>
                      </a:endParaRPr>
                    </a:p>
                  </a:txBody>
                  <a:tcPr marL="93581" marR="46791" marT="46791" marB="467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arccosine of x, in radians</a:t>
                      </a:r>
                    </a:p>
                  </a:txBody>
                  <a:tcPr marL="46791" marR="46791" marT="46791" marB="46791"/>
                </a:tc>
              </a:tr>
              <a:tr h="3454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4"/>
                        </a:rPr>
                        <a:t>acosh</a:t>
                      </a:r>
                      <a:r>
                        <a:rPr lang="en-US" sz="1800" dirty="0">
                          <a:effectLst/>
                          <a:hlinkClick r:id="rId4"/>
                        </a:rPr>
                        <a:t>(x)</a:t>
                      </a:r>
                      <a:endParaRPr lang="en-US" sz="1800" dirty="0">
                        <a:effectLst/>
                      </a:endParaRPr>
                    </a:p>
                  </a:txBody>
                  <a:tcPr marL="93581" marR="46791" marT="46791" marB="467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hyperbolic arccosine of x</a:t>
                      </a:r>
                    </a:p>
                  </a:txBody>
                  <a:tcPr marL="46791" marR="46791" marT="46791" marB="46791"/>
                </a:tc>
              </a:tr>
              <a:tr h="3454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5"/>
                        </a:rPr>
                        <a:t>asin</a:t>
                      </a:r>
                      <a:r>
                        <a:rPr lang="en-US" sz="1800" dirty="0">
                          <a:effectLst/>
                          <a:hlinkClick r:id="rId5"/>
                        </a:rPr>
                        <a:t>(x)</a:t>
                      </a:r>
                      <a:endParaRPr lang="en-US" sz="1800" dirty="0">
                        <a:effectLst/>
                      </a:endParaRPr>
                    </a:p>
                  </a:txBody>
                  <a:tcPr marL="93581" marR="46791" marT="46791" marB="467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arcsine of x, in radians</a:t>
                      </a:r>
                    </a:p>
                  </a:txBody>
                  <a:tcPr marL="46791" marR="46791" marT="46791" marB="46791"/>
                </a:tc>
              </a:tr>
              <a:tr h="3454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6"/>
                        </a:rPr>
                        <a:t>asinh</a:t>
                      </a:r>
                      <a:r>
                        <a:rPr lang="en-US" sz="1800" dirty="0">
                          <a:effectLst/>
                          <a:hlinkClick r:id="rId6"/>
                        </a:rPr>
                        <a:t>(x)</a:t>
                      </a:r>
                      <a:endParaRPr lang="en-US" sz="1800" dirty="0">
                        <a:effectLst/>
                      </a:endParaRPr>
                    </a:p>
                  </a:txBody>
                  <a:tcPr marL="93581" marR="46791" marT="46791" marB="467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hyperbolic arcsine of x</a:t>
                      </a:r>
                    </a:p>
                  </a:txBody>
                  <a:tcPr marL="46791" marR="46791" marT="46791" marB="46791"/>
                </a:tc>
              </a:tr>
              <a:tr h="56750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7"/>
                        </a:rPr>
                        <a:t>atan</a:t>
                      </a:r>
                      <a:r>
                        <a:rPr lang="en-US" sz="1800" dirty="0">
                          <a:effectLst/>
                          <a:hlinkClick r:id="rId7"/>
                        </a:rPr>
                        <a:t>(x)</a:t>
                      </a:r>
                      <a:endParaRPr lang="en-US" sz="1800" dirty="0">
                        <a:effectLst/>
                      </a:endParaRPr>
                    </a:p>
                  </a:txBody>
                  <a:tcPr marL="93581" marR="46791" marT="46791" marB="467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arctangent of x as a numeric value between -PI/2 and PI/2 radians</a:t>
                      </a:r>
                    </a:p>
                  </a:txBody>
                  <a:tcPr marL="46791" marR="46791" marT="46791" marB="46791"/>
                </a:tc>
              </a:tr>
              <a:tr h="56750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hlinkClick r:id="rId8"/>
                        </a:rPr>
                        <a:t>atan2(y, x)</a:t>
                      </a:r>
                      <a:endParaRPr lang="en-US" sz="1800" dirty="0">
                        <a:effectLst/>
                      </a:endParaRPr>
                    </a:p>
                  </a:txBody>
                  <a:tcPr marL="93581" marR="46791" marT="46791" marB="467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arctangent of the quotient of its arguments</a:t>
                      </a:r>
                    </a:p>
                  </a:txBody>
                  <a:tcPr marL="46791" marR="46791" marT="46791" marB="46791"/>
                </a:tc>
              </a:tr>
              <a:tr h="3454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hlinkClick r:id="rId9"/>
                        </a:rPr>
                        <a:t>atanh</a:t>
                      </a:r>
                      <a:r>
                        <a:rPr lang="en-US" sz="1800" dirty="0">
                          <a:effectLst/>
                          <a:hlinkClick r:id="rId9"/>
                        </a:rPr>
                        <a:t>(x)</a:t>
                      </a:r>
                      <a:endParaRPr lang="en-US" sz="1800" dirty="0">
                        <a:effectLst/>
                      </a:endParaRPr>
                    </a:p>
                  </a:txBody>
                  <a:tcPr marL="93581" marR="46791" marT="46791" marB="467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hyperbolic arctangent of x</a:t>
                      </a:r>
                    </a:p>
                  </a:txBody>
                  <a:tcPr marL="46791" marR="46791" marT="46791" marB="46791"/>
                </a:tc>
              </a:tr>
              <a:tr h="3454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0"/>
                        </a:rPr>
                        <a:t>cbrt(x)</a:t>
                      </a:r>
                      <a:endParaRPr lang="en-US" sz="1800">
                        <a:effectLst/>
                      </a:endParaRPr>
                    </a:p>
                  </a:txBody>
                  <a:tcPr marL="93581" marR="46791" marT="46791" marB="467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cubic root of x</a:t>
                      </a:r>
                    </a:p>
                  </a:txBody>
                  <a:tcPr marL="46791" marR="46791" marT="46791" marB="46791"/>
                </a:tc>
              </a:tr>
              <a:tr h="56750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1"/>
                        </a:rPr>
                        <a:t>ceil(x)</a:t>
                      </a:r>
                      <a:endParaRPr lang="en-US" sz="1800">
                        <a:effectLst/>
                      </a:endParaRPr>
                    </a:p>
                  </a:txBody>
                  <a:tcPr marL="93581" marR="46791" marT="46791" marB="467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x, rounded upwards to the nearest integer</a:t>
                      </a:r>
                    </a:p>
                  </a:txBody>
                  <a:tcPr marL="46791" marR="46791" marT="46791" marB="46791"/>
                </a:tc>
              </a:tr>
              <a:tr h="3454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2"/>
                        </a:rPr>
                        <a:t>cos(x)</a:t>
                      </a:r>
                      <a:endParaRPr lang="en-US" sz="1800">
                        <a:effectLst/>
                      </a:endParaRPr>
                    </a:p>
                  </a:txBody>
                  <a:tcPr marL="93581" marR="46791" marT="46791" marB="467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cosine of x (x is in radians)</a:t>
                      </a:r>
                    </a:p>
                  </a:txBody>
                  <a:tcPr marL="46791" marR="46791" marT="46791" marB="46791"/>
                </a:tc>
              </a:tr>
              <a:tr h="3454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3"/>
                        </a:rPr>
                        <a:t>cosh(x)</a:t>
                      </a:r>
                      <a:endParaRPr lang="en-US" sz="1800">
                        <a:effectLst/>
                      </a:endParaRPr>
                    </a:p>
                  </a:txBody>
                  <a:tcPr marL="93581" marR="46791" marT="46791" marB="467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hyperbolic cosine of x</a:t>
                      </a:r>
                    </a:p>
                  </a:txBody>
                  <a:tcPr marL="46791" marR="46791" marT="46791" marB="467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610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68146"/>
              </p:ext>
            </p:extLst>
          </p:nvPr>
        </p:nvGraphicFramePr>
        <p:xfrm>
          <a:off x="1093779" y="725242"/>
          <a:ext cx="9476248" cy="5338105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1790935"/>
                <a:gridCol w="7685313"/>
              </a:tblGrid>
              <a:tr h="364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"/>
                        </a:rPr>
                        <a:t>exp(x)</a:t>
                      </a:r>
                      <a:endParaRPr lang="en-US" sz="1800">
                        <a:effectLst/>
                      </a:endParaRPr>
                    </a:p>
                  </a:txBody>
                  <a:tcPr marL="89016" marR="44508" marT="44508" marB="44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value of E</a:t>
                      </a:r>
                      <a:r>
                        <a:rPr lang="en-US" sz="1800" baseline="30000">
                          <a:effectLst/>
                        </a:rPr>
                        <a:t>x</a:t>
                      </a:r>
                      <a:endParaRPr lang="en-US" sz="1800">
                        <a:effectLst/>
                      </a:endParaRPr>
                    </a:p>
                  </a:txBody>
                  <a:tcPr marL="44508" marR="44508" marT="44508" marB="44508"/>
                </a:tc>
              </a:tr>
              <a:tr h="602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"/>
                        </a:rPr>
                        <a:t>floor(x)</a:t>
                      </a:r>
                      <a:endParaRPr lang="en-US" sz="1800">
                        <a:effectLst/>
                      </a:endParaRPr>
                    </a:p>
                  </a:txBody>
                  <a:tcPr marL="89016" marR="44508" marT="44508" marB="44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x, rounded downwards to the nearest integer</a:t>
                      </a:r>
                    </a:p>
                  </a:txBody>
                  <a:tcPr marL="44508" marR="44508" marT="44508" marB="44508"/>
                </a:tc>
              </a:tr>
              <a:tr h="364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4"/>
                        </a:rPr>
                        <a:t>log(x)</a:t>
                      </a:r>
                      <a:endParaRPr lang="en-US" sz="1800">
                        <a:effectLst/>
                      </a:endParaRPr>
                    </a:p>
                  </a:txBody>
                  <a:tcPr marL="89016" marR="44508" marT="44508" marB="44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natural logarithm (base E) of x</a:t>
                      </a:r>
                    </a:p>
                  </a:txBody>
                  <a:tcPr marL="44508" marR="44508" marT="44508" marB="44508"/>
                </a:tc>
              </a:tr>
              <a:tr h="364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max(x, y, z, ..., n)</a:t>
                      </a:r>
                      <a:endParaRPr lang="en-US" sz="1800">
                        <a:effectLst/>
                      </a:endParaRPr>
                    </a:p>
                  </a:txBody>
                  <a:tcPr marL="89016" marR="44508" marT="44508" marB="44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number with the highest value</a:t>
                      </a:r>
                    </a:p>
                  </a:txBody>
                  <a:tcPr marL="44508" marR="44508" marT="44508" marB="44508"/>
                </a:tc>
              </a:tr>
              <a:tr h="364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min(x, y, z, ..., n)</a:t>
                      </a:r>
                      <a:endParaRPr lang="en-US" sz="1800">
                        <a:effectLst/>
                      </a:endParaRPr>
                    </a:p>
                  </a:txBody>
                  <a:tcPr marL="89016" marR="44508" marT="44508" marB="44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number with the lowest value</a:t>
                      </a:r>
                    </a:p>
                  </a:txBody>
                  <a:tcPr marL="44508" marR="44508" marT="44508" marB="44508"/>
                </a:tc>
              </a:tr>
              <a:tr h="364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pow(x, y)</a:t>
                      </a:r>
                      <a:endParaRPr lang="en-US" sz="1800">
                        <a:effectLst/>
                      </a:endParaRPr>
                    </a:p>
                  </a:txBody>
                  <a:tcPr marL="89016" marR="44508" marT="44508" marB="44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value of x to the power of y</a:t>
                      </a:r>
                    </a:p>
                  </a:txBody>
                  <a:tcPr marL="44508" marR="44508" marT="44508" marB="44508"/>
                </a:tc>
              </a:tr>
              <a:tr h="364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random()</a:t>
                      </a:r>
                      <a:endParaRPr lang="en-US" sz="1800">
                        <a:effectLst/>
                      </a:endParaRPr>
                    </a:p>
                  </a:txBody>
                  <a:tcPr marL="89016" marR="44508" marT="44508" marB="44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random number between 0 and 1</a:t>
                      </a:r>
                    </a:p>
                  </a:txBody>
                  <a:tcPr marL="44508" marR="44508" marT="44508" marB="44508"/>
                </a:tc>
              </a:tr>
              <a:tr h="364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round(x)</a:t>
                      </a:r>
                      <a:endParaRPr lang="en-US" sz="1800">
                        <a:effectLst/>
                      </a:endParaRPr>
                    </a:p>
                  </a:txBody>
                  <a:tcPr marL="89016" marR="44508" marT="44508" marB="44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Rounds x to the nearest integer</a:t>
                      </a:r>
                    </a:p>
                  </a:txBody>
                  <a:tcPr marL="44508" marR="44508" marT="44508" marB="44508"/>
                </a:tc>
              </a:tr>
              <a:tr h="364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0"/>
                        </a:rPr>
                        <a:t>sin(x)</a:t>
                      </a:r>
                      <a:endParaRPr lang="en-US" sz="1800">
                        <a:effectLst/>
                      </a:endParaRPr>
                    </a:p>
                  </a:txBody>
                  <a:tcPr marL="89016" marR="44508" marT="44508" marB="44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sine of x (x is in radians)</a:t>
                      </a:r>
                    </a:p>
                  </a:txBody>
                  <a:tcPr marL="44508" marR="44508" marT="44508" marB="44508"/>
                </a:tc>
              </a:tr>
              <a:tr h="364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1"/>
                        </a:rPr>
                        <a:t>sinh(x)</a:t>
                      </a:r>
                      <a:endParaRPr lang="en-US" sz="1800">
                        <a:effectLst/>
                      </a:endParaRPr>
                    </a:p>
                  </a:txBody>
                  <a:tcPr marL="89016" marR="44508" marT="44508" marB="44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hyperbolic sine of x</a:t>
                      </a:r>
                    </a:p>
                  </a:txBody>
                  <a:tcPr marL="44508" marR="44508" marT="44508" marB="44508"/>
                </a:tc>
              </a:tr>
              <a:tr h="364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2"/>
                        </a:rPr>
                        <a:t>sqrt(x)</a:t>
                      </a:r>
                      <a:endParaRPr lang="en-US" sz="1800">
                        <a:effectLst/>
                      </a:endParaRPr>
                    </a:p>
                  </a:txBody>
                  <a:tcPr marL="89016" marR="44508" marT="44508" marB="44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square root of x</a:t>
                      </a:r>
                    </a:p>
                  </a:txBody>
                  <a:tcPr marL="44508" marR="44508" marT="44508" marB="44508"/>
                </a:tc>
              </a:tr>
              <a:tr h="364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3"/>
                        </a:rPr>
                        <a:t>tan(x)</a:t>
                      </a:r>
                      <a:endParaRPr lang="en-US" sz="1800">
                        <a:effectLst/>
                      </a:endParaRPr>
                    </a:p>
                  </a:txBody>
                  <a:tcPr marL="89016" marR="44508" marT="44508" marB="44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tangent of an angle</a:t>
                      </a:r>
                    </a:p>
                  </a:txBody>
                  <a:tcPr marL="44508" marR="44508" marT="44508" marB="44508"/>
                </a:tc>
              </a:tr>
              <a:tr h="364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4"/>
                        </a:rPr>
                        <a:t>tanh(x)</a:t>
                      </a:r>
                      <a:endParaRPr lang="en-US" sz="1800">
                        <a:effectLst/>
                      </a:endParaRPr>
                    </a:p>
                  </a:txBody>
                  <a:tcPr marL="89016" marR="44508" marT="44508" marB="44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hyperbolic tangent of a number</a:t>
                      </a:r>
                    </a:p>
                  </a:txBody>
                  <a:tcPr marL="44508" marR="44508" marT="44508" marB="44508"/>
                </a:tc>
              </a:tr>
              <a:tr h="364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5"/>
                        </a:rPr>
                        <a:t>trunc(x)</a:t>
                      </a:r>
                      <a:endParaRPr lang="en-US" sz="1800">
                        <a:effectLst/>
                      </a:endParaRPr>
                    </a:p>
                  </a:txBody>
                  <a:tcPr marL="89016" marR="44508" marT="44508" marB="44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integer part of a number (x)</a:t>
                      </a:r>
                    </a:p>
                  </a:txBody>
                  <a:tcPr marL="44508" marR="44508" marT="44508" marB="4450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21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6781"/>
              </p:ext>
            </p:extLst>
          </p:nvPr>
        </p:nvGraphicFramePr>
        <p:xfrm>
          <a:off x="685801" y="1709058"/>
          <a:ext cx="9557656" cy="502675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904999"/>
                <a:gridCol w="7652657"/>
              </a:tblGrid>
              <a:tr h="44167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2"/>
                        </a:rPr>
                        <a:t>concat()</a:t>
                      </a:r>
                      <a:endParaRPr lang="en-US" sz="2000">
                        <a:effectLst/>
                      </a:endParaRPr>
                    </a:p>
                  </a:txBody>
                  <a:tcPr marL="82200" marR="41100" marT="41100" marB="41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Joins two or more arrays, and returns a copy of the joined arrays</a:t>
                      </a:r>
                    </a:p>
                  </a:txBody>
                  <a:tcPr marL="41100" marR="41100" marT="41100" marB="41100"/>
                </a:tc>
              </a:tr>
              <a:tr h="44167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3"/>
                        </a:rPr>
                        <a:t>copyWithin()</a:t>
                      </a:r>
                      <a:endParaRPr lang="en-US" sz="2000">
                        <a:effectLst/>
                      </a:endParaRPr>
                    </a:p>
                  </a:txBody>
                  <a:tcPr marL="82200" marR="41100" marT="41100" marB="41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Copies array elements within the array, to and from specified positions</a:t>
                      </a:r>
                    </a:p>
                  </a:txBody>
                  <a:tcPr marL="41100" marR="41100" marT="41100" marB="41100"/>
                </a:tc>
              </a:tr>
              <a:tr h="2677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4"/>
                        </a:rPr>
                        <a:t>entries()</a:t>
                      </a:r>
                      <a:endParaRPr lang="en-US" sz="2000">
                        <a:effectLst/>
                      </a:endParaRPr>
                    </a:p>
                  </a:txBody>
                  <a:tcPr marL="82200" marR="41100" marT="41100" marB="41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key/value pair Array Iteration Object</a:t>
                      </a:r>
                    </a:p>
                  </a:txBody>
                  <a:tcPr marL="41100" marR="41100" marT="41100" marB="41100"/>
                </a:tc>
              </a:tr>
              <a:tr h="2677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5"/>
                        </a:rPr>
                        <a:t>every()</a:t>
                      </a:r>
                      <a:endParaRPr lang="en-US" sz="2000">
                        <a:effectLst/>
                      </a:endParaRPr>
                    </a:p>
                  </a:txBody>
                  <a:tcPr marL="82200" marR="41100" marT="41100" marB="41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Checks if every element in an array pass a test</a:t>
                      </a:r>
                    </a:p>
                  </a:txBody>
                  <a:tcPr marL="41100" marR="41100" marT="41100" marB="41100"/>
                </a:tc>
              </a:tr>
              <a:tr h="2677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6"/>
                        </a:rPr>
                        <a:t>fill()</a:t>
                      </a:r>
                      <a:endParaRPr lang="en-US" sz="2000">
                        <a:effectLst/>
                      </a:endParaRPr>
                    </a:p>
                  </a:txBody>
                  <a:tcPr marL="82200" marR="41100" marT="41100" marB="41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Fill the elements in an array with a static value</a:t>
                      </a:r>
                    </a:p>
                  </a:txBody>
                  <a:tcPr marL="41100" marR="41100" marT="41100" marB="41100"/>
                </a:tc>
              </a:tr>
              <a:tr h="44167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7"/>
                        </a:rPr>
                        <a:t>filter()</a:t>
                      </a:r>
                      <a:endParaRPr lang="en-US" sz="2000">
                        <a:effectLst/>
                      </a:endParaRPr>
                    </a:p>
                  </a:txBody>
                  <a:tcPr marL="82200" marR="41100" marT="41100" marB="41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Creates a new array with every element in an array that pass a test</a:t>
                      </a:r>
                    </a:p>
                  </a:txBody>
                  <a:tcPr marL="41100" marR="41100" marT="41100" marB="41100"/>
                </a:tc>
              </a:tr>
              <a:tr h="44167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8"/>
                        </a:rPr>
                        <a:t>find()</a:t>
                      </a:r>
                      <a:endParaRPr lang="en-US" sz="2000">
                        <a:effectLst/>
                      </a:endParaRPr>
                    </a:p>
                  </a:txBody>
                  <a:tcPr marL="82200" marR="41100" marT="41100" marB="41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the value of the first element in an array that pass a test</a:t>
                      </a:r>
                    </a:p>
                  </a:txBody>
                  <a:tcPr marL="41100" marR="41100" marT="41100" marB="41100"/>
                </a:tc>
              </a:tr>
              <a:tr h="44167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9"/>
                        </a:rPr>
                        <a:t>findIndex()</a:t>
                      </a:r>
                      <a:endParaRPr lang="en-US" sz="2000">
                        <a:effectLst/>
                      </a:endParaRPr>
                    </a:p>
                  </a:txBody>
                  <a:tcPr marL="82200" marR="41100" marT="41100" marB="41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the index of the first element in an array that pass a test</a:t>
                      </a:r>
                    </a:p>
                  </a:txBody>
                  <a:tcPr marL="41100" marR="41100" marT="41100" marB="41100"/>
                </a:tc>
              </a:tr>
              <a:tr h="2677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0"/>
                        </a:rPr>
                        <a:t>forEach()</a:t>
                      </a:r>
                      <a:endParaRPr lang="en-US" sz="2000">
                        <a:effectLst/>
                      </a:endParaRPr>
                    </a:p>
                  </a:txBody>
                  <a:tcPr marL="82200" marR="41100" marT="41100" marB="41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Calls a function for each array element</a:t>
                      </a:r>
                    </a:p>
                  </a:txBody>
                  <a:tcPr marL="41100" marR="41100" marT="41100" marB="41100"/>
                </a:tc>
              </a:tr>
              <a:tr h="2677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1"/>
                        </a:rPr>
                        <a:t>from()</a:t>
                      </a:r>
                      <a:endParaRPr lang="en-US" sz="2000">
                        <a:effectLst/>
                      </a:endParaRPr>
                    </a:p>
                  </a:txBody>
                  <a:tcPr marL="82200" marR="41100" marT="41100" marB="41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Creates an array from an object</a:t>
                      </a:r>
                    </a:p>
                  </a:txBody>
                  <a:tcPr marL="41100" marR="41100" marT="41100" marB="41100"/>
                </a:tc>
              </a:tr>
              <a:tr h="44167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2"/>
                        </a:rPr>
                        <a:t>includes()</a:t>
                      </a:r>
                      <a:endParaRPr lang="en-US" sz="2000">
                        <a:effectLst/>
                      </a:endParaRPr>
                    </a:p>
                  </a:txBody>
                  <a:tcPr marL="82200" marR="41100" marT="41100" marB="41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Check if an array contains the specified element</a:t>
                      </a:r>
                    </a:p>
                  </a:txBody>
                  <a:tcPr marL="41100" marR="41100" marT="41100" marB="41100"/>
                </a:tc>
              </a:tr>
              <a:tr h="44167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3"/>
                        </a:rPr>
                        <a:t>indexOf()</a:t>
                      </a:r>
                      <a:endParaRPr lang="en-US" sz="2000">
                        <a:effectLst/>
                      </a:endParaRPr>
                    </a:p>
                  </a:txBody>
                  <a:tcPr marL="82200" marR="41100" marT="41100" marB="41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Search the array for an element and returns its position</a:t>
                      </a:r>
                    </a:p>
                  </a:txBody>
                  <a:tcPr marL="41100" marR="41100" marT="41100" marB="41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332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55068"/>
              </p:ext>
            </p:extLst>
          </p:nvPr>
        </p:nvGraphicFramePr>
        <p:xfrm>
          <a:off x="620485" y="329160"/>
          <a:ext cx="10537372" cy="6171300"/>
        </p:xfrm>
        <a:graphic>
          <a:graphicData uri="http://schemas.openxmlformats.org/drawingml/2006/table">
            <a:tbl>
              <a:tblPr>
                <a:tableStyleId>{17292A2E-F333-43FB-9621-5CBBE7FDCDCB}</a:tableStyleId>
              </a:tblPr>
              <a:tblGrid>
                <a:gridCol w="1513115"/>
                <a:gridCol w="9024257"/>
              </a:tblGrid>
              <a:tr h="2404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hlinkClick r:id="rId2"/>
                        </a:rPr>
                        <a:t>join()</a:t>
                      </a:r>
                      <a:endParaRPr lang="en-US" sz="2000" dirty="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Joins all elements of an array into a string</a:t>
                      </a:r>
                    </a:p>
                  </a:txBody>
                  <a:tcPr marL="26370" marR="26370" marT="26370" marB="26370"/>
                </a:tc>
              </a:tr>
              <a:tr h="3950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3"/>
                        </a:rPr>
                        <a:t>keys()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Array Iteration Object, containing the keys of the original array</a:t>
                      </a:r>
                    </a:p>
                  </a:txBody>
                  <a:tcPr marL="26370" marR="26370" marT="26370" marB="26370"/>
                </a:tc>
              </a:tr>
              <a:tr h="3950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4"/>
                        </a:rPr>
                        <a:t>lastIndexOf()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Search the array for an element, starting at the end, and returns its position</a:t>
                      </a:r>
                    </a:p>
                  </a:txBody>
                  <a:tcPr marL="26370" marR="26370" marT="26370" marB="26370"/>
                </a:tc>
              </a:tr>
              <a:tr h="3950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5"/>
                        </a:rPr>
                        <a:t>map()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Creates a new array with the result of calling a function for each array element</a:t>
                      </a:r>
                    </a:p>
                  </a:txBody>
                  <a:tcPr marL="26370" marR="26370" marT="26370" marB="26370"/>
                </a:tc>
              </a:tr>
              <a:tr h="3950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6"/>
                        </a:rPr>
                        <a:t>pop()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Removes the last element of an array, and returns that element</a:t>
                      </a:r>
                    </a:p>
                  </a:txBody>
                  <a:tcPr marL="26370" marR="26370" marT="26370" marB="26370"/>
                </a:tc>
              </a:tr>
              <a:tr h="3950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7"/>
                        </a:rPr>
                        <a:t>push()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Adds new elements to the end of an array, and returns the new length</a:t>
                      </a:r>
                    </a:p>
                  </a:txBody>
                  <a:tcPr marL="26370" marR="26370" marT="26370" marB="26370"/>
                </a:tc>
              </a:tr>
              <a:tr h="3950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8"/>
                        </a:rPr>
                        <a:t>reduce()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Reduce the values of an array to a single value (going left-to-right)</a:t>
                      </a:r>
                    </a:p>
                  </a:txBody>
                  <a:tcPr marL="26370" marR="26370" marT="26370" marB="26370"/>
                </a:tc>
              </a:tr>
              <a:tr h="3950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9"/>
                        </a:rPr>
                        <a:t>reduceRight()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Reduce the values of an array to a single value (going right-to-left)</a:t>
                      </a:r>
                    </a:p>
                  </a:txBody>
                  <a:tcPr marL="26370" marR="26370" marT="26370" marB="26370"/>
                </a:tc>
              </a:tr>
              <a:tr h="2404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0"/>
                        </a:rPr>
                        <a:t>reverse()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Reverses the order of the elements in an array</a:t>
                      </a:r>
                    </a:p>
                  </a:txBody>
                  <a:tcPr marL="26370" marR="26370" marT="26370" marB="26370"/>
                </a:tc>
              </a:tr>
              <a:tr h="3950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1"/>
                        </a:rPr>
                        <a:t>shift()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Removes the first element of an array, and returns that element</a:t>
                      </a:r>
                    </a:p>
                  </a:txBody>
                  <a:tcPr marL="26370" marR="26370" marT="26370" marB="26370"/>
                </a:tc>
              </a:tr>
              <a:tr h="3950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2"/>
                        </a:rPr>
                        <a:t>slice()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Selects a part of an array, and returns the new array</a:t>
                      </a:r>
                    </a:p>
                  </a:txBody>
                  <a:tcPr marL="26370" marR="26370" marT="26370" marB="26370"/>
                </a:tc>
              </a:tr>
              <a:tr h="3950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3"/>
                        </a:rPr>
                        <a:t>some()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Checks if any of the elements in an array pass a test</a:t>
                      </a:r>
                    </a:p>
                  </a:txBody>
                  <a:tcPr marL="26370" marR="26370" marT="26370" marB="26370"/>
                </a:tc>
              </a:tr>
              <a:tr h="2404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4"/>
                        </a:rPr>
                        <a:t>sort()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Sorts the elements of an array</a:t>
                      </a:r>
                    </a:p>
                  </a:txBody>
                  <a:tcPr marL="26370" marR="26370" marT="26370" marB="26370"/>
                </a:tc>
              </a:tr>
              <a:tr h="2404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5"/>
                        </a:rPr>
                        <a:t>splice()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Adds/Removes elements from an array</a:t>
                      </a:r>
                    </a:p>
                  </a:txBody>
                  <a:tcPr marL="26370" marR="26370" marT="26370" marB="26370"/>
                </a:tc>
              </a:tr>
              <a:tr h="3950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6"/>
                        </a:rPr>
                        <a:t>toString()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Converts an array to a string, and returns the result</a:t>
                      </a:r>
                    </a:p>
                  </a:txBody>
                  <a:tcPr marL="26370" marR="26370" marT="26370" marB="26370"/>
                </a:tc>
              </a:tr>
              <a:tr h="3950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7"/>
                        </a:rPr>
                        <a:t>unshift()</a:t>
                      </a:r>
                      <a:endParaRPr lang="en-US" sz="2000">
                        <a:effectLst/>
                      </a:endParaRPr>
                    </a:p>
                  </a:txBody>
                  <a:tcPr marL="52741" marR="26370" marT="26370" marB="263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Adds new elements to the beginning of an array, and returns the new length</a:t>
                      </a:r>
                    </a:p>
                  </a:txBody>
                  <a:tcPr marL="26370" marR="26370" marT="26370" marB="263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945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and solution</a:t>
            </a:r>
            <a:br>
              <a:rPr lang="en-US" dirty="0" smtClean="0"/>
            </a:br>
            <a:r>
              <a:rPr lang="en-US" b="1" dirty="0"/>
              <a:t>1.</a:t>
            </a:r>
            <a:r>
              <a:rPr lang="en-US" dirty="0"/>
              <a:t> </a:t>
            </a:r>
            <a:r>
              <a:rPr lang="en-US" sz="2200" cap="none" dirty="0" smtClean="0"/>
              <a:t>Write a </a:t>
            </a:r>
            <a:r>
              <a:rPr lang="en-US" sz="2200" cap="none" dirty="0" err="1" smtClean="0"/>
              <a:t>javascript</a:t>
            </a:r>
            <a:r>
              <a:rPr lang="en-US" sz="2200" cap="none" dirty="0" smtClean="0"/>
              <a:t> program to display the current day and time in the following format. </a:t>
            </a:r>
            <a:br>
              <a:rPr lang="en-US" sz="2200" cap="none" dirty="0" smtClean="0"/>
            </a:br>
            <a:r>
              <a:rPr lang="en-US" sz="2200" i="1" cap="none" dirty="0" smtClean="0"/>
              <a:t>Sample output :</a:t>
            </a:r>
            <a:r>
              <a:rPr lang="en-US" sz="2200" cap="none" dirty="0" smtClean="0"/>
              <a:t> today is : </a:t>
            </a:r>
            <a:r>
              <a:rPr lang="en-US" sz="2200" cap="none" dirty="0" err="1" smtClean="0"/>
              <a:t>tuesday</a:t>
            </a:r>
            <a:r>
              <a:rPr lang="en-US" sz="2200" cap="none" dirty="0" smtClean="0"/>
              <a:t>. </a:t>
            </a:r>
            <a:br>
              <a:rPr lang="en-US" sz="2200" cap="none" dirty="0" smtClean="0"/>
            </a:br>
            <a:r>
              <a:rPr lang="en-US" sz="2200" cap="none" dirty="0" smtClean="0"/>
              <a:t>Current time is : 10 PM : 30 : 38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2" y="2283581"/>
            <a:ext cx="4996542" cy="364913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  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&lt;meta charset="utf-8"&gt;</a:t>
            </a:r>
          </a:p>
          <a:p>
            <a:pPr marL="0" indent="0">
              <a:buNone/>
            </a:pPr>
            <a:r>
              <a:rPr lang="en-US" dirty="0"/>
              <a:t>  &lt;title&gt;JavaScript current day and time&lt;/title&gt;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7835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78" y="1350218"/>
            <a:ext cx="8806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It is case sensitive language.</a:t>
            </a:r>
          </a:p>
          <a:p>
            <a:r>
              <a:rPr lang="en-US" sz="3600" dirty="0" smtClean="0"/>
              <a:t>alert('hello');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79714" y="413657"/>
            <a:ext cx="10330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Message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2220686" y="3962792"/>
            <a:ext cx="9089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document.write</a:t>
            </a:r>
            <a:r>
              <a:rPr lang="en-US" sz="3600" dirty="0" smtClean="0"/>
              <a:t>('we are learning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');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2699657"/>
            <a:ext cx="10330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Display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33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058" y="226550"/>
            <a:ext cx="5943600" cy="6463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today = new Date();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day = </a:t>
            </a:r>
            <a:r>
              <a:rPr lang="en-US" dirty="0" err="1"/>
              <a:t>today.getDay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daylist</a:t>
            </a:r>
            <a:r>
              <a:rPr lang="en-US" dirty="0"/>
              <a:t> = ["</a:t>
            </a:r>
            <a:r>
              <a:rPr lang="en-US" dirty="0" err="1"/>
              <a:t>Sunday","Monday","Tuesday","Wednesday</a:t>
            </a:r>
            <a:r>
              <a:rPr lang="en-US" dirty="0"/>
              <a:t> ","</a:t>
            </a:r>
            <a:r>
              <a:rPr lang="en-US" dirty="0" err="1"/>
              <a:t>Thursday","Friday","Saturday</a:t>
            </a:r>
            <a:r>
              <a:rPr lang="en-US" dirty="0"/>
              <a:t>"];</a:t>
            </a:r>
          </a:p>
          <a:p>
            <a:r>
              <a:rPr lang="en-US" dirty="0"/>
              <a:t>  </a:t>
            </a:r>
            <a:r>
              <a:rPr lang="en-US" dirty="0" err="1" smtClean="0"/>
              <a:t>document.write</a:t>
            </a:r>
            <a:r>
              <a:rPr lang="en-US" dirty="0" smtClean="0"/>
              <a:t>("</a:t>
            </a:r>
            <a:r>
              <a:rPr lang="en-US" dirty="0"/>
              <a:t>Today is : " + </a:t>
            </a:r>
            <a:r>
              <a:rPr lang="en-US" dirty="0" err="1"/>
              <a:t>daylist</a:t>
            </a:r>
            <a:r>
              <a:rPr lang="en-US" dirty="0"/>
              <a:t>[day] + ".");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hour = </a:t>
            </a:r>
            <a:r>
              <a:rPr lang="en-US" dirty="0" err="1"/>
              <a:t>today.getHours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minute = </a:t>
            </a:r>
            <a:r>
              <a:rPr lang="en-US" dirty="0" err="1"/>
              <a:t>today.getMinutes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second = </a:t>
            </a:r>
            <a:r>
              <a:rPr lang="en-US" dirty="0" err="1"/>
              <a:t>today.getSeconds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prepand</a:t>
            </a:r>
            <a:r>
              <a:rPr lang="en-US" dirty="0"/>
              <a:t> = (hour &gt;= 12)? " PM ":" AM ";</a:t>
            </a:r>
          </a:p>
          <a:p>
            <a:r>
              <a:rPr lang="en-US" dirty="0"/>
              <a:t>  hour = (hour &gt;= 12)? hour - 12: hour;</a:t>
            </a:r>
          </a:p>
          <a:p>
            <a:r>
              <a:rPr lang="en-US" dirty="0"/>
              <a:t>  if (hour===0 &amp;&amp; </a:t>
            </a:r>
            <a:r>
              <a:rPr lang="en-US" dirty="0" err="1"/>
              <a:t>prepand</a:t>
            </a:r>
            <a:r>
              <a:rPr lang="en-US" dirty="0"/>
              <a:t>===' PM ') 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if (minute===0 &amp;&amp; second===0)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hour=12;</a:t>
            </a:r>
          </a:p>
          <a:p>
            <a:r>
              <a:rPr lang="en-US" dirty="0"/>
              <a:t>  </a:t>
            </a:r>
            <a:r>
              <a:rPr lang="en-US" dirty="0" err="1"/>
              <a:t>prepand</a:t>
            </a:r>
            <a:r>
              <a:rPr lang="en-US" dirty="0"/>
              <a:t>=' Noon';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hour=12;</a:t>
            </a:r>
          </a:p>
          <a:p>
            <a:r>
              <a:rPr lang="en-US" dirty="0"/>
              <a:t>  </a:t>
            </a:r>
            <a:r>
              <a:rPr lang="en-US" dirty="0" err="1"/>
              <a:t>prepand</a:t>
            </a:r>
            <a:r>
              <a:rPr lang="en-US" dirty="0"/>
              <a:t>=' PM';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25343" y="1216921"/>
            <a:ext cx="4963886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if (hour===0 &amp;&amp; </a:t>
            </a:r>
            <a:r>
              <a:rPr lang="en-US" dirty="0" err="1"/>
              <a:t>prepand</a:t>
            </a:r>
            <a:r>
              <a:rPr lang="en-US" dirty="0"/>
              <a:t>===' AM ') 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if (minute===0 &amp;&amp; second===0)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hour=12;</a:t>
            </a:r>
          </a:p>
          <a:p>
            <a:r>
              <a:rPr lang="en-US" dirty="0"/>
              <a:t>  </a:t>
            </a:r>
            <a:r>
              <a:rPr lang="en-US" dirty="0" err="1"/>
              <a:t>prepand</a:t>
            </a:r>
            <a:r>
              <a:rPr lang="en-US" dirty="0"/>
              <a:t>=' Midnight';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hour=12;</a:t>
            </a:r>
          </a:p>
          <a:p>
            <a:r>
              <a:rPr lang="en-US" dirty="0"/>
              <a:t>  </a:t>
            </a:r>
            <a:r>
              <a:rPr lang="en-US" dirty="0" err="1"/>
              <a:t>prepand</a:t>
            </a:r>
            <a:r>
              <a:rPr lang="en-US" dirty="0"/>
              <a:t>=' AM';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} 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("</a:t>
            </a:r>
            <a:r>
              <a:rPr lang="en-US" dirty="0"/>
              <a:t>Current Time : "+hour + </a:t>
            </a:r>
            <a:r>
              <a:rPr lang="en-US" dirty="0" err="1"/>
              <a:t>prepand</a:t>
            </a:r>
            <a:r>
              <a:rPr lang="en-US" dirty="0"/>
              <a:t> + " : " + minute + " : " + second);</a:t>
            </a:r>
          </a:p>
        </p:txBody>
      </p:sp>
    </p:spTree>
    <p:extLst>
      <p:ext uri="{BB962C8B-B14F-4D97-AF65-F5344CB8AC3E}">
        <p14:creationId xmlns:p14="http://schemas.microsoft.com/office/powerpoint/2010/main" val="541506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2. Write </a:t>
            </a:r>
            <a:r>
              <a:rPr lang="en-US" sz="2000" b="1" dirty="0"/>
              <a:t>a JavaScript program to print the contents of the current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231" y="1902582"/>
            <a:ext cx="7119256" cy="36273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function </a:t>
            </a:r>
            <a:r>
              <a:rPr lang="en-US" sz="3200" dirty="0" err="1"/>
              <a:t>print_current_page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 err="1"/>
              <a:t>window.print</a:t>
            </a:r>
            <a:r>
              <a:rPr lang="en-US" sz="3200" dirty="0"/>
              <a:t>();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5448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73" y="988181"/>
            <a:ext cx="10853055" cy="467239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2. Write a JavaScript program to print the contents of the current window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function </a:t>
            </a:r>
            <a:r>
              <a:rPr lang="en-US" sz="2800" dirty="0" err="1"/>
              <a:t>print_current_page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 err="1"/>
              <a:t>window.print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/>
              <a:t>3. </a:t>
            </a:r>
            <a:r>
              <a:rPr lang="en-US" sz="2800" dirty="0"/>
              <a:t>Write a JavaScript program to get the website URL (loading page)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Document.write</a:t>
            </a:r>
            <a:r>
              <a:rPr lang="en-US" sz="2800" dirty="0" smtClean="0"/>
              <a:t>(document.URL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775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30" y="1761067"/>
            <a:ext cx="10131425" cy="364913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program to compare two objects to determine if the first one contains equivalent property values to the second </a:t>
            </a:r>
            <a:r>
              <a:rPr lang="en-US" dirty="0" smtClean="0"/>
              <a:t>one</a:t>
            </a:r>
          </a:p>
          <a:p>
            <a:pPr marL="342900" indent="-342900">
              <a:buAutoNum type="arabicPeriod"/>
            </a:pPr>
            <a:r>
              <a:rPr lang="en-US" dirty="0"/>
              <a:t>Write a JavaScript function to  get the number of occurrences of each letter in specified string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Write a JavaScript program to find duplicate values in a JavaScript array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Write a JavaScript program to set the background color of a </a:t>
            </a:r>
            <a:r>
              <a:rPr lang="en-US" dirty="0" smtClean="0"/>
              <a:t>paragraph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8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78" y="1350218"/>
            <a:ext cx="8806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// </a:t>
            </a:r>
            <a:r>
              <a:rPr lang="en-US" sz="3600" dirty="0" err="1" smtClean="0"/>
              <a:t>Coments</a:t>
            </a:r>
            <a:endParaRPr lang="en-US" sz="3600" dirty="0" smtClean="0"/>
          </a:p>
          <a:p>
            <a:r>
              <a:rPr lang="en-US" sz="3600" dirty="0" smtClean="0"/>
              <a:t>/*NS</a:t>
            </a:r>
          </a:p>
          <a:p>
            <a:r>
              <a:rPr lang="en-US" sz="3600" smtClean="0"/>
              <a:t>*/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79714" y="413657"/>
            <a:ext cx="10330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Documentation/Comments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2220686" y="3962792"/>
            <a:ext cx="9089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document.write</a:t>
            </a:r>
            <a:r>
              <a:rPr lang="en-US" sz="3600" dirty="0" smtClean="0"/>
              <a:t>('we are learning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');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79714" y="2699657"/>
            <a:ext cx="10330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Display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650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6" y="740229"/>
            <a:ext cx="9731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External File Support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39686" y="1687286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Make new file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Write java code with </a:t>
            </a:r>
            <a:r>
              <a:rPr lang="en-US" sz="3200" dirty="0" err="1" smtClean="0"/>
              <a:t>ext</a:t>
            </a:r>
            <a:r>
              <a:rPr lang="en-US" sz="3200" dirty="0" smtClean="0"/>
              <a:t> </a:t>
            </a:r>
            <a:r>
              <a:rPr lang="en-US" sz="3200" dirty="0" err="1" smtClean="0"/>
              <a:t>js</a:t>
            </a: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Don’t need to write script tags in </a:t>
            </a:r>
            <a:r>
              <a:rPr lang="en-US" sz="3200" dirty="0" err="1" smtClean="0"/>
              <a:t>js</a:t>
            </a:r>
            <a:r>
              <a:rPr lang="en-US" sz="3200" dirty="0" smtClean="0"/>
              <a:t> files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&lt;script </a:t>
            </a:r>
            <a:r>
              <a:rPr lang="en-US" sz="3200" dirty="0" err="1" smtClean="0"/>
              <a:t>src</a:t>
            </a:r>
            <a:r>
              <a:rPr lang="en-US" sz="3200" dirty="0" smtClean="0"/>
              <a:t> = “  path of file ”&gt;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21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426960"/>
            <a:ext cx="8534400" cy="1507067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8286" y="1730828"/>
            <a:ext cx="9742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String                      ‘</a:t>
            </a:r>
            <a:r>
              <a:rPr lang="en-US" sz="3200" dirty="0" err="1" smtClean="0"/>
              <a:t>shahwaiz</a:t>
            </a:r>
            <a:r>
              <a:rPr lang="en-US" sz="3200" dirty="0" smtClean="0"/>
              <a:t>’</a:t>
            </a:r>
          </a:p>
          <a:p>
            <a:r>
              <a:rPr lang="en-US" sz="3200" dirty="0" smtClean="0"/>
              <a:t>Integer                    6, 7, 9</a:t>
            </a:r>
          </a:p>
          <a:p>
            <a:r>
              <a:rPr lang="en-US" sz="3200" dirty="0" smtClean="0"/>
              <a:t>Variable                  assign value, simple text</a:t>
            </a:r>
          </a:p>
          <a:p>
            <a:r>
              <a:rPr lang="en-US" sz="3200" dirty="0" smtClean="0"/>
              <a:t>Space not allowed</a:t>
            </a:r>
          </a:p>
          <a:p>
            <a:endParaRPr lang="en-US" sz="3200" dirty="0"/>
          </a:p>
          <a:p>
            <a:r>
              <a:rPr lang="en-US" sz="3200" dirty="0" smtClean="0"/>
              <a:t>	name = ‘</a:t>
            </a:r>
            <a:r>
              <a:rPr lang="en-US" sz="3200" dirty="0" err="1" smtClean="0"/>
              <a:t>shahwaiz</a:t>
            </a:r>
            <a:r>
              <a:rPr lang="en-US" sz="3200" dirty="0" smtClean="0"/>
              <a:t>’;</a:t>
            </a:r>
          </a:p>
          <a:p>
            <a:r>
              <a:rPr lang="en-US" sz="3200" dirty="0"/>
              <a:t>	</a:t>
            </a:r>
            <a:r>
              <a:rPr lang="en-US" sz="3200" dirty="0" err="1" smtClean="0"/>
              <a:t>document.write</a:t>
            </a:r>
            <a:r>
              <a:rPr lang="en-US" sz="3200" dirty="0" smtClean="0"/>
              <a:t>(name);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50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426960"/>
            <a:ext cx="8534400" cy="1507067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8286" y="1730828"/>
            <a:ext cx="97427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V1=3;</a:t>
            </a:r>
          </a:p>
          <a:p>
            <a:r>
              <a:rPr lang="en-US" sz="3200" smtClean="0"/>
              <a:t>V2=4;</a:t>
            </a:r>
            <a:endParaRPr lang="en-US" sz="3200" dirty="0" smtClean="0"/>
          </a:p>
          <a:p>
            <a:r>
              <a:rPr lang="en-US" sz="3200" dirty="0" err="1" smtClean="0"/>
              <a:t>document.write</a:t>
            </a:r>
            <a:r>
              <a:rPr lang="en-US" sz="3200" dirty="0" smtClean="0"/>
              <a:t>(v1+v2);</a:t>
            </a:r>
          </a:p>
          <a:p>
            <a:r>
              <a:rPr lang="en-US" sz="3200" dirty="0" smtClean="0"/>
              <a:t>alert(v1+v2);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41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1950</TotalTime>
  <Words>2082</Words>
  <Application>Microsoft Office PowerPoint</Application>
  <PresentationFormat>Widescreen</PresentationFormat>
  <Paragraphs>476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Celestial</vt:lpstr>
      <vt:lpstr>Java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</vt:lpstr>
      <vt:lpstr>Data types</vt:lpstr>
      <vt:lpstr>Using HTML in java script</vt:lpstr>
      <vt:lpstr>Pop up box</vt:lpstr>
      <vt:lpstr>Math Operator</vt:lpstr>
      <vt:lpstr>IF-ELSE</vt:lpstr>
      <vt:lpstr>Logical op</vt:lpstr>
      <vt:lpstr>Function</vt:lpstr>
      <vt:lpstr>JavaScript Objects </vt:lpstr>
      <vt:lpstr>PowerPoint Presentation</vt:lpstr>
      <vt:lpstr>PowerPoint Presentation</vt:lpstr>
      <vt:lpstr>Accessing Object Properties </vt:lpstr>
      <vt:lpstr>Accessing Object Methods </vt:lpstr>
      <vt:lpstr>JavaScript Events </vt:lpstr>
      <vt:lpstr>Common HTML Events</vt:lpstr>
      <vt:lpstr>Samples</vt:lpstr>
      <vt:lpstr>String</vt:lpstr>
      <vt:lpstr>Special Characters </vt:lpstr>
      <vt:lpstr>Str Method</vt:lpstr>
      <vt:lpstr>PowerPoint Presentation</vt:lpstr>
      <vt:lpstr>Extracting String Parts </vt:lpstr>
      <vt:lpstr>Replacing String Content</vt:lpstr>
      <vt:lpstr>PowerPoint Presentation</vt:lpstr>
      <vt:lpstr>JavaScript Numbers </vt:lpstr>
      <vt:lpstr>JavaScript Math Object </vt:lpstr>
      <vt:lpstr>JavaScript Math Object </vt:lpstr>
      <vt:lpstr>JavaScript Math Object </vt:lpstr>
      <vt:lpstr>JavaScript Dates </vt:lpstr>
      <vt:lpstr>JavaScript Get Date Methods </vt:lpstr>
      <vt:lpstr>JavaScript Set Date Methods </vt:lpstr>
      <vt:lpstr>PowerPoint Presentation</vt:lpstr>
      <vt:lpstr>JavaScript Arrays</vt:lpstr>
      <vt:lpstr>Access the Full Array </vt:lpstr>
      <vt:lpstr>Reversing an Array </vt:lpstr>
      <vt:lpstr>Try it yourself (string)</vt:lpstr>
      <vt:lpstr>PowerPoint Presentation</vt:lpstr>
      <vt:lpstr>PowerPoint Presentation</vt:lpstr>
      <vt:lpstr>Math </vt:lpstr>
      <vt:lpstr>PowerPoint Presentation</vt:lpstr>
      <vt:lpstr>Array Methods</vt:lpstr>
      <vt:lpstr>PowerPoint Presentation</vt:lpstr>
      <vt:lpstr>Exercise and solution 1. Write a javascript program to display the current day and time in the following format.  Sample output : today is : tuesday.  Current time is : 10 PM : 30 : 38 </vt:lpstr>
      <vt:lpstr>PowerPoint Presentation</vt:lpstr>
      <vt:lpstr>2. Write a JavaScript program to print the contents of the current window</vt:lpstr>
      <vt:lpstr>PowerPoint Presentation</vt:lpstr>
      <vt:lpstr>PRACTICE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</dc:creator>
  <cp:lastModifiedBy>samreen</cp:lastModifiedBy>
  <cp:revision>76</cp:revision>
  <dcterms:created xsi:type="dcterms:W3CDTF">2018-04-02T02:35:08Z</dcterms:created>
  <dcterms:modified xsi:type="dcterms:W3CDTF">2020-12-11T05:37:36Z</dcterms:modified>
</cp:coreProperties>
</file>