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6.svg" ContentType="image/svg+xml"/>
  <Override PartName="/ppt/media/image17.svg" ContentType="image/svg+xml"/>
  <Override PartName="/ppt/media/image18.svg" ContentType="image/svg+xml"/>
  <Override PartName="/ppt/media/image19.svg" ContentType="image/svg+xml"/>
  <Override PartName="/ppt/media/image2.svg" ContentType="image/svg+xml"/>
  <Override PartName="/ppt/media/image20.svg" ContentType="image/svg+xml"/>
  <Override PartName="/ppt/media/image22.svg" ContentType="image/svg+xml"/>
  <Override PartName="/ppt/media/image23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handoutMasterIdLst>
    <p:handoutMasterId r:id="rId20"/>
  </p:handoutMasterIdLst>
  <p:sldIdLst>
    <p:sldId id="2219" r:id="rId4"/>
    <p:sldId id="261" r:id="rId6"/>
    <p:sldId id="2354" r:id="rId7"/>
    <p:sldId id="2370" r:id="rId8"/>
    <p:sldId id="2369" r:id="rId9"/>
    <p:sldId id="2371" r:id="rId10"/>
    <p:sldId id="2315" r:id="rId11"/>
    <p:sldId id="2377" r:id="rId12"/>
    <p:sldId id="2378" r:id="rId13"/>
    <p:sldId id="2379" r:id="rId14"/>
    <p:sldId id="2380" r:id="rId15"/>
    <p:sldId id="2381" r:id="rId16"/>
    <p:sldId id="2280" r:id="rId17"/>
    <p:sldId id="2316" r:id="rId18"/>
    <p:sldId id="2223" r:id="rId19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7FB"/>
    <a:srgbClr val="FFB3EE"/>
    <a:srgbClr val="FFADED"/>
    <a:srgbClr val="FFCDF3"/>
    <a:srgbClr val="FFF0FB"/>
    <a:srgbClr val="EBDBFC"/>
    <a:srgbClr val="E5CFFA"/>
    <a:srgbClr val="FECDEF"/>
    <a:srgbClr val="3684CA"/>
    <a:srgbClr val="FCF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706"/>
  </p:normalViewPr>
  <p:slideViewPr>
    <p:cSldViewPr snapToGrid="0">
      <p:cViewPr>
        <p:scale>
          <a:sx n="75" d="100"/>
          <a:sy n="75" d="100"/>
        </p:scale>
        <p:origin x="171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129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BB0A3-20EB-4DA3-80EA-F728290567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A9D5B-595E-4022-9EA7-1DFFEFF939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A9D5B-595E-4022-9EA7-1DFFEFF939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A9D5B-595E-4022-9EA7-1DFFEFF939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A9D5B-595E-4022-9EA7-1DFFEFF939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A9D5B-595E-4022-9EA7-1DFFEFF939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A9D5B-595E-4022-9EA7-1DFFEFF939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A9D5B-595E-4022-9EA7-1DFFEFF939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A9D5B-595E-4022-9EA7-1DFFEFF939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A9D5B-595E-4022-9EA7-1DFFEFF939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A9D5B-595E-4022-9EA7-1DFFEFF939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8E64-9523-40DA-9818-5563CE0B7B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765-2C38-4442-9E10-F329EDE9B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8E64-9523-40DA-9818-5563CE0B7B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765-2C38-4442-9E10-F329EDE9B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8E64-9523-40DA-9818-5563CE0B7B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765-2C38-4442-9E10-F329EDE9B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8E64-9523-40DA-9818-5563CE0B7B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765-2C38-4442-9E10-F329EDE9B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8E64-9523-40DA-9818-5563CE0B7B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765-2C38-4442-9E10-F329EDE9B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8E64-9523-40DA-9818-5563CE0B7B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765-2C38-4442-9E10-F329EDE9B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8E64-9523-40DA-9818-5563CE0B7B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765-2C38-4442-9E10-F329EDE9B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8E64-9523-40DA-9818-5563CE0B7B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765-2C38-4442-9E10-F329EDE9B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8E64-9523-40DA-9818-5563CE0B7B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765-2C38-4442-9E10-F329EDE9B9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9"/>
          <p:cNvSpPr txBox="1"/>
          <p:nvPr userDrawn="1"/>
        </p:nvSpPr>
        <p:spPr>
          <a:xfrm>
            <a:off x="1831504" y="666226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http://www.1ppt.com/xiazai/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8E64-9523-40DA-9818-5563CE0B7B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765-2C38-4442-9E10-F329EDE9B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8E64-9523-40DA-9818-5563CE0B7B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765-2C38-4442-9E10-F329EDE9B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8E64-9523-40DA-9818-5563CE0B7B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765-2C38-4442-9E10-F329EDE9B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B8E64-9523-40DA-9818-5563CE0B7B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3765-2C38-4442-9E10-F329EDE9B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image" Target="../media/image31.png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1" Type="http://schemas.openxmlformats.org/officeDocument/2006/relationships/notesSlide" Target="../notesSlides/notesSlide9.xml"/><Relationship Id="rId10" Type="http://schemas.openxmlformats.org/officeDocument/2006/relationships/slideLayout" Target="../slideLayouts/slideLayout8.xml"/><Relationship Id="rId1" Type="http://schemas.openxmlformats.org/officeDocument/2006/relationships/tags" Target="../tags/tag8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image" Target="../media/image32.png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7" Type="http://schemas.openxmlformats.org/officeDocument/2006/relationships/notesSlide" Target="../notesSlides/notesSlide10.xml"/><Relationship Id="rId16" Type="http://schemas.openxmlformats.org/officeDocument/2006/relationships/slideLayout" Target="../slideLayouts/slideLayout8.xml"/><Relationship Id="rId15" Type="http://schemas.openxmlformats.org/officeDocument/2006/relationships/tags" Target="../tags/tag100.xml"/><Relationship Id="rId14" Type="http://schemas.openxmlformats.org/officeDocument/2006/relationships/tags" Target="../tags/tag99.xml"/><Relationship Id="rId13" Type="http://schemas.openxmlformats.org/officeDocument/2006/relationships/image" Target="../media/image34.png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image" Target="../media/image33.png"/><Relationship Id="rId1" Type="http://schemas.openxmlformats.org/officeDocument/2006/relationships/tags" Target="../tags/tag8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2" Type="http://schemas.openxmlformats.org/officeDocument/2006/relationships/notesSlide" Target="../notesSlides/notesSlide11.xml"/><Relationship Id="rId11" Type="http://schemas.openxmlformats.org/officeDocument/2006/relationships/slideLayout" Target="../slideLayouts/slideLayout8.xml"/><Relationship Id="rId10" Type="http://schemas.openxmlformats.org/officeDocument/2006/relationships/tags" Target="../tags/tag108.xml"/><Relationship Id="rId1" Type="http://schemas.openxmlformats.org/officeDocument/2006/relationships/tags" Target="../tags/tag10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image" Target="../media/image37.png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22.xml"/><Relationship Id="rId7" Type="http://schemas.openxmlformats.org/officeDocument/2006/relationships/image" Target="../media/image38.png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8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9.png"/><Relationship Id="rId1" Type="http://schemas.openxmlformats.org/officeDocument/2006/relationships/tags" Target="../tags/tag12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image" Target="../media/image4.svg"/><Relationship Id="rId6" Type="http://schemas.openxmlformats.org/officeDocument/2006/relationships/image" Target="../media/image3.png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image" Target="../media/image2.svg"/><Relationship Id="rId23" Type="http://schemas.openxmlformats.org/officeDocument/2006/relationships/notesSlide" Target="../notesSlides/notesSlide2.xml"/><Relationship Id="rId22" Type="http://schemas.openxmlformats.org/officeDocument/2006/relationships/slideLayout" Target="../slideLayouts/slideLayout8.xml"/><Relationship Id="rId21" Type="http://schemas.openxmlformats.org/officeDocument/2006/relationships/tags" Target="../tags/tag17.xml"/><Relationship Id="rId20" Type="http://schemas.openxmlformats.org/officeDocument/2006/relationships/tags" Target="../tags/tag16.xml"/><Relationship Id="rId2" Type="http://schemas.openxmlformats.org/officeDocument/2006/relationships/image" Target="../media/image1.png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image" Target="../media/image8.svg"/><Relationship Id="rId14" Type="http://schemas.openxmlformats.org/officeDocument/2006/relationships/image" Target="../media/image7.png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image" Target="../media/image6.svg"/><Relationship Id="rId10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image" Target="../media/image10.png"/><Relationship Id="rId10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image" Target="../media/image11.png"/><Relationship Id="rId2" Type="http://schemas.openxmlformats.org/officeDocument/2006/relationships/tags" Target="../tags/tag26.xml"/><Relationship Id="rId10" Type="http://schemas.openxmlformats.org/officeDocument/2006/relationships/notesSlide" Target="../notesSlides/notesSlide3.xml"/><Relationship Id="rId1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image" Target="../media/image14.png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2" Type="http://schemas.openxmlformats.org/officeDocument/2006/relationships/notesSlide" Target="../notesSlides/notesSlide4.xml"/><Relationship Id="rId31" Type="http://schemas.openxmlformats.org/officeDocument/2006/relationships/slideLayout" Target="../slideLayouts/slideLayout8.xml"/><Relationship Id="rId30" Type="http://schemas.openxmlformats.org/officeDocument/2006/relationships/tags" Target="../tags/tag49.xml"/><Relationship Id="rId3" Type="http://schemas.openxmlformats.org/officeDocument/2006/relationships/tags" Target="../tags/tag32.xml"/><Relationship Id="rId29" Type="http://schemas.openxmlformats.org/officeDocument/2006/relationships/image" Target="../media/image23.svg"/><Relationship Id="rId28" Type="http://schemas.openxmlformats.org/officeDocument/2006/relationships/tags" Target="../tags/tag48.xml"/><Relationship Id="rId27" Type="http://schemas.openxmlformats.org/officeDocument/2006/relationships/tags" Target="../tags/tag47.xml"/><Relationship Id="rId26" Type="http://schemas.openxmlformats.org/officeDocument/2006/relationships/image" Target="../media/image22.svg"/><Relationship Id="rId25" Type="http://schemas.openxmlformats.org/officeDocument/2006/relationships/image" Target="../media/image21.png"/><Relationship Id="rId24" Type="http://schemas.openxmlformats.org/officeDocument/2006/relationships/tags" Target="../tags/tag46.xml"/><Relationship Id="rId23" Type="http://schemas.openxmlformats.org/officeDocument/2006/relationships/image" Target="../media/image20.svg"/><Relationship Id="rId22" Type="http://schemas.openxmlformats.org/officeDocument/2006/relationships/tags" Target="../tags/tag45.xml"/><Relationship Id="rId21" Type="http://schemas.openxmlformats.org/officeDocument/2006/relationships/tags" Target="../tags/tag44.xml"/><Relationship Id="rId20" Type="http://schemas.openxmlformats.org/officeDocument/2006/relationships/image" Target="../media/image19.svg"/><Relationship Id="rId2" Type="http://schemas.openxmlformats.org/officeDocument/2006/relationships/tags" Target="../tags/tag31.xml"/><Relationship Id="rId19" Type="http://schemas.openxmlformats.org/officeDocument/2006/relationships/tags" Target="../tags/tag43.xml"/><Relationship Id="rId18" Type="http://schemas.openxmlformats.org/officeDocument/2006/relationships/tags" Target="../tags/tag42.xml"/><Relationship Id="rId17" Type="http://schemas.openxmlformats.org/officeDocument/2006/relationships/image" Target="../media/image18.svg"/><Relationship Id="rId16" Type="http://schemas.openxmlformats.org/officeDocument/2006/relationships/tags" Target="../tags/tag41.xml"/><Relationship Id="rId15" Type="http://schemas.openxmlformats.org/officeDocument/2006/relationships/tags" Target="../tags/tag40.xml"/><Relationship Id="rId14" Type="http://schemas.openxmlformats.org/officeDocument/2006/relationships/image" Target="../media/image17.svg"/><Relationship Id="rId13" Type="http://schemas.openxmlformats.org/officeDocument/2006/relationships/tags" Target="../tags/tag39.xml"/><Relationship Id="rId12" Type="http://schemas.openxmlformats.org/officeDocument/2006/relationships/image" Target="../media/image16.svg"/><Relationship Id="rId11" Type="http://schemas.openxmlformats.org/officeDocument/2006/relationships/image" Target="../media/image15.png"/><Relationship Id="rId10" Type="http://schemas.openxmlformats.org/officeDocument/2006/relationships/tags" Target="../tags/tag38.xml"/><Relationship Id="rId1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8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image" Target="../media/image24.png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8.xml"/><Relationship Id="rId10" Type="http://schemas.openxmlformats.org/officeDocument/2006/relationships/tags" Target="../tags/tag63.xml"/><Relationship Id="rId1" Type="http://schemas.openxmlformats.org/officeDocument/2006/relationships/tags" Target="../tags/tag5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8.xml"/><Relationship Id="rId10" Type="http://schemas.openxmlformats.org/officeDocument/2006/relationships/tags" Target="../tags/tag71.xml"/><Relationship Id="rId1" Type="http://schemas.openxmlformats.org/officeDocument/2006/relationships/tags" Target="../tags/tag6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3" Type="http://schemas.openxmlformats.org/officeDocument/2006/relationships/notesSlide" Target="../notesSlides/notesSlide8.xml"/><Relationship Id="rId12" Type="http://schemas.openxmlformats.org/officeDocument/2006/relationships/slideLayout" Target="../slideLayouts/slideLayout8.xml"/><Relationship Id="rId11" Type="http://schemas.openxmlformats.org/officeDocument/2006/relationships/tags" Target="../tags/tag80.xml"/><Relationship Id="rId10" Type="http://schemas.openxmlformats.org/officeDocument/2006/relationships/image" Target="../media/image30.png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-1"/>
            <a:ext cx="5468218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5440" y="314960"/>
            <a:ext cx="11511280" cy="6228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30133" y="1823653"/>
            <a:ext cx="475488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财务管理系统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39975" y="3157220"/>
            <a:ext cx="3655060" cy="766445"/>
            <a:chOff x="882755" y="4634519"/>
            <a:chExt cx="4007364" cy="733425"/>
          </a:xfrm>
        </p:grpSpPr>
        <p:sp>
          <p:nvSpPr>
            <p:cNvPr id="6" name="矩形: 圆角 26"/>
            <p:cNvSpPr/>
            <p:nvPr/>
          </p:nvSpPr>
          <p:spPr>
            <a:xfrm>
              <a:off x="882755" y="4634519"/>
              <a:ext cx="4007364" cy="73342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85794" y="4816129"/>
              <a:ext cx="3669704" cy="35243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汇报人：</a:t>
              </a: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赵柯迪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菱形 10"/>
          <p:cNvSpPr/>
          <p:nvPr/>
        </p:nvSpPr>
        <p:spPr>
          <a:xfrm>
            <a:off x="6937465" y="4754429"/>
            <a:ext cx="1478778" cy="1478778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8054223" y="460971"/>
            <a:ext cx="1216492" cy="1216492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: 形状 34"/>
          <p:cNvSpPr/>
          <p:nvPr/>
        </p:nvSpPr>
        <p:spPr>
          <a:xfrm>
            <a:off x="8725549" y="0"/>
            <a:ext cx="3477323" cy="3634164"/>
          </a:xfrm>
          <a:custGeom>
            <a:avLst/>
            <a:gdLst>
              <a:gd name="connsiteX0" fmla="*/ 1887582 w 3477323"/>
              <a:gd name="connsiteY0" fmla="*/ 0 h 3634164"/>
              <a:gd name="connsiteX1" fmla="*/ 3477323 w 3477323"/>
              <a:gd name="connsiteY1" fmla="*/ 0 h 3634164"/>
              <a:gd name="connsiteX2" fmla="*/ 3477323 w 3477323"/>
              <a:gd name="connsiteY2" fmla="*/ 1890398 h 3634164"/>
              <a:gd name="connsiteX3" fmla="*/ 1739800 w 3477323"/>
              <a:gd name="connsiteY3" fmla="*/ 3634164 h 3634164"/>
              <a:gd name="connsiteX4" fmla="*/ 0 w 3477323"/>
              <a:gd name="connsiteY4" fmla="*/ 1894364 h 363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7323" h="3634164">
                <a:moveTo>
                  <a:pt x="1887582" y="0"/>
                </a:moveTo>
                <a:lnTo>
                  <a:pt x="3477323" y="0"/>
                </a:lnTo>
                <a:lnTo>
                  <a:pt x="3477323" y="1890398"/>
                </a:lnTo>
                <a:lnTo>
                  <a:pt x="1739800" y="3634164"/>
                </a:lnTo>
                <a:lnTo>
                  <a:pt x="0" y="18943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任意多边形: 形状 35"/>
          <p:cNvSpPr/>
          <p:nvPr/>
        </p:nvSpPr>
        <p:spPr>
          <a:xfrm>
            <a:off x="8723274" y="2045028"/>
            <a:ext cx="3479599" cy="4812973"/>
          </a:xfrm>
          <a:custGeom>
            <a:avLst/>
            <a:gdLst>
              <a:gd name="connsiteX0" fmla="*/ 3479599 w 3479599"/>
              <a:gd name="connsiteY0" fmla="*/ 0 h 4812973"/>
              <a:gd name="connsiteX1" fmla="*/ 3479599 w 3479599"/>
              <a:gd name="connsiteY1" fmla="*/ 4812973 h 4812973"/>
              <a:gd name="connsiteX2" fmla="*/ 1333374 w 3479599"/>
              <a:gd name="connsiteY2" fmla="*/ 4812973 h 4812973"/>
              <a:gd name="connsiteX3" fmla="*/ 0 w 3479599"/>
              <a:gd name="connsiteY3" fmla="*/ 3479599 h 481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9599" h="4812973">
                <a:moveTo>
                  <a:pt x="3479599" y="0"/>
                </a:moveTo>
                <a:lnTo>
                  <a:pt x="3479599" y="4812973"/>
                </a:lnTo>
                <a:lnTo>
                  <a:pt x="1333374" y="4812973"/>
                </a:lnTo>
                <a:lnTo>
                  <a:pt x="0" y="34795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任意多边形: 形状 36"/>
          <p:cNvSpPr/>
          <p:nvPr/>
        </p:nvSpPr>
        <p:spPr>
          <a:xfrm>
            <a:off x="9790074" y="3111827"/>
            <a:ext cx="2412799" cy="4825598"/>
          </a:xfrm>
          <a:custGeom>
            <a:avLst/>
            <a:gdLst>
              <a:gd name="connsiteX0" fmla="*/ 2412799 w 2412799"/>
              <a:gd name="connsiteY0" fmla="*/ 0 h 4825598"/>
              <a:gd name="connsiteX1" fmla="*/ 2412799 w 2412799"/>
              <a:gd name="connsiteY1" fmla="*/ 4825598 h 4825598"/>
              <a:gd name="connsiteX2" fmla="*/ 0 w 2412799"/>
              <a:gd name="connsiteY2" fmla="*/ 2412799 h 482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2799" h="4825598">
                <a:moveTo>
                  <a:pt x="2412799" y="0"/>
                </a:moveTo>
                <a:lnTo>
                  <a:pt x="2412799" y="4825598"/>
                </a:lnTo>
                <a:lnTo>
                  <a:pt x="0" y="2412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345440" y="5897880"/>
            <a:ext cx="5702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https://github.com/Muke0/finance_management</a:t>
            </a:r>
            <a:endParaRPr lang="zh-CN" altLang="en-US"/>
          </a:p>
          <a:p>
            <a:r>
              <a:rPr lang="en-US" altLang="zh-CN"/>
              <a:t>http://www.mukee.ltd:89</a:t>
            </a:r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2339975" y="4318635"/>
            <a:ext cx="3655060" cy="765810"/>
            <a:chOff x="882755" y="4634519"/>
            <a:chExt cx="4007363" cy="765810"/>
          </a:xfrm>
        </p:grpSpPr>
        <p:sp>
          <p:nvSpPr>
            <p:cNvPr id="9" name="矩形: 圆角 26"/>
            <p:cNvSpPr/>
            <p:nvPr>
              <p:custDataLst>
                <p:tags r:id="rId2"/>
              </p:custDataLst>
            </p:nvPr>
          </p:nvSpPr>
          <p:spPr>
            <a:xfrm>
              <a:off x="882755" y="4634519"/>
              <a:ext cx="4007363" cy="76581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3"/>
              </p:custDataLst>
            </p:nvPr>
          </p:nvSpPr>
          <p:spPr>
            <a:xfrm>
              <a:off x="985794" y="4719609"/>
              <a:ext cx="3669704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小组成员：赵柯迪</a:t>
              </a:r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 潘天涯 </a:t>
              </a:r>
              <a:endParaRPr lang="en-US" altLang="zh-CN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黄雨程 郑皓泽 陈心仪</a:t>
              </a:r>
              <a:endParaRPr lang="en-US" altLang="zh-CN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-4803" y="-715337"/>
            <a:ext cx="12207676" cy="7574925"/>
            <a:chOff x="-4803" y="-715337"/>
            <a:chExt cx="12207676" cy="7574925"/>
          </a:xfrm>
        </p:grpSpPr>
        <p:grpSp>
          <p:nvGrpSpPr>
            <p:cNvPr id="110" name="组合 109"/>
            <p:cNvGrpSpPr/>
            <p:nvPr/>
          </p:nvGrpSpPr>
          <p:grpSpPr>
            <a:xfrm>
              <a:off x="-4803" y="1"/>
              <a:ext cx="12196803" cy="6859587"/>
              <a:chOff x="-1626" y="1"/>
              <a:chExt cx="12196803" cy="6859587"/>
            </a:xfrm>
          </p:grpSpPr>
          <p:sp>
            <p:nvSpPr>
              <p:cNvPr id="111" name="矩形 110"/>
              <p:cNvSpPr/>
              <p:nvPr>
                <p:custDataLst>
                  <p:tags r:id="rId1"/>
                </p:custDataLst>
              </p:nvPr>
            </p:nvSpPr>
            <p:spPr>
              <a:xfrm rot="5400000">
                <a:off x="2666981" y="-2668606"/>
                <a:ext cx="6859587" cy="1219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2" name="矩形 111"/>
              <p:cNvSpPr/>
              <p:nvPr>
                <p:custDataLst>
                  <p:tags r:id="rId2"/>
                </p:custDataLst>
              </p:nvPr>
            </p:nvSpPr>
            <p:spPr>
              <a:xfrm rot="5400000">
                <a:off x="2874800" y="-2668605"/>
                <a:ext cx="6443954" cy="12196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13" name="任意多边形: 形状 35"/>
            <p:cNvSpPr/>
            <p:nvPr>
              <p:custDataLst>
                <p:tags r:id="rId3"/>
              </p:custDataLst>
            </p:nvPr>
          </p:nvSpPr>
          <p:spPr>
            <a:xfrm>
              <a:off x="6877878" y="-715337"/>
              <a:ext cx="5324995" cy="7365520"/>
            </a:xfrm>
            <a:custGeom>
              <a:avLst/>
              <a:gdLst>
                <a:gd name="connsiteX0" fmla="*/ 3479599 w 3479599"/>
                <a:gd name="connsiteY0" fmla="*/ 0 h 4812973"/>
                <a:gd name="connsiteX1" fmla="*/ 3479599 w 3479599"/>
                <a:gd name="connsiteY1" fmla="*/ 4812973 h 4812973"/>
                <a:gd name="connsiteX2" fmla="*/ 1333374 w 3479599"/>
                <a:gd name="connsiteY2" fmla="*/ 4812973 h 4812973"/>
                <a:gd name="connsiteX3" fmla="*/ 0 w 3479599"/>
                <a:gd name="connsiteY3" fmla="*/ 3479599 h 481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9599" h="4812973">
                  <a:moveTo>
                    <a:pt x="3479599" y="0"/>
                  </a:moveTo>
                  <a:lnTo>
                    <a:pt x="3479599" y="4812973"/>
                  </a:lnTo>
                  <a:lnTo>
                    <a:pt x="1333374" y="4812973"/>
                  </a:lnTo>
                  <a:lnTo>
                    <a:pt x="0" y="3479599"/>
                  </a:lnTo>
                  <a:close/>
                </a:path>
              </a:pathLst>
            </a:custGeom>
            <a:solidFill>
              <a:schemeClr val="bg1">
                <a:lumMod val="95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7" name="TextBox 9"/>
          <p:cNvSpPr txBox="1"/>
          <p:nvPr/>
        </p:nvSpPr>
        <p:spPr>
          <a:xfrm>
            <a:off x="1182810" y="663708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下载 </a:t>
            </a: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http://www.1ppt.com/xiazai/</a:t>
            </a:r>
            <a:endParaRPr lang="en-US" altLang="zh-CN" sz="1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65405" y="6006465"/>
            <a:ext cx="5702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https://github.com/Muke0/finance_management</a:t>
            </a:r>
            <a:endParaRPr lang="zh-CN" altLang="en-US"/>
          </a:p>
          <a:p>
            <a:r>
              <a:rPr lang="en-US" altLang="zh-CN"/>
              <a:t>http://www.mukee.ltd:89</a:t>
            </a:r>
            <a:endParaRPr lang="en-US" altLang="zh-CN"/>
          </a:p>
        </p:txBody>
      </p:sp>
      <p:sp>
        <p:nvSpPr>
          <p:cNvPr id="2" name="文本框 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90550" y="254635"/>
            <a:ext cx="58178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09600"/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项目详情</a:t>
            </a: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590550" y="729615"/>
            <a:ext cx="16033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Project Details</a:t>
            </a:r>
            <a:endParaRPr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>
            <p:custDataLst>
              <p:tags r:id="rId7"/>
            </p:custDataLst>
          </p:nvPr>
        </p:nvCxnSpPr>
        <p:spPr>
          <a:xfrm>
            <a:off x="482088" y="346078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81965" y="1127760"/>
            <a:ext cx="3211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tx1"/>
                </a:solidFill>
              </a:rPr>
              <a:t>（</a:t>
            </a:r>
            <a:r>
              <a:rPr lang="en-US" altLang="zh-CN" sz="3200" b="1" dirty="0">
                <a:solidFill>
                  <a:schemeClr val="tx1"/>
                </a:solidFill>
              </a:rPr>
              <a:t>4</a:t>
            </a:r>
            <a:r>
              <a:rPr lang="zh-CN" altLang="en-US" sz="3200" b="1" dirty="0">
                <a:solidFill>
                  <a:schemeClr val="tx1"/>
                </a:solidFill>
              </a:rPr>
              <a:t>）工资</a:t>
            </a:r>
            <a:r>
              <a:rPr lang="zh-CN" altLang="en-US" sz="3200" b="1" dirty="0">
                <a:solidFill>
                  <a:schemeClr val="tx1"/>
                </a:solidFill>
              </a:rPr>
              <a:t>查询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pic>
        <p:nvPicPr>
          <p:cNvPr id="842974970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965" y="1711325"/>
            <a:ext cx="8321040" cy="431546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9102090" y="3176905"/>
            <a:ext cx="267462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just"/>
            <a:r>
              <a:rPr lang="zh-CN" sz="2800" b="0">
                <a:ea typeface="等线" panose="02010600030101010101" charset="-122"/>
              </a:rPr>
              <a:t>输入职工ID和月份便可查询该职工当月工资。</a:t>
            </a:r>
            <a:endParaRPr lang="zh-CN" sz="2800" b="0">
              <a:ea typeface="等线" panose="02010600030101010101" charset="-122"/>
            </a:endParaRPr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97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842974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-4803" y="-715337"/>
            <a:ext cx="12207676" cy="7574925"/>
            <a:chOff x="-4803" y="-715337"/>
            <a:chExt cx="12207676" cy="7574925"/>
          </a:xfrm>
        </p:grpSpPr>
        <p:grpSp>
          <p:nvGrpSpPr>
            <p:cNvPr id="110" name="组合 109"/>
            <p:cNvGrpSpPr/>
            <p:nvPr/>
          </p:nvGrpSpPr>
          <p:grpSpPr>
            <a:xfrm>
              <a:off x="-4803" y="1"/>
              <a:ext cx="12196803" cy="6859587"/>
              <a:chOff x="-1626" y="1"/>
              <a:chExt cx="12196803" cy="6859587"/>
            </a:xfrm>
          </p:grpSpPr>
          <p:sp>
            <p:nvSpPr>
              <p:cNvPr id="111" name="矩形 110"/>
              <p:cNvSpPr/>
              <p:nvPr>
                <p:custDataLst>
                  <p:tags r:id="rId1"/>
                </p:custDataLst>
              </p:nvPr>
            </p:nvSpPr>
            <p:spPr>
              <a:xfrm rot="5400000">
                <a:off x="2666981" y="-2668606"/>
                <a:ext cx="6859587" cy="1219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2" name="矩形 111"/>
              <p:cNvSpPr/>
              <p:nvPr>
                <p:custDataLst>
                  <p:tags r:id="rId2"/>
                </p:custDataLst>
              </p:nvPr>
            </p:nvSpPr>
            <p:spPr>
              <a:xfrm rot="5400000">
                <a:off x="2874800" y="-2668605"/>
                <a:ext cx="6443954" cy="12196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13" name="任意多边形: 形状 35"/>
            <p:cNvSpPr/>
            <p:nvPr>
              <p:custDataLst>
                <p:tags r:id="rId3"/>
              </p:custDataLst>
            </p:nvPr>
          </p:nvSpPr>
          <p:spPr>
            <a:xfrm>
              <a:off x="6877878" y="-715337"/>
              <a:ext cx="5324995" cy="7365520"/>
            </a:xfrm>
            <a:custGeom>
              <a:avLst/>
              <a:gdLst>
                <a:gd name="connsiteX0" fmla="*/ 3479599 w 3479599"/>
                <a:gd name="connsiteY0" fmla="*/ 0 h 4812973"/>
                <a:gd name="connsiteX1" fmla="*/ 3479599 w 3479599"/>
                <a:gd name="connsiteY1" fmla="*/ 4812973 h 4812973"/>
                <a:gd name="connsiteX2" fmla="*/ 1333374 w 3479599"/>
                <a:gd name="connsiteY2" fmla="*/ 4812973 h 4812973"/>
                <a:gd name="connsiteX3" fmla="*/ 0 w 3479599"/>
                <a:gd name="connsiteY3" fmla="*/ 3479599 h 481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9599" h="4812973">
                  <a:moveTo>
                    <a:pt x="3479599" y="0"/>
                  </a:moveTo>
                  <a:lnTo>
                    <a:pt x="3479599" y="4812973"/>
                  </a:lnTo>
                  <a:lnTo>
                    <a:pt x="1333374" y="4812973"/>
                  </a:lnTo>
                  <a:lnTo>
                    <a:pt x="0" y="3479599"/>
                  </a:lnTo>
                  <a:close/>
                </a:path>
              </a:pathLst>
            </a:custGeom>
            <a:solidFill>
              <a:schemeClr val="bg1">
                <a:lumMod val="95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7" name="TextBox 9"/>
          <p:cNvSpPr txBox="1"/>
          <p:nvPr/>
        </p:nvSpPr>
        <p:spPr>
          <a:xfrm>
            <a:off x="1182810" y="663708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下载 </a:t>
            </a: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http://www.1ppt.com/xiazai/</a:t>
            </a:r>
            <a:endParaRPr lang="en-US" altLang="zh-CN" sz="1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65405" y="6006465"/>
            <a:ext cx="5702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https://github.com/Muke0/finance_management</a:t>
            </a:r>
            <a:endParaRPr lang="zh-CN" altLang="en-US"/>
          </a:p>
          <a:p>
            <a:r>
              <a:rPr lang="en-US" altLang="zh-CN"/>
              <a:t>http://www.mukee.ltd:89</a:t>
            </a:r>
            <a:endParaRPr lang="en-US" altLang="zh-CN"/>
          </a:p>
        </p:txBody>
      </p:sp>
      <p:sp>
        <p:nvSpPr>
          <p:cNvPr id="2" name="文本框 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90550" y="254635"/>
            <a:ext cx="58178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09600"/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项目详情</a:t>
            </a: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590550" y="729615"/>
            <a:ext cx="16033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Project Details</a:t>
            </a:r>
            <a:endParaRPr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>
            <p:custDataLst>
              <p:tags r:id="rId7"/>
            </p:custDataLst>
          </p:nvPr>
        </p:nvCxnSpPr>
        <p:spPr>
          <a:xfrm>
            <a:off x="482088" y="346078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81965" y="1127760"/>
            <a:ext cx="3211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tx1"/>
                </a:solidFill>
              </a:rPr>
              <a:t>（</a:t>
            </a:r>
            <a:r>
              <a:rPr lang="en-US" altLang="zh-CN" sz="3200" b="1" dirty="0">
                <a:solidFill>
                  <a:schemeClr val="tx1"/>
                </a:solidFill>
              </a:rPr>
              <a:t>5</a:t>
            </a:r>
            <a:r>
              <a:rPr lang="zh-CN" altLang="en-US" sz="3200" b="1" dirty="0">
                <a:solidFill>
                  <a:schemeClr val="tx1"/>
                </a:solidFill>
              </a:rPr>
              <a:t>）报表</a:t>
            </a:r>
            <a:r>
              <a:rPr lang="zh-CN" altLang="en-US" sz="3200" b="1" dirty="0">
                <a:solidFill>
                  <a:schemeClr val="tx1"/>
                </a:solidFill>
              </a:rPr>
              <a:t>导出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218133453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440" y="1724660"/>
            <a:ext cx="5930265" cy="282321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6774815" y="1556385"/>
            <a:ext cx="437197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just"/>
            <a:r>
              <a:rPr lang="zh-CN" sz="2800" b="0">
                <a:ea typeface="等线" panose="02010600030101010101" charset="-122"/>
              </a:rPr>
              <a:t>勾选对象，并选择要导出的类型和对应的日期，就能生成相应的报表。</a:t>
            </a:r>
            <a:endParaRPr lang="zh-CN" sz="2800" b="0">
              <a:ea typeface="等线" panose="02010600030101010101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625590" y="3006725"/>
            <a:ext cx="4724400" cy="1540510"/>
            <a:chOff x="10434" y="4735"/>
            <a:chExt cx="7440" cy="2426"/>
          </a:xfrm>
        </p:grpSpPr>
        <p:pic>
          <p:nvPicPr>
            <p:cNvPr id="1431632074" name="图片 1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10434" y="4735"/>
              <a:ext cx="7441" cy="242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>
              <p:custDataLst>
                <p:tags r:id="rId11"/>
              </p:custDataLst>
            </p:nvPr>
          </p:nvSpPr>
          <p:spPr>
            <a:xfrm rot="20580000">
              <a:off x="12391" y="5486"/>
              <a:ext cx="4313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4800" b="1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  <a:latin typeface="月色失格手写体" panose="02010600040101010101" charset="-122"/>
                  <a:ea typeface="月色失格手写体" panose="02010600040101010101" charset="-122"/>
                </a:rPr>
                <a:t>工资报表</a:t>
              </a:r>
              <a:endParaRPr lang="zh-CN" altLang="en-US" sz="4800" b="1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  <a:latin typeface="月色失格手写体" panose="02010600040101010101" charset="-122"/>
                <a:ea typeface="月色失格手写体" panose="02010600040101010101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45440" y="4614545"/>
            <a:ext cx="11004550" cy="1330960"/>
            <a:chOff x="544" y="7395"/>
            <a:chExt cx="17330" cy="2096"/>
          </a:xfrm>
        </p:grpSpPr>
        <p:pic>
          <p:nvPicPr>
            <p:cNvPr id="320387618" name="图片 1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>
              <a:off x="544" y="7395"/>
              <a:ext cx="17330" cy="2064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>
              <p:custDataLst>
                <p:tags r:id="rId14"/>
              </p:custDataLst>
            </p:nvPr>
          </p:nvSpPr>
          <p:spPr>
            <a:xfrm rot="21120000">
              <a:off x="7458" y="8185"/>
              <a:ext cx="5521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4800" b="1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  <a:latin typeface="月色失格手写体" panose="02010600040101010101" charset="-122"/>
                  <a:ea typeface="月色失格手写体" panose="02010600040101010101" charset="-122"/>
                </a:rPr>
                <a:t>工资</a:t>
              </a:r>
              <a:r>
                <a:rPr lang="zh-CN" altLang="en-US" sz="4800" b="1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  <a:latin typeface="月色失格手写体" panose="02010600040101010101" charset="-122"/>
                  <a:ea typeface="月色失格手写体" panose="02010600040101010101" charset="-122"/>
                </a:rPr>
                <a:t>明细表</a:t>
              </a:r>
              <a:endParaRPr lang="zh-CN" altLang="en-US" sz="4800" b="1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  <a:latin typeface="月色失格手写体" panose="02010600040101010101" charset="-122"/>
                <a:ea typeface="月色失格手写体" panose="02010600040101010101" charset="-122"/>
              </a:endParaRPr>
            </a:p>
          </p:txBody>
        </p:sp>
      </p:grpSp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13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1813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-4803" y="-715337"/>
            <a:ext cx="12207676" cy="7574925"/>
            <a:chOff x="-4803" y="-715337"/>
            <a:chExt cx="12207676" cy="7574925"/>
          </a:xfrm>
        </p:grpSpPr>
        <p:grpSp>
          <p:nvGrpSpPr>
            <p:cNvPr id="110" name="组合 109"/>
            <p:cNvGrpSpPr/>
            <p:nvPr/>
          </p:nvGrpSpPr>
          <p:grpSpPr>
            <a:xfrm>
              <a:off x="-4803" y="1"/>
              <a:ext cx="12196803" cy="6859587"/>
              <a:chOff x="-1626" y="1"/>
              <a:chExt cx="12196803" cy="6859587"/>
            </a:xfrm>
          </p:grpSpPr>
          <p:sp>
            <p:nvSpPr>
              <p:cNvPr id="111" name="矩形 110"/>
              <p:cNvSpPr/>
              <p:nvPr>
                <p:custDataLst>
                  <p:tags r:id="rId1"/>
                </p:custDataLst>
              </p:nvPr>
            </p:nvSpPr>
            <p:spPr>
              <a:xfrm rot="5400000">
                <a:off x="2666981" y="-2668606"/>
                <a:ext cx="6859587" cy="1219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2" name="矩形 111"/>
              <p:cNvSpPr/>
              <p:nvPr>
                <p:custDataLst>
                  <p:tags r:id="rId2"/>
                </p:custDataLst>
              </p:nvPr>
            </p:nvSpPr>
            <p:spPr>
              <a:xfrm rot="5400000">
                <a:off x="2874800" y="-2668605"/>
                <a:ext cx="6443954" cy="12196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13" name="任意多边形: 形状 35"/>
            <p:cNvSpPr/>
            <p:nvPr>
              <p:custDataLst>
                <p:tags r:id="rId3"/>
              </p:custDataLst>
            </p:nvPr>
          </p:nvSpPr>
          <p:spPr>
            <a:xfrm>
              <a:off x="6877878" y="-715337"/>
              <a:ext cx="5324995" cy="7365520"/>
            </a:xfrm>
            <a:custGeom>
              <a:avLst/>
              <a:gdLst>
                <a:gd name="connsiteX0" fmla="*/ 3479599 w 3479599"/>
                <a:gd name="connsiteY0" fmla="*/ 0 h 4812973"/>
                <a:gd name="connsiteX1" fmla="*/ 3479599 w 3479599"/>
                <a:gd name="connsiteY1" fmla="*/ 4812973 h 4812973"/>
                <a:gd name="connsiteX2" fmla="*/ 1333374 w 3479599"/>
                <a:gd name="connsiteY2" fmla="*/ 4812973 h 4812973"/>
                <a:gd name="connsiteX3" fmla="*/ 0 w 3479599"/>
                <a:gd name="connsiteY3" fmla="*/ 3479599 h 481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9599" h="4812973">
                  <a:moveTo>
                    <a:pt x="3479599" y="0"/>
                  </a:moveTo>
                  <a:lnTo>
                    <a:pt x="3479599" y="4812973"/>
                  </a:lnTo>
                  <a:lnTo>
                    <a:pt x="1333374" y="4812973"/>
                  </a:lnTo>
                  <a:lnTo>
                    <a:pt x="0" y="3479599"/>
                  </a:lnTo>
                  <a:close/>
                </a:path>
              </a:pathLst>
            </a:custGeom>
            <a:solidFill>
              <a:schemeClr val="bg1">
                <a:lumMod val="95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7" name="TextBox 9"/>
          <p:cNvSpPr txBox="1"/>
          <p:nvPr/>
        </p:nvSpPr>
        <p:spPr>
          <a:xfrm>
            <a:off x="1182810" y="663708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下载 </a:t>
            </a: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http://www.1ppt.com/xiazai/</a:t>
            </a:r>
            <a:endParaRPr lang="en-US" altLang="zh-CN" sz="1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65405" y="6006465"/>
            <a:ext cx="5702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https://github.com/Muke0/finance_management</a:t>
            </a:r>
            <a:endParaRPr lang="zh-CN" altLang="en-US"/>
          </a:p>
          <a:p>
            <a:r>
              <a:rPr lang="en-US" altLang="zh-CN"/>
              <a:t>http://www.mukee.ltd:89</a:t>
            </a:r>
            <a:endParaRPr lang="en-US" altLang="zh-CN"/>
          </a:p>
        </p:txBody>
      </p:sp>
      <p:sp>
        <p:nvSpPr>
          <p:cNvPr id="2" name="文本框 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90550" y="254635"/>
            <a:ext cx="58178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09600"/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项目详情</a:t>
            </a: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590550" y="729615"/>
            <a:ext cx="16033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Project Details</a:t>
            </a:r>
            <a:endParaRPr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>
            <p:custDataLst>
              <p:tags r:id="rId7"/>
            </p:custDataLst>
          </p:nvPr>
        </p:nvCxnSpPr>
        <p:spPr>
          <a:xfrm>
            <a:off x="482088" y="346078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81965" y="1127760"/>
            <a:ext cx="3211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tx1"/>
                </a:solidFill>
              </a:rPr>
              <a:t>（</a:t>
            </a:r>
            <a:r>
              <a:rPr lang="en-US" altLang="zh-CN" sz="3200" b="1" dirty="0">
                <a:solidFill>
                  <a:schemeClr val="tx1"/>
                </a:solidFill>
              </a:rPr>
              <a:t>6</a:t>
            </a:r>
            <a:r>
              <a:rPr lang="zh-CN" altLang="en-US" sz="3200" b="1" dirty="0">
                <a:solidFill>
                  <a:schemeClr val="tx1"/>
                </a:solidFill>
              </a:rPr>
              <a:t>）人员</a:t>
            </a:r>
            <a:r>
              <a:rPr lang="zh-CN" altLang="en-US" sz="3200" b="1" dirty="0">
                <a:solidFill>
                  <a:schemeClr val="tx1"/>
                </a:solidFill>
              </a:rPr>
              <a:t>管理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93761718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965" y="1753870"/>
            <a:ext cx="7025640" cy="2798445"/>
          </a:xfrm>
          <a:prstGeom prst="rect">
            <a:avLst/>
          </a:prstGeom>
        </p:spPr>
      </p:pic>
      <p:pic>
        <p:nvPicPr>
          <p:cNvPr id="194755137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3195" y="3675380"/>
            <a:ext cx="6624955" cy="279844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481965" y="4612640"/>
            <a:ext cx="392620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just"/>
            <a:r>
              <a:rPr lang="zh-CN" sz="2800" b="0">
                <a:ea typeface="等线" panose="02010600030101010101" charset="-122"/>
              </a:rPr>
              <a:t>在搜索框职工编号，点击Query搜索便能找到该职工的信息。</a:t>
            </a:r>
            <a:endParaRPr lang="zh-CN" sz="2800" b="0">
              <a:ea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51800" y="1753870"/>
            <a:ext cx="363728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just"/>
            <a:r>
              <a:rPr lang="zh-CN" sz="2800" b="0">
                <a:ea typeface="等线" panose="02010600030101010101" charset="-122"/>
              </a:rPr>
              <a:t>点击修改按钮，便能在弹出的窗口对员工信息进行修改，修改完毕后保存即可。</a:t>
            </a:r>
            <a:endParaRPr lang="zh-CN" sz="2800" b="0">
              <a:ea typeface="等线" panose="02010600030101010101" charset="-122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6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376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9475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0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-1" y="-716924"/>
            <a:ext cx="12207676" cy="7574925"/>
            <a:chOff x="-4803" y="-715337"/>
            <a:chExt cx="12207676" cy="7574925"/>
          </a:xfrm>
        </p:grpSpPr>
        <p:grpSp>
          <p:nvGrpSpPr>
            <p:cNvPr id="48" name="组合 47"/>
            <p:cNvGrpSpPr/>
            <p:nvPr/>
          </p:nvGrpSpPr>
          <p:grpSpPr>
            <a:xfrm>
              <a:off x="-4803" y="1"/>
              <a:ext cx="12196803" cy="6859587"/>
              <a:chOff x="-1626" y="1"/>
              <a:chExt cx="12196803" cy="6859587"/>
            </a:xfrm>
          </p:grpSpPr>
          <p:sp>
            <p:nvSpPr>
              <p:cNvPr id="52" name="矩形 51"/>
              <p:cNvSpPr/>
              <p:nvPr/>
            </p:nvSpPr>
            <p:spPr>
              <a:xfrm rot="5400000">
                <a:off x="2666981" y="-2668606"/>
                <a:ext cx="6859587" cy="1219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 rot="5400000">
                <a:off x="2874800" y="-2668605"/>
                <a:ext cx="6443954" cy="12196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1" name="任意多边形: 形状 35"/>
            <p:cNvSpPr/>
            <p:nvPr/>
          </p:nvSpPr>
          <p:spPr>
            <a:xfrm>
              <a:off x="6877878" y="-715337"/>
              <a:ext cx="5324995" cy="7365520"/>
            </a:xfrm>
            <a:custGeom>
              <a:avLst/>
              <a:gdLst>
                <a:gd name="connsiteX0" fmla="*/ 3479599 w 3479599"/>
                <a:gd name="connsiteY0" fmla="*/ 0 h 4812973"/>
                <a:gd name="connsiteX1" fmla="*/ 3479599 w 3479599"/>
                <a:gd name="connsiteY1" fmla="*/ 4812973 h 4812973"/>
                <a:gd name="connsiteX2" fmla="*/ 1333374 w 3479599"/>
                <a:gd name="connsiteY2" fmla="*/ 4812973 h 4812973"/>
                <a:gd name="connsiteX3" fmla="*/ 0 w 3479599"/>
                <a:gd name="connsiteY3" fmla="*/ 3479599 h 481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9599" h="4812973">
                  <a:moveTo>
                    <a:pt x="3479599" y="0"/>
                  </a:moveTo>
                  <a:lnTo>
                    <a:pt x="3479599" y="4812973"/>
                  </a:lnTo>
                  <a:lnTo>
                    <a:pt x="1333374" y="4812973"/>
                  </a:lnTo>
                  <a:lnTo>
                    <a:pt x="0" y="3479599"/>
                  </a:lnTo>
                  <a:close/>
                </a:path>
              </a:pathLst>
            </a:custGeom>
            <a:solidFill>
              <a:schemeClr val="bg1">
                <a:lumMod val="95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724718" y="2451100"/>
            <a:ext cx="2563812" cy="3662806"/>
            <a:chOff x="4821916" y="2470415"/>
            <a:chExt cx="2563065" cy="3662694"/>
          </a:xfrm>
        </p:grpSpPr>
        <p:grpSp>
          <p:nvGrpSpPr>
            <p:cNvPr id="9" name="组合 3"/>
            <p:cNvGrpSpPr/>
            <p:nvPr/>
          </p:nvGrpSpPr>
          <p:grpSpPr>
            <a:xfrm>
              <a:off x="4866064" y="2470415"/>
              <a:ext cx="2518917" cy="1308627"/>
              <a:chOff x="4880688" y="2451113"/>
              <a:chExt cx="2518917" cy="1308627"/>
            </a:xfrm>
          </p:grpSpPr>
          <p:sp>
            <p:nvSpPr>
              <p:cNvPr id="10" name="TextBox 25"/>
              <p:cNvSpPr/>
              <p:nvPr>
                <p:custDataLst>
                  <p:tags r:id="rId1"/>
                </p:custDataLst>
              </p:nvPr>
            </p:nvSpPr>
            <p:spPr>
              <a:xfrm>
                <a:off x="4880688" y="2692329"/>
                <a:ext cx="2518917" cy="10674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1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8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·</a:t>
                </a:r>
                <a:r>
                  <a:rPr lang="zh-CN" altLang="en-US" sz="1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深度学习发展速度较快            </a:t>
                </a:r>
                <a:endParaRPr lang="en-US" altLang="zh-CN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8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·</a:t>
                </a:r>
                <a:r>
                  <a:rPr lang="zh-CN" altLang="en-US" sz="1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客户的需求超过技术人员  </a:t>
                </a:r>
                <a:r>
                  <a:rPr lang="zh-CN" altLang="en-US" sz="18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:endParaRPr lang="en-US" altLang="zh-CN" sz="1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TextBox 25"/>
              <p:cNvSpPr/>
              <p:nvPr>
                <p:custDataLst>
                  <p:tags r:id="rId2"/>
                </p:custDataLst>
              </p:nvPr>
            </p:nvSpPr>
            <p:spPr>
              <a:xfrm>
                <a:off x="5524849" y="2451113"/>
                <a:ext cx="1381175" cy="3698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产生原因</a:t>
                </a:r>
                <a:endPara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4"/>
            <p:cNvGrpSpPr/>
            <p:nvPr/>
          </p:nvGrpSpPr>
          <p:grpSpPr>
            <a:xfrm>
              <a:off x="4821916" y="4149959"/>
              <a:ext cx="2518917" cy="1983150"/>
              <a:chOff x="4836540" y="3989980"/>
              <a:chExt cx="2518917" cy="1983150"/>
            </a:xfrm>
          </p:grpSpPr>
          <p:sp>
            <p:nvSpPr>
              <p:cNvPr id="13" name="TextBox 25"/>
              <p:cNvSpPr/>
              <p:nvPr>
                <p:custDataLst>
                  <p:tags r:id="rId3"/>
                </p:custDataLst>
              </p:nvPr>
            </p:nvSpPr>
            <p:spPr>
              <a:xfrm>
                <a:off x="4836540" y="4496165"/>
                <a:ext cx="2518917" cy="14769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·</a:t>
                </a:r>
                <a:r>
                  <a:rPr lang="zh-CN" altLang="en-US" sz="1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算法创新，优化效率</a:t>
                </a:r>
                <a:endParaRPr lang="en-US" altLang="zh-CN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·</a:t>
                </a:r>
                <a:r>
                  <a:rPr lang="en-US" altLang="zh-CN" sz="1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</a:t>
                </a:r>
                <a:r>
                  <a:rPr lang="zh-CN" altLang="zh-CN" sz="1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积极请教</a:t>
                </a:r>
                <a:r>
                  <a:rPr lang="zh-CN" altLang="en-US" sz="1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有经验者的技术范畴</a:t>
                </a:r>
                <a:endPara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TextBox 25"/>
              <p:cNvSpPr/>
              <p:nvPr>
                <p:custDataLst>
                  <p:tags r:id="rId4"/>
                </p:custDataLst>
              </p:nvPr>
            </p:nvSpPr>
            <p:spPr>
              <a:xfrm>
                <a:off x="5730306" y="3989980"/>
                <a:ext cx="819680" cy="3698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对策</a:t>
                </a:r>
                <a:endPara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2" name="图片 1" descr="RPL]7`H[S7QXBZPM{11}LFJ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120" y="1543685"/>
            <a:ext cx="9541510" cy="45700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95620" y="1036320"/>
            <a:ext cx="5160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https://github.com/Muke0/finance_management</a:t>
            </a: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90550" y="254635"/>
            <a:ext cx="38239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09600"/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</a:t>
            </a: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590550" y="729615"/>
            <a:ext cx="1717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roject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anagement</a:t>
            </a:r>
            <a:endParaRPr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8"/>
            </p:custDataLst>
          </p:nvPr>
        </p:nvCxnSpPr>
        <p:spPr>
          <a:xfrm>
            <a:off x="482088" y="346078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9" name="组合 108"/>
          <p:cNvGrpSpPr/>
          <p:nvPr/>
        </p:nvGrpSpPr>
        <p:grpSpPr>
          <a:xfrm>
            <a:off x="-94338" y="-714702"/>
            <a:ext cx="12207676" cy="7574925"/>
            <a:chOff x="-4803" y="-715337"/>
            <a:chExt cx="12207676" cy="7574925"/>
          </a:xfrm>
        </p:grpSpPr>
        <p:grpSp>
          <p:nvGrpSpPr>
            <p:cNvPr id="110" name="组合 109"/>
            <p:cNvGrpSpPr/>
            <p:nvPr/>
          </p:nvGrpSpPr>
          <p:grpSpPr>
            <a:xfrm>
              <a:off x="-4803" y="1"/>
              <a:ext cx="12196803" cy="6859587"/>
              <a:chOff x="-1626" y="1"/>
              <a:chExt cx="12196803" cy="6859587"/>
            </a:xfrm>
          </p:grpSpPr>
          <p:sp>
            <p:nvSpPr>
              <p:cNvPr id="111" name="矩形 110"/>
              <p:cNvSpPr/>
              <p:nvPr>
                <p:custDataLst>
                  <p:tags r:id="rId1"/>
                </p:custDataLst>
              </p:nvPr>
            </p:nvSpPr>
            <p:spPr>
              <a:xfrm rot="5400000">
                <a:off x="2666981" y="-2668606"/>
                <a:ext cx="6859587" cy="1219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2" name="矩形 111"/>
              <p:cNvSpPr/>
              <p:nvPr>
                <p:custDataLst>
                  <p:tags r:id="rId2"/>
                </p:custDataLst>
              </p:nvPr>
            </p:nvSpPr>
            <p:spPr>
              <a:xfrm rot="5400000">
                <a:off x="2874800" y="-2668605"/>
                <a:ext cx="6443954" cy="12196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13" name="任意多边形: 形状 35"/>
            <p:cNvSpPr/>
            <p:nvPr>
              <p:custDataLst>
                <p:tags r:id="rId3"/>
              </p:custDataLst>
            </p:nvPr>
          </p:nvSpPr>
          <p:spPr>
            <a:xfrm>
              <a:off x="6877878" y="-715337"/>
              <a:ext cx="5324995" cy="7365520"/>
            </a:xfrm>
            <a:custGeom>
              <a:avLst/>
              <a:gdLst>
                <a:gd name="connsiteX0" fmla="*/ 3479599 w 3479599"/>
                <a:gd name="connsiteY0" fmla="*/ 0 h 4812973"/>
                <a:gd name="connsiteX1" fmla="*/ 3479599 w 3479599"/>
                <a:gd name="connsiteY1" fmla="*/ 4812973 h 4812973"/>
                <a:gd name="connsiteX2" fmla="*/ 1333374 w 3479599"/>
                <a:gd name="connsiteY2" fmla="*/ 4812973 h 4812973"/>
                <a:gd name="connsiteX3" fmla="*/ 0 w 3479599"/>
                <a:gd name="connsiteY3" fmla="*/ 3479599 h 481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9599" h="4812973">
                  <a:moveTo>
                    <a:pt x="3479599" y="0"/>
                  </a:moveTo>
                  <a:lnTo>
                    <a:pt x="3479599" y="4812973"/>
                  </a:lnTo>
                  <a:lnTo>
                    <a:pt x="1333374" y="4812973"/>
                  </a:lnTo>
                  <a:lnTo>
                    <a:pt x="0" y="3479599"/>
                  </a:lnTo>
                  <a:close/>
                </a:path>
              </a:pathLst>
            </a:custGeom>
            <a:solidFill>
              <a:schemeClr val="bg1">
                <a:lumMod val="95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90550" y="254635"/>
            <a:ext cx="38239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09600"/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</a:t>
            </a: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590550" y="729615"/>
            <a:ext cx="1717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roject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anagement</a:t>
            </a:r>
            <a:endParaRPr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482088" y="346078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7970" y="1724025"/>
            <a:ext cx="9115425" cy="34099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-1"/>
            <a:ext cx="5468218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5440" y="314960"/>
            <a:ext cx="11511280" cy="6228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92348" y="2539146"/>
            <a:ext cx="454442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谢谢观看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6937465" y="4754429"/>
            <a:ext cx="1478778" cy="1478778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8054223" y="460971"/>
            <a:ext cx="1216492" cy="1216492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任意多边形: 形状 35"/>
          <p:cNvSpPr/>
          <p:nvPr/>
        </p:nvSpPr>
        <p:spPr>
          <a:xfrm>
            <a:off x="8723274" y="2045028"/>
            <a:ext cx="3479599" cy="4812973"/>
          </a:xfrm>
          <a:custGeom>
            <a:avLst/>
            <a:gdLst>
              <a:gd name="connsiteX0" fmla="*/ 3479599 w 3479599"/>
              <a:gd name="connsiteY0" fmla="*/ 0 h 4812973"/>
              <a:gd name="connsiteX1" fmla="*/ 3479599 w 3479599"/>
              <a:gd name="connsiteY1" fmla="*/ 4812973 h 4812973"/>
              <a:gd name="connsiteX2" fmla="*/ 1333374 w 3479599"/>
              <a:gd name="connsiteY2" fmla="*/ 4812973 h 4812973"/>
              <a:gd name="connsiteX3" fmla="*/ 0 w 3479599"/>
              <a:gd name="connsiteY3" fmla="*/ 3479599 h 481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9599" h="4812973">
                <a:moveTo>
                  <a:pt x="3479599" y="0"/>
                </a:moveTo>
                <a:lnTo>
                  <a:pt x="3479599" y="4812973"/>
                </a:lnTo>
                <a:lnTo>
                  <a:pt x="1333374" y="4812973"/>
                </a:lnTo>
                <a:lnTo>
                  <a:pt x="0" y="34795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任意多边形: 形状 36"/>
          <p:cNvSpPr/>
          <p:nvPr/>
        </p:nvSpPr>
        <p:spPr>
          <a:xfrm>
            <a:off x="9790074" y="3111827"/>
            <a:ext cx="2412799" cy="4825598"/>
          </a:xfrm>
          <a:custGeom>
            <a:avLst/>
            <a:gdLst>
              <a:gd name="connsiteX0" fmla="*/ 2412799 w 2412799"/>
              <a:gd name="connsiteY0" fmla="*/ 0 h 4825598"/>
              <a:gd name="connsiteX1" fmla="*/ 2412799 w 2412799"/>
              <a:gd name="connsiteY1" fmla="*/ 4825598 h 4825598"/>
              <a:gd name="connsiteX2" fmla="*/ 0 w 2412799"/>
              <a:gd name="connsiteY2" fmla="*/ 2412799 h 482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2799" h="4825598">
                <a:moveTo>
                  <a:pt x="2412799" y="0"/>
                </a:moveTo>
                <a:lnTo>
                  <a:pt x="2412799" y="4825598"/>
                </a:lnTo>
                <a:lnTo>
                  <a:pt x="0" y="2412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75784" y="1677513"/>
            <a:ext cx="4500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cap="all" dirty="0">
                <a:solidFill>
                  <a:schemeClr val="accent2"/>
                </a:solidFill>
                <a:uFillTx/>
                <a:cs typeface="+mn-ea"/>
                <a:sym typeface="+mn-lt"/>
              </a:rPr>
              <a:t>THANK</a:t>
            </a:r>
            <a:r>
              <a:rPr lang="zh-CN" altLang="en-US" sz="4000" cap="all" dirty="0">
                <a:solidFill>
                  <a:schemeClr val="accent2"/>
                </a:solidFill>
                <a:uFillTx/>
                <a:cs typeface="+mn-ea"/>
                <a:sym typeface="+mn-lt"/>
              </a:rPr>
              <a:t> </a:t>
            </a:r>
            <a:r>
              <a:rPr lang="en-US" altLang="zh-CN" sz="4000" cap="all" dirty="0">
                <a:solidFill>
                  <a:schemeClr val="accent2"/>
                </a:solidFill>
                <a:uFillTx/>
                <a:cs typeface="+mn-ea"/>
                <a:sym typeface="+mn-lt"/>
              </a:rPr>
              <a:t>YOU</a:t>
            </a:r>
            <a:endParaRPr lang="zh-CN" altLang="en-US" sz="4000" cap="all" dirty="0">
              <a:solidFill>
                <a:schemeClr val="accent2"/>
              </a:solidFill>
              <a:uFillTx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38304" y="4706058"/>
            <a:ext cx="5330416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汇报人：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赵柯迪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665" y="2045335"/>
            <a:ext cx="1751330" cy="1751330"/>
          </a:xfrm>
          <a:prstGeom prst="rect">
            <a:avLst/>
          </a:prstGeom>
        </p:spPr>
      </p:pic>
      <p:sp>
        <p:nvSpPr>
          <p:cNvPr id="13" name="任意多边形: 形状 34"/>
          <p:cNvSpPr/>
          <p:nvPr/>
        </p:nvSpPr>
        <p:spPr>
          <a:xfrm>
            <a:off x="8725549" y="0"/>
            <a:ext cx="3477323" cy="3634164"/>
          </a:xfrm>
          <a:custGeom>
            <a:avLst/>
            <a:gdLst>
              <a:gd name="connsiteX0" fmla="*/ 1887582 w 3477323"/>
              <a:gd name="connsiteY0" fmla="*/ 0 h 3634164"/>
              <a:gd name="connsiteX1" fmla="*/ 3477323 w 3477323"/>
              <a:gd name="connsiteY1" fmla="*/ 0 h 3634164"/>
              <a:gd name="connsiteX2" fmla="*/ 3477323 w 3477323"/>
              <a:gd name="connsiteY2" fmla="*/ 1890398 h 3634164"/>
              <a:gd name="connsiteX3" fmla="*/ 1739800 w 3477323"/>
              <a:gd name="connsiteY3" fmla="*/ 3634164 h 3634164"/>
              <a:gd name="connsiteX4" fmla="*/ 0 w 3477323"/>
              <a:gd name="connsiteY4" fmla="*/ 1894364 h 363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7323" h="3634164">
                <a:moveTo>
                  <a:pt x="1887582" y="0"/>
                </a:moveTo>
                <a:lnTo>
                  <a:pt x="3477323" y="0"/>
                </a:lnTo>
                <a:lnTo>
                  <a:pt x="3477323" y="1890398"/>
                </a:lnTo>
                <a:lnTo>
                  <a:pt x="1739800" y="3634164"/>
                </a:lnTo>
                <a:lnTo>
                  <a:pt x="0" y="18943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66470" y="4577715"/>
            <a:ext cx="5664200" cy="541020"/>
            <a:chOff x="882755" y="4634519"/>
            <a:chExt cx="4007364" cy="733425"/>
          </a:xfrm>
        </p:grpSpPr>
        <p:sp>
          <p:nvSpPr>
            <p:cNvPr id="6" name="矩形: 圆角 26"/>
            <p:cNvSpPr/>
            <p:nvPr>
              <p:custDataLst>
                <p:tags r:id="rId3"/>
              </p:custDataLst>
            </p:nvPr>
          </p:nvSpPr>
          <p:spPr>
            <a:xfrm>
              <a:off x="882755" y="4634519"/>
              <a:ext cx="4007364" cy="73342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4"/>
              </p:custDataLst>
            </p:nvPr>
          </p:nvSpPr>
          <p:spPr>
            <a:xfrm>
              <a:off x="985794" y="4751567"/>
              <a:ext cx="3669704" cy="4992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汇报人：</a:t>
              </a: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赵柯迪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8215" y="5513705"/>
            <a:ext cx="5688330" cy="539750"/>
            <a:chOff x="882755" y="4634519"/>
            <a:chExt cx="4007363" cy="765810"/>
          </a:xfrm>
        </p:grpSpPr>
        <p:sp>
          <p:nvSpPr>
            <p:cNvPr id="9" name="矩形: 圆角 26"/>
            <p:cNvSpPr/>
            <p:nvPr>
              <p:custDataLst>
                <p:tags r:id="rId5"/>
              </p:custDataLst>
            </p:nvPr>
          </p:nvSpPr>
          <p:spPr>
            <a:xfrm>
              <a:off x="882755" y="4634519"/>
              <a:ext cx="4007363" cy="76581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6"/>
              </p:custDataLst>
            </p:nvPr>
          </p:nvSpPr>
          <p:spPr>
            <a:xfrm>
              <a:off x="985635" y="4768107"/>
              <a:ext cx="3707709" cy="5225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小组成员：赵柯迪</a:t>
              </a:r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 潘天涯 黄雨程 郑皓泽 陈心仪</a:t>
              </a:r>
              <a:endParaRPr lang="en-US" altLang="zh-CN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1"/>
            <a:ext cx="5468218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5440" y="314960"/>
            <a:ext cx="11511280" cy="6228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19555" y="1932940"/>
            <a:ext cx="4650740" cy="1292860"/>
            <a:chOff x="2393" y="3044"/>
            <a:chExt cx="7324" cy="2036"/>
          </a:xfrm>
        </p:grpSpPr>
        <p:pic>
          <p:nvPicPr>
            <p:cNvPr id="25" name="图形 24" descr="语音 轮廓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393" y="3238"/>
              <a:ext cx="1437" cy="1686"/>
            </a:xfrm>
            <a:prstGeom prst="rect">
              <a:avLst/>
            </a:prstGeom>
          </p:spPr>
        </p:pic>
        <p:sp>
          <p:nvSpPr>
            <p:cNvPr id="11" name="副标题 4"/>
            <p:cNvSpPr txBox="1"/>
            <p:nvPr>
              <p:custDataLst>
                <p:tags r:id="rId4"/>
              </p:custDataLst>
            </p:nvPr>
          </p:nvSpPr>
          <p:spPr>
            <a:xfrm>
              <a:off x="4311" y="3044"/>
              <a:ext cx="5406" cy="2037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200000"/>
                </a:lnSpc>
                <a:buNone/>
              </a:pPr>
              <a:r>
                <a:rPr lang="zh-CN" altLang="en-US" sz="3200" b="1" noProof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项目背景</a:t>
              </a:r>
              <a:endParaRPr lang="zh-CN" altLang="en-US" sz="3200" b="1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65910" y="3841115"/>
            <a:ext cx="4604385" cy="1292860"/>
            <a:chOff x="2466" y="6049"/>
            <a:chExt cx="7251" cy="2036"/>
          </a:xfrm>
        </p:grpSpPr>
        <p:pic>
          <p:nvPicPr>
            <p:cNvPr id="26" name="图形 25" descr="剪贴板 轮廓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2466" y="6224"/>
              <a:ext cx="1291" cy="1514"/>
            </a:xfrm>
            <a:prstGeom prst="rect">
              <a:avLst/>
            </a:prstGeom>
          </p:spPr>
        </p:pic>
        <p:sp>
          <p:nvSpPr>
            <p:cNvPr id="12" name="副标题 4"/>
            <p:cNvSpPr txBox="1"/>
            <p:nvPr>
              <p:custDataLst>
                <p:tags r:id="rId8"/>
              </p:custDataLst>
            </p:nvPr>
          </p:nvSpPr>
          <p:spPr>
            <a:xfrm>
              <a:off x="4311" y="6049"/>
              <a:ext cx="5406" cy="2037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200000"/>
                </a:lnSpc>
                <a:buNone/>
              </a:pPr>
              <a:r>
                <a:rPr lang="zh-CN" altLang="en-US" sz="3200" b="1" noProof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zh-CN" altLang="en-US" sz="3200" b="1" noProof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详情</a:t>
              </a:r>
              <a:endParaRPr lang="zh-CN" altLang="en-US" sz="3200" b="1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37300" y="1945005"/>
            <a:ext cx="4806950" cy="1292860"/>
            <a:chOff x="9980" y="3063"/>
            <a:chExt cx="7570" cy="2036"/>
          </a:xfrm>
        </p:grpSpPr>
        <p:pic>
          <p:nvPicPr>
            <p:cNvPr id="2" name="图形 26" descr="便携式计算机 轮廓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9980" y="3313"/>
              <a:ext cx="1291" cy="1514"/>
            </a:xfrm>
            <a:prstGeom prst="rect">
              <a:avLst/>
            </a:prstGeom>
          </p:spPr>
        </p:pic>
        <p:sp>
          <p:nvSpPr>
            <p:cNvPr id="13" name="副标题 4"/>
            <p:cNvSpPr txBox="1"/>
            <p:nvPr>
              <p:custDataLst>
                <p:tags r:id="rId12"/>
              </p:custDataLst>
            </p:nvPr>
          </p:nvSpPr>
          <p:spPr>
            <a:xfrm>
              <a:off x="12144" y="3063"/>
              <a:ext cx="5406" cy="2037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200000"/>
                </a:lnSpc>
                <a:buNone/>
              </a:pPr>
              <a:r>
                <a:rPr lang="zh-CN" altLang="en-US" sz="3200" b="1" noProof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zh-CN" altLang="en-US" sz="3200" b="1" noProof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</a:t>
              </a:r>
              <a:endParaRPr lang="zh-CN" altLang="en-US" sz="3200" b="1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349365" y="3787140"/>
            <a:ext cx="4811395" cy="1292860"/>
            <a:chOff x="9999" y="5964"/>
            <a:chExt cx="7577" cy="2036"/>
          </a:xfrm>
        </p:grpSpPr>
        <p:pic>
          <p:nvPicPr>
            <p:cNvPr id="8" name="图形 27" descr="奖牌 轮廓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p:blipFill>
          <p:spPr>
            <a:xfrm>
              <a:off x="9999" y="6224"/>
              <a:ext cx="1437" cy="1686"/>
            </a:xfrm>
            <a:prstGeom prst="rect">
              <a:avLst/>
            </a:prstGeom>
          </p:spPr>
        </p:pic>
        <p:sp>
          <p:nvSpPr>
            <p:cNvPr id="14" name="副标题 4"/>
            <p:cNvSpPr txBox="1"/>
            <p:nvPr>
              <p:custDataLst>
                <p:tags r:id="rId16"/>
              </p:custDataLst>
            </p:nvPr>
          </p:nvSpPr>
          <p:spPr>
            <a:xfrm>
              <a:off x="12170" y="5964"/>
              <a:ext cx="5406" cy="2037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200000"/>
                </a:lnSpc>
                <a:buNone/>
              </a:pPr>
              <a:r>
                <a:rPr lang="zh-CN" altLang="en-US" sz="3200" b="1" noProof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项目管理</a:t>
              </a:r>
              <a:endParaRPr lang="zh-CN" altLang="en-US" sz="3200" b="1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14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84225" y="470535"/>
            <a:ext cx="469836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09600"/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18"/>
            </p:custDataLst>
          </p:nvPr>
        </p:nvSpPr>
        <p:spPr>
          <a:xfrm>
            <a:off x="803910" y="949325"/>
            <a:ext cx="842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9"/>
            </p:custDataLst>
          </p:nvPr>
        </p:nvCxnSpPr>
        <p:spPr>
          <a:xfrm>
            <a:off x="695448" y="565788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20"/>
            </p:custDataLst>
          </p:nvPr>
        </p:nvSpPr>
        <p:spPr>
          <a:xfrm>
            <a:off x="345440" y="5897880"/>
            <a:ext cx="5702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https://github.com/Muke0/finance_management</a:t>
            </a:r>
            <a:endParaRPr lang="zh-CN" altLang="en-US"/>
          </a:p>
          <a:p>
            <a:r>
              <a:rPr lang="en-US" altLang="zh-CN"/>
              <a:t>http://www.mukee.ltd:89</a:t>
            </a:r>
            <a:endParaRPr lang="en-US" altLang="zh-CN"/>
          </a:p>
        </p:txBody>
      </p:sp>
    </p:spTree>
    <p:custDataLst>
      <p:tags r:id="rId2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 flipV="1">
            <a:off x="3228660" y="1061729"/>
            <a:ext cx="1586968" cy="45784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326" y="1444580"/>
            <a:ext cx="969348" cy="396884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0"/>
            <a:ext cx="5468218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264732" y="236935"/>
            <a:ext cx="11511280" cy="6228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而音频分离与降噪是复杂的音频处理能否得到较大突破的关键，由此，当前社会急需轻量化、高效的音频处理分离方法，而多人声音频分离技术正是实现这个问题的关键。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84225" y="470535"/>
            <a:ext cx="469836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09600"/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6"/>
            </p:custDataLst>
          </p:nvPr>
        </p:nvSpPr>
        <p:spPr>
          <a:xfrm>
            <a:off x="803910" y="949325"/>
            <a:ext cx="1917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Project Background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>
            <p:custDataLst>
              <p:tags r:id="rId7"/>
            </p:custDataLst>
          </p:nvPr>
        </p:nvCxnSpPr>
        <p:spPr>
          <a:xfrm>
            <a:off x="695448" y="565788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46"/>
          <p:cNvSpPr/>
          <p:nvPr/>
        </p:nvSpPr>
        <p:spPr>
          <a:xfrm>
            <a:off x="2050415" y="1444625"/>
            <a:ext cx="8091170" cy="4055110"/>
          </a:xfrm>
          <a:prstGeom prst="roundRect">
            <a:avLst>
              <a:gd name="adj" fmla="val 7945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2262505" y="1518285"/>
            <a:ext cx="7667625" cy="38220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 fontAlgn="auto"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校一直由会计人工计算工资并编制财务报表，随着学校规模的扩大，工作量不断增多，目前每个月需由两名会计紧张工作半个月才能完成，效率低成本高，且今后人工计算成本不断增大。学校想开发一个财务管理系统以减少会计支出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8"/>
            </p:custDataLst>
          </p:nvPr>
        </p:nvSpPr>
        <p:spPr>
          <a:xfrm>
            <a:off x="264795" y="5819775"/>
            <a:ext cx="5702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https://github.com/Muke0/finance_management</a:t>
            </a:r>
            <a:endParaRPr lang="zh-CN" altLang="en-US"/>
          </a:p>
          <a:p>
            <a:r>
              <a:rPr lang="en-US" altLang="zh-CN"/>
              <a:t>http://www.mukee.ltd:89</a:t>
            </a:r>
            <a:endParaRPr lang="en-US" altLang="zh-CN"/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23" grpId="0" animBg="1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 109"/>
          <p:cNvGrpSpPr/>
          <p:nvPr/>
        </p:nvGrpSpPr>
        <p:grpSpPr>
          <a:xfrm rot="0">
            <a:off x="-5080" y="0"/>
            <a:ext cx="12197080" cy="6859270"/>
            <a:chOff x="-1626" y="1"/>
            <a:chExt cx="12196803" cy="6859587"/>
          </a:xfrm>
        </p:grpSpPr>
        <p:sp>
          <p:nvSpPr>
            <p:cNvPr id="111" name="矩形 110"/>
            <p:cNvSpPr/>
            <p:nvPr>
              <p:custDataLst>
                <p:tags r:id="rId1"/>
              </p:custDataLst>
            </p:nvPr>
          </p:nvSpPr>
          <p:spPr>
            <a:xfrm rot="5400000">
              <a:off x="2666981" y="-2668606"/>
              <a:ext cx="6859587" cy="1219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矩形 111"/>
            <p:cNvSpPr/>
            <p:nvPr>
              <p:custDataLst>
                <p:tags r:id="rId2"/>
              </p:custDataLst>
            </p:nvPr>
          </p:nvSpPr>
          <p:spPr>
            <a:xfrm rot="5400000">
              <a:off x="2874800" y="-2668605"/>
              <a:ext cx="6443954" cy="121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3464492" y="4477390"/>
            <a:ext cx="933315" cy="30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6C696F"/>
                </a:solidFill>
              </a:rPr>
              <a:t>HTTP</a:t>
            </a:r>
            <a:r>
              <a:rPr lang="zh-CN" altLang="en-US" sz="1400">
                <a:solidFill>
                  <a:srgbClr val="6C696F"/>
                </a:solidFill>
              </a:rPr>
              <a:t>协议</a:t>
            </a:r>
            <a:endParaRPr lang="zh-CN" altLang="en-US" sz="1400">
              <a:solidFill>
                <a:srgbClr val="6C696F"/>
              </a:solidFill>
            </a:endParaRPr>
          </a:p>
        </p:txBody>
      </p:sp>
      <p:sp>
        <p:nvSpPr>
          <p:cNvPr id="74" name="下箭头 73"/>
          <p:cNvSpPr/>
          <p:nvPr/>
        </p:nvSpPr>
        <p:spPr>
          <a:xfrm>
            <a:off x="6419530" y="2366157"/>
            <a:ext cx="247891" cy="515279"/>
          </a:xfrm>
          <a:prstGeom prst="downArrow">
            <a:avLst/>
          </a:prstGeom>
          <a:solidFill>
            <a:srgbClr val="827F87"/>
          </a:solidFill>
          <a:ln w="3175">
            <a:solidFill>
              <a:srgbClr val="F0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718685" y="1033780"/>
            <a:ext cx="3453765" cy="1353185"/>
            <a:chOff x="7433" y="1628"/>
            <a:chExt cx="5439" cy="2131"/>
          </a:xfrm>
        </p:grpSpPr>
        <p:sp>
          <p:nvSpPr>
            <p:cNvPr id="3" name="矩形 2"/>
            <p:cNvSpPr/>
            <p:nvPr/>
          </p:nvSpPr>
          <p:spPr>
            <a:xfrm>
              <a:off x="7433" y="1629"/>
              <a:ext cx="5438" cy="21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7689" y="2056"/>
              <a:ext cx="707" cy="130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600" b="1"/>
                <a:t>数据库</a:t>
              </a:r>
              <a:endParaRPr lang="zh-CN" altLang="en-US" sz="1600" b="1"/>
            </a:p>
          </p:txBody>
        </p:sp>
        <p:grpSp>
          <p:nvGrpSpPr>
            <p:cNvPr id="132" name="组合 131"/>
            <p:cNvGrpSpPr/>
            <p:nvPr/>
          </p:nvGrpSpPr>
          <p:grpSpPr>
            <a:xfrm rot="0">
              <a:off x="9592" y="1628"/>
              <a:ext cx="3280" cy="2030"/>
              <a:chOff x="824" y="817"/>
              <a:chExt cx="3321" cy="2453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133" name="圆柱形 132"/>
              <p:cNvSpPr/>
              <p:nvPr/>
            </p:nvSpPr>
            <p:spPr>
              <a:xfrm>
                <a:off x="824" y="817"/>
                <a:ext cx="2752" cy="2453"/>
              </a:xfrm>
              <a:prstGeom prst="can">
                <a:avLst>
                  <a:gd name="adj" fmla="val 40980"/>
                </a:avLst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文本框 133"/>
              <p:cNvSpPr txBox="1"/>
              <p:nvPr/>
            </p:nvSpPr>
            <p:spPr>
              <a:xfrm>
                <a:off x="912" y="943"/>
                <a:ext cx="3050" cy="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 wrap="square" rtlCol="0">
                <a:spAutoFit/>
              </a:bodyPr>
              <a:lstStyle/>
              <a:p>
                <a:pPr algn="l">
                  <a:buClrTx/>
                  <a:buSzTx/>
                  <a:buFontTx/>
                </a:pPr>
                <a:r>
                  <a:rPr lang="zh-CN" altLang="en-US" sz="2000" b="1"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</a:rPr>
                  <a:t>mysql数据库</a:t>
                </a:r>
                <a:endParaRPr lang="zh-CN" altLang="en-US" sz="2000" b="1"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endParaRPr>
              </a:p>
            </p:txBody>
          </p:sp>
          <p:sp>
            <p:nvSpPr>
              <p:cNvPr id="135" name="文本框 134"/>
              <p:cNvSpPr txBox="1"/>
              <p:nvPr/>
            </p:nvSpPr>
            <p:spPr>
              <a:xfrm>
                <a:off x="957" y="2010"/>
                <a:ext cx="3188" cy="11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+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版本：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8.0.32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+port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：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3306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3892550" y="2874645"/>
            <a:ext cx="5349240" cy="2623820"/>
            <a:chOff x="6130" y="4527"/>
            <a:chExt cx="8424" cy="4132"/>
          </a:xfrm>
        </p:grpSpPr>
        <p:sp>
          <p:nvSpPr>
            <p:cNvPr id="5" name="矩形 4"/>
            <p:cNvSpPr/>
            <p:nvPr/>
          </p:nvSpPr>
          <p:spPr>
            <a:xfrm>
              <a:off x="6130" y="4527"/>
              <a:ext cx="8425" cy="4132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6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6349" y="4811"/>
              <a:ext cx="673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/>
                <a:t>服务器</a:t>
              </a:r>
              <a:endParaRPr lang="zh-CN" altLang="en-US" sz="1600" b="1" dirty="0"/>
            </a:p>
          </p:txBody>
        </p:sp>
        <p:sp>
          <p:nvSpPr>
            <p:cNvPr id="103" name="左右箭头 102"/>
            <p:cNvSpPr/>
            <p:nvPr/>
          </p:nvSpPr>
          <p:spPr>
            <a:xfrm rot="16200000">
              <a:off x="10620" y="6305"/>
              <a:ext cx="680" cy="239"/>
            </a:xfrm>
            <a:prstGeom prst="leftRightArrow">
              <a:avLst/>
            </a:prstGeom>
            <a:solidFill>
              <a:srgbClr val="827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立方体 140"/>
            <p:cNvSpPr/>
            <p:nvPr/>
          </p:nvSpPr>
          <p:spPr>
            <a:xfrm>
              <a:off x="9217" y="4690"/>
              <a:ext cx="3485" cy="1443"/>
            </a:xfrm>
            <a:prstGeom prst="cube">
              <a:avLst>
                <a:gd name="adj" fmla="val 41344"/>
              </a:avLst>
            </a:prstGeom>
            <a:solidFill>
              <a:srgbClr val="F1D9C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9521" y="4690"/>
              <a:ext cx="306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en-US" altLang="zh-CN" sz="2000" b="1"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mysql服务器</a:t>
              </a:r>
              <a:endParaRPr lang="en-US" altLang="zh-CN" sz="2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9635" y="5471"/>
              <a:ext cx="3235" cy="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6C696F"/>
                  </a:solidFill>
                </a:rPr>
                <a:t>+Ubuntu22</a:t>
              </a:r>
              <a:endParaRPr lang="en-US" altLang="zh-CN" dirty="0">
                <a:solidFill>
                  <a:srgbClr val="6C696F"/>
                </a:solidFill>
              </a:endParaRPr>
            </a:p>
          </p:txBody>
        </p:sp>
        <p:sp>
          <p:nvSpPr>
            <p:cNvPr id="149" name="立方体 148"/>
            <p:cNvSpPr/>
            <p:nvPr/>
          </p:nvSpPr>
          <p:spPr>
            <a:xfrm>
              <a:off x="9057" y="6794"/>
              <a:ext cx="3253" cy="1706"/>
            </a:xfrm>
            <a:prstGeom prst="cube">
              <a:avLst>
                <a:gd name="adj" fmla="val 41344"/>
              </a:avLst>
            </a:prstGeom>
            <a:solidFill>
              <a:srgbClr val="F1D9C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9522" y="6811"/>
              <a:ext cx="276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物理服务器</a:t>
              </a:r>
              <a:endParaRPr lang="en-US" altLang="zh-CN" sz="2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9389" y="7504"/>
              <a:ext cx="292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6C696F"/>
                  </a:solidFill>
                </a:rPr>
                <a:t>+2</a:t>
              </a:r>
              <a:r>
                <a:rPr lang="zh-CN" altLang="en-US" dirty="0">
                  <a:solidFill>
                    <a:srgbClr val="6C696F"/>
                  </a:solidFill>
                </a:rPr>
                <a:t>核</a:t>
              </a:r>
              <a:r>
                <a:rPr lang="en-US" altLang="zh-CN" dirty="0">
                  <a:solidFill>
                    <a:srgbClr val="6C696F"/>
                  </a:solidFill>
                </a:rPr>
                <a:t>2G</a:t>
              </a:r>
              <a:endParaRPr lang="en-US" altLang="zh-CN" dirty="0">
                <a:solidFill>
                  <a:srgbClr val="6C696F"/>
                </a:solidFill>
              </a:endParaRPr>
            </a:p>
            <a:p>
              <a:r>
                <a:rPr lang="en-US" altLang="zh-CN" dirty="0">
                  <a:solidFill>
                    <a:srgbClr val="6C696F"/>
                  </a:solidFill>
                </a:rPr>
                <a:t>+Ubuntu22</a:t>
              </a:r>
              <a:endParaRPr lang="en-US" altLang="zh-CN" dirty="0">
                <a:solidFill>
                  <a:srgbClr val="6C696F"/>
                </a:solidFill>
              </a:endParaRPr>
            </a:p>
          </p:txBody>
        </p:sp>
      </p:grp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90550" y="254635"/>
            <a:ext cx="58178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09600"/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项目结构</a:t>
            </a: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部署环境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1175" y="2099310"/>
            <a:ext cx="2862580" cy="3398520"/>
            <a:chOff x="740" y="3069"/>
            <a:chExt cx="4508" cy="5352"/>
          </a:xfrm>
        </p:grpSpPr>
        <p:sp>
          <p:nvSpPr>
            <p:cNvPr id="9" name="矩形 8"/>
            <p:cNvSpPr/>
            <p:nvPr/>
          </p:nvSpPr>
          <p:spPr>
            <a:xfrm rot="5400000">
              <a:off x="318" y="3491"/>
              <a:ext cx="5352" cy="4509"/>
            </a:xfrm>
            <a:prstGeom prst="rect">
              <a:avLst/>
            </a:prstGeom>
            <a:solidFill>
              <a:srgbClr val="D4E9FF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1095" y="4163"/>
              <a:ext cx="3679" cy="3807"/>
            </a:xfrm>
            <a:prstGeom prst="rect">
              <a:avLst/>
            </a:prstGeom>
            <a:noFill/>
            <a:ln w="57150">
              <a:solidFill>
                <a:srgbClr val="E2C8F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095" y="3404"/>
              <a:ext cx="240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/>
                  </a:solidFill>
                </a:rPr>
                <a:t>浏览器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pic>
          <p:nvPicPr>
            <p:cNvPr id="102" name="图片 101" descr="{9Y~QUBP4ILM9W~5G06_QRU"/>
            <p:cNvPicPr>
              <a:picLocks noChangeAspect="1"/>
            </p:cNvPicPr>
            <p:nvPr/>
          </p:nvPicPr>
          <p:blipFill>
            <a:blip r:embed="rId3"/>
            <a:srcRect b="13529"/>
            <a:stretch>
              <a:fillRect/>
            </a:stretch>
          </p:blipFill>
          <p:spPr>
            <a:xfrm>
              <a:off x="1504" y="4690"/>
              <a:ext cx="2897" cy="194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1504" y="5881"/>
              <a:ext cx="2896" cy="98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zh-CN" dirty="0"/>
            </a:p>
            <a:p>
              <a:r>
                <a:rPr lang="en-US" altLang="zh-CN" dirty="0"/>
                <a:t>+nginx</a:t>
              </a:r>
              <a:r>
                <a:rPr lang="zh-CN" altLang="en-US" dirty="0"/>
                <a:t>版本</a:t>
              </a:r>
              <a:r>
                <a:rPr lang="en-US" altLang="zh-CN" dirty="0"/>
                <a:t>1.18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504" y="5629"/>
              <a:ext cx="2897" cy="50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网站页面</a:t>
              </a:r>
              <a:endParaRPr lang="zh-CN" altLang="en-US" sz="2000" dirty="0"/>
            </a:p>
          </p:txBody>
        </p:sp>
      </p:grpSp>
      <p:sp>
        <p:nvSpPr>
          <p:cNvPr id="27" name="文本框 26"/>
          <p:cNvSpPr txBox="1"/>
          <p:nvPr>
            <p:custDataLst>
              <p:tags r:id="rId4"/>
            </p:custDataLst>
          </p:nvPr>
        </p:nvSpPr>
        <p:spPr>
          <a:xfrm>
            <a:off x="590550" y="729615"/>
            <a:ext cx="16033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Project Structure</a:t>
            </a:r>
            <a:endParaRPr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/>
          <p:cNvCxnSpPr/>
          <p:nvPr>
            <p:custDataLst>
              <p:tags r:id="rId5"/>
            </p:custDataLst>
          </p:nvPr>
        </p:nvCxnSpPr>
        <p:spPr>
          <a:xfrm>
            <a:off x="482088" y="346078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左右箭头 99"/>
          <p:cNvSpPr/>
          <p:nvPr/>
        </p:nvSpPr>
        <p:spPr>
          <a:xfrm>
            <a:off x="3200973" y="4784388"/>
            <a:ext cx="1375377" cy="258252"/>
          </a:xfrm>
          <a:prstGeom prst="leftRightArrow">
            <a:avLst/>
          </a:prstGeom>
          <a:solidFill>
            <a:srgbClr val="827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0" y="6026785"/>
            <a:ext cx="5702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https://github.com/Muke0/finance_management</a:t>
            </a:r>
            <a:endParaRPr lang="zh-CN" altLang="en-US"/>
          </a:p>
          <a:p>
            <a:r>
              <a:rPr lang="en-US" altLang="zh-CN"/>
              <a:t>http://www.mukee.ltd:89</a:t>
            </a:r>
            <a:endParaRPr lang="en-US" altLang="zh-CN"/>
          </a:p>
        </p:txBody>
      </p:sp>
      <p:sp>
        <p:nvSpPr>
          <p:cNvPr id="78" name="下箭头 77"/>
          <p:cNvSpPr/>
          <p:nvPr/>
        </p:nvSpPr>
        <p:spPr>
          <a:xfrm rot="5400000">
            <a:off x="9531892" y="4226730"/>
            <a:ext cx="234385" cy="1038814"/>
          </a:xfrm>
          <a:prstGeom prst="downArrow">
            <a:avLst/>
          </a:prstGeom>
          <a:solidFill>
            <a:srgbClr val="827F87"/>
          </a:solidFill>
          <a:ln w="3175">
            <a:solidFill>
              <a:srgbClr val="F0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712325" y="1723393"/>
            <a:ext cx="2030095" cy="3776345"/>
            <a:chOff x="15294" y="3070"/>
            <a:chExt cx="3197" cy="5920"/>
          </a:xfrm>
        </p:grpSpPr>
        <p:sp>
          <p:nvSpPr>
            <p:cNvPr id="7" name="矩形 6"/>
            <p:cNvSpPr/>
            <p:nvPr/>
          </p:nvSpPr>
          <p:spPr>
            <a:xfrm rot="5400000">
              <a:off x="14112" y="4611"/>
              <a:ext cx="5920" cy="2837"/>
            </a:xfrm>
            <a:prstGeom prst="rect">
              <a:avLst/>
            </a:prstGeom>
            <a:solidFill>
              <a:srgbClr val="D4E9FF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6893" y="3514"/>
              <a:ext cx="1598" cy="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/>
                  </a:solidFill>
                </a:rPr>
                <a:t>后端服务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pic>
          <p:nvPicPr>
            <p:cNvPr id="87" name="图片 86" descr="千库网_蓝色办公商务主机云服务互联网_元素编号1303390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94" y="3238"/>
              <a:ext cx="1756" cy="1201"/>
            </a:xfrm>
            <a:prstGeom prst="rect">
              <a:avLst/>
            </a:prstGeom>
          </p:spPr>
        </p:pic>
        <p:grpSp>
          <p:nvGrpSpPr>
            <p:cNvPr id="20" name="组合 19"/>
            <p:cNvGrpSpPr/>
            <p:nvPr/>
          </p:nvGrpSpPr>
          <p:grpSpPr>
            <a:xfrm rot="0">
              <a:off x="15950" y="4657"/>
              <a:ext cx="2356" cy="3786"/>
              <a:chOff x="10365313" y="3746341"/>
              <a:chExt cx="1495861" cy="1922369"/>
            </a:xfrm>
          </p:grpSpPr>
          <p:pic>
            <p:nvPicPr>
              <p:cNvPr id="40" name="图片 39"/>
              <p:cNvPicPr>
                <a:picLocks noChangeAspect="1"/>
              </p:cNvPicPr>
              <p:nvPr/>
            </p:nvPicPr>
            <p:blipFill>
              <a:blip r:embed="rId8"/>
              <a:srcRect b="53220"/>
              <a:stretch>
                <a:fillRect/>
              </a:stretch>
            </p:blipFill>
            <p:spPr>
              <a:xfrm>
                <a:off x="10365313" y="3746341"/>
                <a:ext cx="1495861" cy="516389"/>
              </a:xfrm>
              <a:prstGeom prst="rect">
                <a:avLst/>
              </a:prstGeom>
            </p:spPr>
          </p:pic>
          <p:sp>
            <p:nvSpPr>
              <p:cNvPr id="18" name="矩形 17"/>
              <p:cNvSpPr/>
              <p:nvPr/>
            </p:nvSpPr>
            <p:spPr>
              <a:xfrm>
                <a:off x="10365313" y="4262730"/>
                <a:ext cx="1495227" cy="23255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app.js</a:t>
                </a:r>
                <a:endParaRPr lang="en-US" altLang="zh-CN" sz="2400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0365948" y="4495283"/>
                <a:ext cx="1494592" cy="117342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dirty="0"/>
                  <a:t> +</a:t>
                </a:r>
                <a:r>
                  <a:rPr lang="zh-CN" altLang="en-US" dirty="0"/>
                  <a:t>服务端</a:t>
                </a:r>
                <a:endParaRPr lang="en-US" altLang="zh-CN" dirty="0"/>
              </a:p>
              <a:p>
                <a:r>
                  <a:rPr lang="en-US" altLang="zh-CN" dirty="0"/>
                  <a:t> +port:86</a:t>
                </a:r>
                <a:endParaRPr lang="en-US" altLang="zh-CN" dirty="0"/>
              </a:p>
              <a:p>
                <a:r>
                  <a:rPr lang="en-US" altLang="zh-CN" dirty="0"/>
                  <a:t> +express:</a:t>
                </a:r>
                <a:endParaRPr lang="en-US" altLang="zh-CN" dirty="0"/>
              </a:p>
              <a:p>
                <a:r>
                  <a:rPr lang="en-US" altLang="zh-CN" dirty="0"/>
                  <a:t> 4.17.1</a:t>
                </a:r>
                <a:endParaRPr lang="en-US" altLang="zh-CN" dirty="0"/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65" grpId="0"/>
      <p:bldP spid="74" grpId="0" animBg="1"/>
      <p:bldP spid="7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-121008" y="-781377"/>
            <a:ext cx="12207676" cy="7574925"/>
            <a:chOff x="-4803" y="-715337"/>
            <a:chExt cx="12207676" cy="7574925"/>
          </a:xfrm>
        </p:grpSpPr>
        <p:grpSp>
          <p:nvGrpSpPr>
            <p:cNvPr id="110" name="组合 109"/>
            <p:cNvGrpSpPr/>
            <p:nvPr/>
          </p:nvGrpSpPr>
          <p:grpSpPr>
            <a:xfrm>
              <a:off x="-4803" y="1"/>
              <a:ext cx="12196803" cy="6859587"/>
              <a:chOff x="-1626" y="1"/>
              <a:chExt cx="12196803" cy="6859587"/>
            </a:xfrm>
          </p:grpSpPr>
          <p:sp>
            <p:nvSpPr>
              <p:cNvPr id="111" name="矩形 110"/>
              <p:cNvSpPr/>
              <p:nvPr>
                <p:custDataLst>
                  <p:tags r:id="rId1"/>
                </p:custDataLst>
              </p:nvPr>
            </p:nvSpPr>
            <p:spPr>
              <a:xfrm rot="5400000">
                <a:off x="2666981" y="-2668606"/>
                <a:ext cx="6859587" cy="1219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2" name="矩形 111"/>
              <p:cNvSpPr/>
              <p:nvPr>
                <p:custDataLst>
                  <p:tags r:id="rId2"/>
                </p:custDataLst>
              </p:nvPr>
            </p:nvSpPr>
            <p:spPr>
              <a:xfrm rot="5400000">
                <a:off x="2874800" y="-2668605"/>
                <a:ext cx="6443954" cy="12196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13" name="任意多边形: 形状 35"/>
            <p:cNvSpPr/>
            <p:nvPr>
              <p:custDataLst>
                <p:tags r:id="rId3"/>
              </p:custDataLst>
            </p:nvPr>
          </p:nvSpPr>
          <p:spPr>
            <a:xfrm>
              <a:off x="6877878" y="-715337"/>
              <a:ext cx="5324995" cy="7365520"/>
            </a:xfrm>
            <a:custGeom>
              <a:avLst/>
              <a:gdLst>
                <a:gd name="connsiteX0" fmla="*/ 3479599 w 3479599"/>
                <a:gd name="connsiteY0" fmla="*/ 0 h 4812973"/>
                <a:gd name="connsiteX1" fmla="*/ 3479599 w 3479599"/>
                <a:gd name="connsiteY1" fmla="*/ 4812973 h 4812973"/>
                <a:gd name="connsiteX2" fmla="*/ 1333374 w 3479599"/>
                <a:gd name="connsiteY2" fmla="*/ 4812973 h 4812973"/>
                <a:gd name="connsiteX3" fmla="*/ 0 w 3479599"/>
                <a:gd name="connsiteY3" fmla="*/ 3479599 h 481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9599" h="4812973">
                  <a:moveTo>
                    <a:pt x="3479599" y="0"/>
                  </a:moveTo>
                  <a:lnTo>
                    <a:pt x="3479599" y="4812973"/>
                  </a:lnTo>
                  <a:lnTo>
                    <a:pt x="1333374" y="4812973"/>
                  </a:lnTo>
                  <a:lnTo>
                    <a:pt x="0" y="3479599"/>
                  </a:lnTo>
                  <a:close/>
                </a:path>
              </a:pathLst>
            </a:custGeom>
            <a:solidFill>
              <a:schemeClr val="bg1">
                <a:lumMod val="95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3" name="矩形 152"/>
          <p:cNvSpPr/>
          <p:nvPr/>
        </p:nvSpPr>
        <p:spPr>
          <a:xfrm>
            <a:off x="469900" y="5565140"/>
            <a:ext cx="943610" cy="6083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0" y="6005195"/>
            <a:ext cx="5702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https://github.com/Muke0/finance_management</a:t>
            </a:r>
            <a:endParaRPr lang="zh-CN" altLang="en-US"/>
          </a:p>
          <a:p>
            <a:r>
              <a:rPr lang="en-US" altLang="zh-CN"/>
              <a:t>http://www.mukee.ltd:89</a:t>
            </a:r>
            <a:endParaRPr lang="en-US" altLang="zh-CN"/>
          </a:p>
        </p:txBody>
      </p:sp>
      <p:sp>
        <p:nvSpPr>
          <p:cNvPr id="2" name="文本框 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90550" y="254635"/>
            <a:ext cx="58178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09600"/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项目结构</a:t>
            </a: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590550" y="729615"/>
            <a:ext cx="16033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Project Structure</a:t>
            </a:r>
            <a:endParaRPr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>
            <p:custDataLst>
              <p:tags r:id="rId7"/>
            </p:custDataLst>
          </p:nvPr>
        </p:nvCxnSpPr>
        <p:spPr>
          <a:xfrm>
            <a:off x="482088" y="346078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rcRect r="59315"/>
          <a:stretch>
            <a:fillRect/>
          </a:stretch>
        </p:blipFill>
        <p:spPr>
          <a:xfrm>
            <a:off x="2582545" y="899160"/>
            <a:ext cx="1671955" cy="5037455"/>
          </a:xfrm>
          <a:prstGeom prst="rect">
            <a:avLst/>
          </a:prstGeom>
        </p:spPr>
      </p:pic>
      <p:grpSp>
        <p:nvGrpSpPr>
          <p:cNvPr id="64" name="组合 63"/>
          <p:cNvGrpSpPr/>
          <p:nvPr/>
        </p:nvGrpSpPr>
        <p:grpSpPr>
          <a:xfrm>
            <a:off x="3481070" y="1965960"/>
            <a:ext cx="4577080" cy="617220"/>
            <a:chOff x="3853" y="3297"/>
            <a:chExt cx="7208" cy="972"/>
          </a:xfrm>
        </p:grpSpPr>
        <p:sp>
          <p:nvSpPr>
            <p:cNvPr id="21" name="文本框 20"/>
            <p:cNvSpPr txBox="1"/>
            <p:nvPr>
              <p:custDataLst>
                <p:tags r:id="rId9"/>
              </p:custDataLst>
            </p:nvPr>
          </p:nvSpPr>
          <p:spPr>
            <a:xfrm>
              <a:off x="8126" y="3297"/>
              <a:ext cx="293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b="1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  <a:latin typeface="月色失格手写体" panose="02010600040101010101" charset="-122"/>
                  <a:ea typeface="月色失格手写体" panose="02010600040101010101" charset="-122"/>
                </a:rPr>
                <a:t>静态资源</a:t>
              </a:r>
              <a:endParaRPr lang="zh-CN" altLang="en-US" sz="2800" b="1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  <a:latin typeface="月色失格手写体" panose="02010600040101010101" charset="-122"/>
                <a:ea typeface="月色失格手写体" panose="02010600040101010101" charset="-122"/>
              </a:endParaRPr>
            </a:p>
          </p:txBody>
        </p:sp>
        <p:pic>
          <p:nvPicPr>
            <p:cNvPr id="42" name="图片 41" descr="32313630303830373b32313630303633323b7bad5934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21420000">
              <a:off x="3853" y="3422"/>
              <a:ext cx="4268" cy="847"/>
            </a:xfrm>
            <a:prstGeom prst="rect">
              <a:avLst/>
            </a:prstGeom>
          </p:spPr>
        </p:pic>
      </p:grpSp>
      <p:grpSp>
        <p:nvGrpSpPr>
          <p:cNvPr id="62" name="组合 61"/>
          <p:cNvGrpSpPr/>
          <p:nvPr/>
        </p:nvGrpSpPr>
        <p:grpSpPr>
          <a:xfrm>
            <a:off x="3228340" y="1031875"/>
            <a:ext cx="4829175" cy="654050"/>
            <a:chOff x="3455" y="1826"/>
            <a:chExt cx="7605" cy="1030"/>
          </a:xfrm>
        </p:grpSpPr>
        <p:sp>
          <p:nvSpPr>
            <p:cNvPr id="13" name="文本框 12"/>
            <p:cNvSpPr txBox="1"/>
            <p:nvPr/>
          </p:nvSpPr>
          <p:spPr>
            <a:xfrm>
              <a:off x="8126" y="1826"/>
              <a:ext cx="293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b="1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  <a:latin typeface="月色失格手写体" panose="02010600040101010101" charset="-122"/>
                  <a:ea typeface="月色失格手写体" panose="02010600040101010101" charset="-122"/>
                </a:rPr>
                <a:t>打包输出</a:t>
              </a:r>
              <a:endParaRPr lang="zh-CN" altLang="en-US" sz="2800" b="1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  <a:latin typeface="月色失格手写体" panose="02010600040101010101" charset="-122"/>
                <a:ea typeface="月色失格手写体" panose="02010600040101010101" charset="-122"/>
              </a:endParaRPr>
            </a:p>
          </p:txBody>
        </p:sp>
        <p:pic>
          <p:nvPicPr>
            <p:cNvPr id="43" name="图片 42" descr="32313630303830373b32313630303633323b7bad5934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21360000">
              <a:off x="3455" y="2010"/>
              <a:ext cx="4671" cy="847"/>
            </a:xfrm>
            <a:prstGeom prst="rect">
              <a:avLst/>
            </a:prstGeom>
          </p:spPr>
        </p:pic>
      </p:grpSp>
      <p:grpSp>
        <p:nvGrpSpPr>
          <p:cNvPr id="63" name="组合 62"/>
          <p:cNvGrpSpPr/>
          <p:nvPr/>
        </p:nvGrpSpPr>
        <p:grpSpPr>
          <a:xfrm>
            <a:off x="3462655" y="1524000"/>
            <a:ext cx="4595495" cy="662305"/>
            <a:chOff x="3824" y="2601"/>
            <a:chExt cx="7237" cy="1043"/>
          </a:xfrm>
        </p:grpSpPr>
        <p:sp>
          <p:nvSpPr>
            <p:cNvPr id="18" name="文本框 17"/>
            <p:cNvSpPr txBox="1"/>
            <p:nvPr>
              <p:custDataLst>
                <p:tags r:id="rId15"/>
              </p:custDataLst>
            </p:nvPr>
          </p:nvSpPr>
          <p:spPr>
            <a:xfrm>
              <a:off x="8126" y="2601"/>
              <a:ext cx="293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b="1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  <a:latin typeface="月色失格手写体" panose="02010600040101010101" charset="-122"/>
                  <a:ea typeface="月色失格手写体" panose="02010600040101010101" charset="-122"/>
                </a:rPr>
                <a:t>公开资源</a:t>
              </a:r>
              <a:endParaRPr lang="zh-CN" altLang="en-US" sz="2800" b="1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  <a:latin typeface="月色失格手写体" panose="02010600040101010101" charset="-122"/>
                <a:ea typeface="月色失格手写体" panose="02010600040101010101" charset="-122"/>
              </a:endParaRPr>
            </a:p>
          </p:txBody>
        </p:sp>
        <p:pic>
          <p:nvPicPr>
            <p:cNvPr id="44" name="图片 43" descr="32313630303830373b32313630303633323b7bad5934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21360000">
              <a:off x="3824" y="2797"/>
              <a:ext cx="4302" cy="847"/>
            </a:xfrm>
            <a:prstGeom prst="rect">
              <a:avLst/>
            </a:prstGeom>
          </p:spPr>
        </p:pic>
      </p:grpSp>
      <p:grpSp>
        <p:nvGrpSpPr>
          <p:cNvPr id="66" name="组合 65"/>
          <p:cNvGrpSpPr/>
          <p:nvPr/>
        </p:nvGrpSpPr>
        <p:grpSpPr>
          <a:xfrm>
            <a:off x="3484245" y="2741930"/>
            <a:ext cx="3900805" cy="632460"/>
            <a:chOff x="3858" y="4519"/>
            <a:chExt cx="6143" cy="996"/>
          </a:xfrm>
        </p:grpSpPr>
        <p:sp>
          <p:nvSpPr>
            <p:cNvPr id="24" name="文本框 23"/>
            <p:cNvSpPr txBox="1"/>
            <p:nvPr>
              <p:custDataLst>
                <p:tags r:id="rId18"/>
              </p:custDataLst>
            </p:nvPr>
          </p:nvSpPr>
          <p:spPr>
            <a:xfrm>
              <a:off x="8270" y="4693"/>
              <a:ext cx="173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b="1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  <a:latin typeface="月色失格手写体" panose="02010600040101010101" charset="-122"/>
                  <a:ea typeface="月色失格手写体" panose="02010600040101010101" charset="-122"/>
                </a:rPr>
                <a:t>路由</a:t>
              </a:r>
              <a:endParaRPr lang="zh-CN" altLang="en-US" sz="2800" b="1">
                <a:gradFill>
                  <a:gsLst>
                    <a:gs pos="50000">
                      <a:srgbClr val="545459"/>
                    </a:gs>
                    <a:gs pos="0">
                      <a:srgbClr val="8D8D90"/>
                    </a:gs>
                    <a:gs pos="100000">
                      <a:srgbClr val="1B1B21"/>
                    </a:gs>
                  </a:gsLst>
                  <a:lin scaled="1"/>
                </a:gradFill>
                <a:latin typeface="月色失格手写体" panose="02010600040101010101" charset="-122"/>
                <a:ea typeface="月色失格手写体" panose="02010600040101010101" charset="-122"/>
              </a:endParaRPr>
            </a:p>
          </p:txBody>
        </p:sp>
        <p:pic>
          <p:nvPicPr>
            <p:cNvPr id="45" name="图片 44" descr="32313630303830373b32313630303633323b7bad5934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240000">
              <a:off x="3858" y="4519"/>
              <a:ext cx="4302" cy="847"/>
            </a:xfrm>
            <a:prstGeom prst="rect">
              <a:avLst/>
            </a:prstGeom>
          </p:spPr>
        </p:pic>
      </p:grpSp>
      <p:grpSp>
        <p:nvGrpSpPr>
          <p:cNvPr id="67" name="组合 66"/>
          <p:cNvGrpSpPr/>
          <p:nvPr/>
        </p:nvGrpSpPr>
        <p:grpSpPr>
          <a:xfrm>
            <a:off x="3477260" y="3085465"/>
            <a:ext cx="3908425" cy="683260"/>
            <a:chOff x="3847" y="5060"/>
            <a:chExt cx="6155" cy="1076"/>
          </a:xfrm>
        </p:grpSpPr>
        <p:sp>
          <p:nvSpPr>
            <p:cNvPr id="27" name="文本框 26"/>
            <p:cNvSpPr txBox="1"/>
            <p:nvPr>
              <p:custDataLst>
                <p:tags r:id="rId21"/>
              </p:custDataLst>
            </p:nvPr>
          </p:nvSpPr>
          <p:spPr>
            <a:xfrm>
              <a:off x="8150" y="5314"/>
              <a:ext cx="185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b="1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  <a:latin typeface="月色失格手写体" panose="02010600040101010101" charset="-122"/>
                  <a:ea typeface="月色失格手写体" panose="02010600040101010101" charset="-122"/>
                </a:rPr>
                <a:t>视图</a:t>
              </a:r>
              <a:endParaRPr lang="zh-CN" altLang="en-US" sz="2800" b="1">
                <a:gradFill>
                  <a:gsLst>
                    <a:gs pos="50000">
                      <a:srgbClr val="545459"/>
                    </a:gs>
                    <a:gs pos="0">
                      <a:srgbClr val="8D8D90"/>
                    </a:gs>
                    <a:gs pos="100000">
                      <a:srgbClr val="1B1B21"/>
                    </a:gs>
                  </a:gsLst>
                  <a:lin scaled="1"/>
                </a:gradFill>
                <a:latin typeface="月色失格手写体" panose="02010600040101010101" charset="-122"/>
                <a:ea typeface="月色失格手写体" panose="02010600040101010101" charset="-122"/>
              </a:endParaRPr>
            </a:p>
          </p:txBody>
        </p:sp>
        <p:pic>
          <p:nvPicPr>
            <p:cNvPr id="46" name="图片 45" descr="32313630303830373b32313630303633323b7bad5934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 rot="420000">
              <a:off x="3847" y="5060"/>
              <a:ext cx="4302" cy="847"/>
            </a:xfrm>
            <a:prstGeom prst="rect">
              <a:avLst/>
            </a:prstGeom>
          </p:spPr>
        </p:pic>
      </p:grpSp>
      <p:grpSp>
        <p:nvGrpSpPr>
          <p:cNvPr id="68" name="组合 67"/>
          <p:cNvGrpSpPr/>
          <p:nvPr/>
        </p:nvGrpSpPr>
        <p:grpSpPr>
          <a:xfrm>
            <a:off x="2759075" y="3277235"/>
            <a:ext cx="7072630" cy="1126490"/>
            <a:chOff x="2716" y="5362"/>
            <a:chExt cx="11138" cy="1774"/>
          </a:xfrm>
        </p:grpSpPr>
        <p:grpSp>
          <p:nvGrpSpPr>
            <p:cNvPr id="28" name="组合 27"/>
            <p:cNvGrpSpPr/>
            <p:nvPr/>
          </p:nvGrpSpPr>
          <p:grpSpPr>
            <a:xfrm>
              <a:off x="4256" y="5884"/>
              <a:ext cx="9599" cy="1252"/>
              <a:chOff x="3562" y="2832"/>
              <a:chExt cx="9599" cy="1252"/>
            </a:xfrm>
          </p:grpSpPr>
          <p:pic>
            <p:nvPicPr>
              <p:cNvPr id="29" name="图片 28" descr="31393935333437373b31393934363530373b54115de67bad5934"/>
              <p:cNvPicPr>
                <a:picLocks noChangeAspect="1"/>
              </p:cNvPicPr>
              <p:nvPr>
                <p:custDataLst>
                  <p:tags r:id="rId24"/>
                </p:custDataLst>
              </p:nvPr>
            </p:nvPicPr>
            <p:blipFill>
              <a:blip r:embed="rId25">
                <a:extLs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 rot="11340000">
                <a:off x="3562" y="2832"/>
                <a:ext cx="3830" cy="1056"/>
              </a:xfrm>
              <a:prstGeom prst="rect">
                <a:avLst/>
              </a:prstGeom>
            </p:spPr>
          </p:pic>
          <p:sp>
            <p:nvSpPr>
              <p:cNvPr id="30" name="文本框 29"/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7432" y="3262"/>
                <a:ext cx="5729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800" b="1">
                    <a:gradFill>
                      <a:gsLst>
                        <a:gs pos="50000">
                          <a:srgbClr val="5A80A7"/>
                        </a:gs>
                        <a:gs pos="0">
                          <a:srgbClr val="91AAC4"/>
                        </a:gs>
                        <a:gs pos="100000">
                          <a:srgbClr val="235589"/>
                        </a:gs>
                      </a:gsLst>
                      <a:lin scaled="1"/>
                    </a:gradFill>
                    <a:latin typeface="月色失格手写体" panose="02010600040101010101" charset="-122"/>
                    <a:ea typeface="月色失格手写体" panose="02010600040101010101" charset="-122"/>
                  </a:rPr>
                  <a:t>主入口与全局文件</a:t>
                </a:r>
                <a:endParaRPr lang="zh-CN" altLang="en-US" sz="2800" b="1">
                  <a:gradFill>
                    <a:gsLst>
                      <a:gs pos="50000">
                        <a:srgbClr val="545459"/>
                      </a:gs>
                      <a:gs pos="0">
                        <a:srgbClr val="8D8D90"/>
                      </a:gs>
                      <a:gs pos="100000">
                        <a:srgbClr val="1B1B21"/>
                      </a:gs>
                    </a:gsLst>
                    <a:lin scaled="1"/>
                  </a:gradFill>
                  <a:latin typeface="月色失格手写体" panose="02010600040101010101" charset="-122"/>
                  <a:ea typeface="月色失格手写体" panose="02010600040101010101" charset="-122"/>
                </a:endParaRPr>
              </a:p>
            </p:txBody>
          </p:sp>
        </p:grpSp>
        <p:sp>
          <p:nvSpPr>
            <p:cNvPr id="49" name="圆角矩形 48"/>
            <p:cNvSpPr/>
            <p:nvPr/>
          </p:nvSpPr>
          <p:spPr>
            <a:xfrm>
              <a:off x="2716" y="5362"/>
              <a:ext cx="1481" cy="1103"/>
            </a:xfrm>
            <a:prstGeom prst="roundRect">
              <a:avLst/>
            </a:prstGeom>
            <a:noFill/>
            <a:ln w="50800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871595" y="2440940"/>
            <a:ext cx="3458845" cy="537845"/>
            <a:chOff x="4468" y="4045"/>
            <a:chExt cx="5447" cy="847"/>
          </a:xfrm>
        </p:grpSpPr>
        <p:pic>
          <p:nvPicPr>
            <p:cNvPr id="40" name="图片 39" descr="32313630303830373b32313630303633323b7bad5934"/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468" y="4045"/>
              <a:ext cx="3633" cy="847"/>
            </a:xfrm>
            <a:prstGeom prst="rect">
              <a:avLst/>
            </a:prstGeom>
          </p:spPr>
        </p:pic>
        <p:sp>
          <p:nvSpPr>
            <p:cNvPr id="51" name="文本框 50"/>
            <p:cNvSpPr txBox="1"/>
            <p:nvPr>
              <p:custDataLst>
                <p:tags r:id="rId30"/>
              </p:custDataLst>
            </p:nvPr>
          </p:nvSpPr>
          <p:spPr>
            <a:xfrm>
              <a:off x="8184" y="4070"/>
              <a:ext cx="173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b="1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  <a:latin typeface="月色失格手写体" panose="02010600040101010101" charset="-122"/>
                  <a:ea typeface="月色失格手写体" panose="02010600040101010101" charset="-122"/>
                </a:rPr>
                <a:t>组件</a:t>
              </a:r>
              <a:endParaRPr lang="zh-CN" altLang="en-US" sz="2800" b="1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  <a:latin typeface="月色失格手写体" panose="02010600040101010101" charset="-122"/>
                <a:ea typeface="月色失格手写体" panose="02010600040101010101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 109"/>
          <p:cNvGrpSpPr/>
          <p:nvPr/>
        </p:nvGrpSpPr>
        <p:grpSpPr>
          <a:xfrm rot="0">
            <a:off x="-5080" y="0"/>
            <a:ext cx="12197080" cy="6859270"/>
            <a:chOff x="-1626" y="1"/>
            <a:chExt cx="12196803" cy="6859587"/>
          </a:xfrm>
        </p:grpSpPr>
        <p:sp>
          <p:nvSpPr>
            <p:cNvPr id="111" name="矩形 110"/>
            <p:cNvSpPr/>
            <p:nvPr>
              <p:custDataLst>
                <p:tags r:id="rId1"/>
              </p:custDataLst>
            </p:nvPr>
          </p:nvSpPr>
          <p:spPr>
            <a:xfrm rot="5400000">
              <a:off x="2666981" y="-2668606"/>
              <a:ext cx="6859587" cy="1219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矩形 111"/>
            <p:cNvSpPr/>
            <p:nvPr>
              <p:custDataLst>
                <p:tags r:id="rId2"/>
              </p:custDataLst>
            </p:nvPr>
          </p:nvSpPr>
          <p:spPr>
            <a:xfrm rot="5400000">
              <a:off x="2874800" y="-2668605"/>
              <a:ext cx="6443954" cy="121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" name="图片 1" descr="}I}%GAUOB4@R(_G~8LKE79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115" y="1433195"/>
            <a:ext cx="2801620" cy="390906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319520" y="1740535"/>
            <a:ext cx="2188210" cy="6902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app.js</a:t>
            </a:r>
            <a:endParaRPr lang="en-US" altLang="zh-CN"/>
          </a:p>
        </p:txBody>
      </p:sp>
      <p:cxnSp>
        <p:nvCxnSpPr>
          <p:cNvPr id="5" name="直接箭头连接符 4"/>
          <p:cNvCxnSpPr>
            <a:endCxn id="3" idx="0"/>
          </p:cNvCxnSpPr>
          <p:nvPr/>
        </p:nvCxnSpPr>
        <p:spPr>
          <a:xfrm flipH="1">
            <a:off x="7413625" y="633730"/>
            <a:ext cx="6985" cy="11068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071870" y="5471795"/>
            <a:ext cx="1358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response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319520" y="3157855"/>
            <a:ext cx="2188210" cy="6902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router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3" idx="2"/>
            <a:endCxn id="8" idx="0"/>
          </p:cNvCxnSpPr>
          <p:nvPr/>
        </p:nvCxnSpPr>
        <p:spPr>
          <a:xfrm>
            <a:off x="7413625" y="2430780"/>
            <a:ext cx="0" cy="727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319520" y="4549140"/>
            <a:ext cx="2188210" cy="6902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router_handler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8" idx="2"/>
            <a:endCxn id="10" idx="0"/>
          </p:cNvCxnSpPr>
          <p:nvPr/>
        </p:nvCxnSpPr>
        <p:spPr>
          <a:xfrm>
            <a:off x="7413625" y="3848100"/>
            <a:ext cx="0" cy="701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519285" y="4543425"/>
            <a:ext cx="2188210" cy="6902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db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12" idx="1"/>
            <a:endCxn id="10" idx="3"/>
          </p:cNvCxnSpPr>
          <p:nvPr/>
        </p:nvCxnSpPr>
        <p:spPr>
          <a:xfrm flipH="1">
            <a:off x="8507730" y="4888865"/>
            <a:ext cx="1011555" cy="5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2"/>
          </p:cNvCxnSpPr>
          <p:nvPr/>
        </p:nvCxnSpPr>
        <p:spPr>
          <a:xfrm>
            <a:off x="7413625" y="5239385"/>
            <a:ext cx="6350" cy="6273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071870" y="967740"/>
            <a:ext cx="1358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endParaRPr lang="en-US" altLang="zh-CN"/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0" y="6006465"/>
            <a:ext cx="5702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https://github.com/Muke0/finance_management</a:t>
            </a:r>
            <a:endParaRPr lang="zh-CN" altLang="en-US"/>
          </a:p>
          <a:p>
            <a:r>
              <a:rPr lang="en-US" altLang="zh-CN"/>
              <a:t>http://www.mukee.ltd:89</a:t>
            </a:r>
            <a:endParaRPr lang="en-US" altLang="zh-CN"/>
          </a:p>
        </p:txBody>
      </p:sp>
      <p:sp>
        <p:nvSpPr>
          <p:cNvPr id="7" name="文本框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90550" y="254635"/>
            <a:ext cx="58178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09600"/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项目结构</a:t>
            </a: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后端结构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590550" y="729615"/>
            <a:ext cx="16033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Project Structure</a:t>
            </a:r>
            <a:endParaRPr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7"/>
            </p:custDataLst>
          </p:nvPr>
        </p:nvCxnSpPr>
        <p:spPr>
          <a:xfrm>
            <a:off x="482088" y="346078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 animBg="1"/>
      <p:bldP spid="8" grpId="0" animBg="1"/>
      <p:bldP spid="10" grpId="0" animBg="1"/>
      <p:bldP spid="6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-4803" y="-715337"/>
            <a:ext cx="12207676" cy="7574925"/>
            <a:chOff x="-4803" y="-715337"/>
            <a:chExt cx="12207676" cy="7574925"/>
          </a:xfrm>
        </p:grpSpPr>
        <p:grpSp>
          <p:nvGrpSpPr>
            <p:cNvPr id="110" name="组合 109"/>
            <p:cNvGrpSpPr/>
            <p:nvPr/>
          </p:nvGrpSpPr>
          <p:grpSpPr>
            <a:xfrm>
              <a:off x="-4803" y="1"/>
              <a:ext cx="12196803" cy="6859587"/>
              <a:chOff x="-1626" y="1"/>
              <a:chExt cx="12196803" cy="6859587"/>
            </a:xfrm>
          </p:grpSpPr>
          <p:sp>
            <p:nvSpPr>
              <p:cNvPr id="111" name="矩形 110"/>
              <p:cNvSpPr/>
              <p:nvPr>
                <p:custDataLst>
                  <p:tags r:id="rId1"/>
                </p:custDataLst>
              </p:nvPr>
            </p:nvSpPr>
            <p:spPr>
              <a:xfrm rot="5400000">
                <a:off x="2666981" y="-2668606"/>
                <a:ext cx="6859587" cy="1219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2" name="矩形 111"/>
              <p:cNvSpPr/>
              <p:nvPr>
                <p:custDataLst>
                  <p:tags r:id="rId2"/>
                </p:custDataLst>
              </p:nvPr>
            </p:nvSpPr>
            <p:spPr>
              <a:xfrm rot="5400000">
                <a:off x="2874800" y="-2668605"/>
                <a:ext cx="6443954" cy="12196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13" name="任意多边形: 形状 35"/>
            <p:cNvSpPr/>
            <p:nvPr>
              <p:custDataLst>
                <p:tags r:id="rId3"/>
              </p:custDataLst>
            </p:nvPr>
          </p:nvSpPr>
          <p:spPr>
            <a:xfrm>
              <a:off x="6877878" y="-715337"/>
              <a:ext cx="5324995" cy="7365520"/>
            </a:xfrm>
            <a:custGeom>
              <a:avLst/>
              <a:gdLst>
                <a:gd name="connsiteX0" fmla="*/ 3479599 w 3479599"/>
                <a:gd name="connsiteY0" fmla="*/ 0 h 4812973"/>
                <a:gd name="connsiteX1" fmla="*/ 3479599 w 3479599"/>
                <a:gd name="connsiteY1" fmla="*/ 4812973 h 4812973"/>
                <a:gd name="connsiteX2" fmla="*/ 1333374 w 3479599"/>
                <a:gd name="connsiteY2" fmla="*/ 4812973 h 4812973"/>
                <a:gd name="connsiteX3" fmla="*/ 0 w 3479599"/>
                <a:gd name="connsiteY3" fmla="*/ 3479599 h 481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9599" h="4812973">
                  <a:moveTo>
                    <a:pt x="3479599" y="0"/>
                  </a:moveTo>
                  <a:lnTo>
                    <a:pt x="3479599" y="4812973"/>
                  </a:lnTo>
                  <a:lnTo>
                    <a:pt x="1333374" y="4812973"/>
                  </a:lnTo>
                  <a:lnTo>
                    <a:pt x="0" y="3479599"/>
                  </a:lnTo>
                  <a:close/>
                </a:path>
              </a:pathLst>
            </a:custGeom>
            <a:solidFill>
              <a:schemeClr val="bg1">
                <a:lumMod val="95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7" name="TextBox 9"/>
          <p:cNvSpPr txBox="1"/>
          <p:nvPr/>
        </p:nvSpPr>
        <p:spPr>
          <a:xfrm>
            <a:off x="1182810" y="663708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下载 </a:t>
            </a: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http://www.1ppt.com/xiazai/</a:t>
            </a:r>
            <a:endParaRPr lang="en-US" altLang="zh-CN" sz="1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65405" y="6006465"/>
            <a:ext cx="5702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https://github.com/Muke0/finance_management</a:t>
            </a:r>
            <a:endParaRPr lang="zh-CN" altLang="en-US"/>
          </a:p>
          <a:p>
            <a:r>
              <a:rPr lang="en-US" altLang="zh-CN"/>
              <a:t>http://www.mukee.ltd:89</a:t>
            </a:r>
            <a:endParaRPr lang="en-US" altLang="zh-CN"/>
          </a:p>
        </p:txBody>
      </p:sp>
      <p:sp>
        <p:nvSpPr>
          <p:cNvPr id="2" name="文本框 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90550" y="254635"/>
            <a:ext cx="58178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09600"/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项目详情</a:t>
            </a: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590550" y="729615"/>
            <a:ext cx="16033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Project Details</a:t>
            </a:r>
            <a:endParaRPr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>
            <p:custDataLst>
              <p:tags r:id="rId7"/>
            </p:custDataLst>
          </p:nvPr>
        </p:nvCxnSpPr>
        <p:spPr>
          <a:xfrm>
            <a:off x="482088" y="346078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481965" y="1127760"/>
            <a:ext cx="28975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/>
              <a:t>（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）登录注册</a:t>
            </a:r>
            <a:endParaRPr lang="zh-CN" altLang="en-US" sz="3200" b="1" dirty="0"/>
          </a:p>
        </p:txBody>
      </p:sp>
      <p:pic>
        <p:nvPicPr>
          <p:cNvPr id="1574634137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7685" y="1802130"/>
            <a:ext cx="4495165" cy="3919855"/>
          </a:xfrm>
          <a:prstGeom prst="rect">
            <a:avLst/>
          </a:prstGeom>
        </p:spPr>
      </p:pic>
      <p:pic>
        <p:nvPicPr>
          <p:cNvPr id="194068937" name="图片 1940689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5995" y="1802765"/>
            <a:ext cx="4791710" cy="391922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6781165" y="729615"/>
            <a:ext cx="459232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zh-CN" sz="2800" b="0">
                <a:ea typeface="等线" panose="02010600030101010101" charset="-122"/>
              </a:rPr>
              <a:t>当用户输入出错时，</a:t>
            </a:r>
            <a:endParaRPr lang="zh-CN" sz="2800" b="0">
              <a:ea typeface="等线" panose="02010600030101010101" charset="-122"/>
            </a:endParaRPr>
          </a:p>
          <a:p>
            <a:pPr indent="0" algn="ctr"/>
            <a:r>
              <a:rPr lang="zh-CN" sz="2800" b="0">
                <a:ea typeface="等线" panose="02010600030101010101" charset="-122"/>
              </a:rPr>
              <a:t>会提示用户输入出错</a:t>
            </a:r>
            <a:endParaRPr lang="zh-CN" altLang="en-US" sz="2800" b="0">
              <a:ea typeface="等线" panose="02010600030101010101" charset="-122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06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406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63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57463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-4803" y="-715337"/>
            <a:ext cx="12207676" cy="7574925"/>
            <a:chOff x="-4803" y="-715337"/>
            <a:chExt cx="12207676" cy="7574925"/>
          </a:xfrm>
        </p:grpSpPr>
        <p:grpSp>
          <p:nvGrpSpPr>
            <p:cNvPr id="110" name="组合 109"/>
            <p:cNvGrpSpPr/>
            <p:nvPr/>
          </p:nvGrpSpPr>
          <p:grpSpPr>
            <a:xfrm>
              <a:off x="-4803" y="1"/>
              <a:ext cx="12196803" cy="6859587"/>
              <a:chOff x="-1626" y="1"/>
              <a:chExt cx="12196803" cy="6859587"/>
            </a:xfrm>
          </p:grpSpPr>
          <p:sp>
            <p:nvSpPr>
              <p:cNvPr id="111" name="矩形 110"/>
              <p:cNvSpPr/>
              <p:nvPr>
                <p:custDataLst>
                  <p:tags r:id="rId1"/>
                </p:custDataLst>
              </p:nvPr>
            </p:nvSpPr>
            <p:spPr>
              <a:xfrm rot="5400000">
                <a:off x="2666981" y="-2668606"/>
                <a:ext cx="6859587" cy="1219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2" name="矩形 111"/>
              <p:cNvSpPr/>
              <p:nvPr>
                <p:custDataLst>
                  <p:tags r:id="rId2"/>
                </p:custDataLst>
              </p:nvPr>
            </p:nvSpPr>
            <p:spPr>
              <a:xfrm rot="5400000">
                <a:off x="2874800" y="-2668605"/>
                <a:ext cx="6443954" cy="12196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13" name="任意多边形: 形状 35"/>
            <p:cNvSpPr/>
            <p:nvPr>
              <p:custDataLst>
                <p:tags r:id="rId3"/>
              </p:custDataLst>
            </p:nvPr>
          </p:nvSpPr>
          <p:spPr>
            <a:xfrm>
              <a:off x="6877878" y="-715337"/>
              <a:ext cx="5324995" cy="7365520"/>
            </a:xfrm>
            <a:custGeom>
              <a:avLst/>
              <a:gdLst>
                <a:gd name="connsiteX0" fmla="*/ 3479599 w 3479599"/>
                <a:gd name="connsiteY0" fmla="*/ 0 h 4812973"/>
                <a:gd name="connsiteX1" fmla="*/ 3479599 w 3479599"/>
                <a:gd name="connsiteY1" fmla="*/ 4812973 h 4812973"/>
                <a:gd name="connsiteX2" fmla="*/ 1333374 w 3479599"/>
                <a:gd name="connsiteY2" fmla="*/ 4812973 h 4812973"/>
                <a:gd name="connsiteX3" fmla="*/ 0 w 3479599"/>
                <a:gd name="connsiteY3" fmla="*/ 3479599 h 481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9599" h="4812973">
                  <a:moveTo>
                    <a:pt x="3479599" y="0"/>
                  </a:moveTo>
                  <a:lnTo>
                    <a:pt x="3479599" y="4812973"/>
                  </a:lnTo>
                  <a:lnTo>
                    <a:pt x="1333374" y="4812973"/>
                  </a:lnTo>
                  <a:lnTo>
                    <a:pt x="0" y="3479599"/>
                  </a:lnTo>
                  <a:close/>
                </a:path>
              </a:pathLst>
            </a:custGeom>
            <a:solidFill>
              <a:schemeClr val="bg1">
                <a:lumMod val="95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7" name="TextBox 9"/>
          <p:cNvSpPr txBox="1"/>
          <p:nvPr/>
        </p:nvSpPr>
        <p:spPr>
          <a:xfrm>
            <a:off x="1182810" y="663708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下载 </a:t>
            </a: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http://www.1ppt.com/xiazai/</a:t>
            </a:r>
            <a:endParaRPr lang="en-US" altLang="zh-CN" sz="1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65405" y="6006465"/>
            <a:ext cx="5702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https://github.com/Muke0/finance_management</a:t>
            </a:r>
            <a:endParaRPr lang="zh-CN" altLang="en-US"/>
          </a:p>
          <a:p>
            <a:r>
              <a:rPr lang="en-US" altLang="zh-CN"/>
              <a:t>http://www.mukee.ltd:89</a:t>
            </a:r>
            <a:endParaRPr lang="en-US" altLang="zh-CN"/>
          </a:p>
        </p:txBody>
      </p:sp>
      <p:sp>
        <p:nvSpPr>
          <p:cNvPr id="2" name="文本框 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90550" y="254635"/>
            <a:ext cx="58178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09600"/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项目详情</a:t>
            </a: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590550" y="729615"/>
            <a:ext cx="16033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Project Details</a:t>
            </a:r>
            <a:endParaRPr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>
            <p:custDataLst>
              <p:tags r:id="rId7"/>
            </p:custDataLst>
          </p:nvPr>
        </p:nvCxnSpPr>
        <p:spPr>
          <a:xfrm>
            <a:off x="482088" y="346078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81965" y="1127760"/>
            <a:ext cx="41763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tx1"/>
                </a:solidFill>
              </a:rPr>
              <a:t>（</a:t>
            </a:r>
            <a:r>
              <a:rPr lang="en-US" altLang="zh-CN" sz="3200" b="1" dirty="0">
                <a:solidFill>
                  <a:schemeClr val="tx1"/>
                </a:solidFill>
              </a:rPr>
              <a:t>2</a:t>
            </a:r>
            <a:r>
              <a:rPr lang="zh-CN" altLang="en-US" sz="3200" b="1" dirty="0">
                <a:solidFill>
                  <a:schemeClr val="tx1"/>
                </a:solidFill>
              </a:rPr>
              <a:t>）数据上报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682539520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965" y="1860550"/>
            <a:ext cx="5669915" cy="1741170"/>
          </a:xfrm>
          <a:prstGeom prst="rect">
            <a:avLst/>
          </a:prstGeom>
        </p:spPr>
      </p:pic>
      <p:pic>
        <p:nvPicPr>
          <p:cNvPr id="1522483951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4310" y="1860550"/>
            <a:ext cx="5274310" cy="410972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481965" y="4327525"/>
            <a:ext cx="561403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l"/>
            <a:r>
              <a:rPr lang="zh-CN" sz="2800" b="0">
                <a:ea typeface="等线" panose="02010600030101010101" charset="-122"/>
              </a:rPr>
              <a:t>输入教职工ID，对应的时间，以及该月的课时数，点击上传即可。</a:t>
            </a:r>
            <a:endParaRPr lang="zh-CN" sz="2800" b="0">
              <a:ea typeface="等线" panose="02010600030101010101" charset="-122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53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8253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48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224839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22483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22483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-4803" y="-728037"/>
            <a:ext cx="12207676" cy="7574925"/>
            <a:chOff x="-4803" y="-715337"/>
            <a:chExt cx="12207676" cy="7574925"/>
          </a:xfrm>
        </p:grpSpPr>
        <p:grpSp>
          <p:nvGrpSpPr>
            <p:cNvPr id="110" name="组合 109"/>
            <p:cNvGrpSpPr/>
            <p:nvPr/>
          </p:nvGrpSpPr>
          <p:grpSpPr>
            <a:xfrm>
              <a:off x="-4803" y="1"/>
              <a:ext cx="12196803" cy="6859587"/>
              <a:chOff x="-1626" y="1"/>
              <a:chExt cx="12196803" cy="6859587"/>
            </a:xfrm>
          </p:grpSpPr>
          <p:sp>
            <p:nvSpPr>
              <p:cNvPr id="111" name="矩形 110"/>
              <p:cNvSpPr/>
              <p:nvPr>
                <p:custDataLst>
                  <p:tags r:id="rId1"/>
                </p:custDataLst>
              </p:nvPr>
            </p:nvSpPr>
            <p:spPr>
              <a:xfrm rot="5400000">
                <a:off x="2666981" y="-2668606"/>
                <a:ext cx="6859587" cy="1219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2" name="矩形 111"/>
              <p:cNvSpPr/>
              <p:nvPr>
                <p:custDataLst>
                  <p:tags r:id="rId2"/>
                </p:custDataLst>
              </p:nvPr>
            </p:nvSpPr>
            <p:spPr>
              <a:xfrm rot="5400000">
                <a:off x="2874800" y="-2668605"/>
                <a:ext cx="6443954" cy="12196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13" name="任意多边形: 形状 35"/>
            <p:cNvSpPr/>
            <p:nvPr>
              <p:custDataLst>
                <p:tags r:id="rId3"/>
              </p:custDataLst>
            </p:nvPr>
          </p:nvSpPr>
          <p:spPr>
            <a:xfrm>
              <a:off x="6877878" y="-715337"/>
              <a:ext cx="5324995" cy="7365520"/>
            </a:xfrm>
            <a:custGeom>
              <a:avLst/>
              <a:gdLst>
                <a:gd name="connsiteX0" fmla="*/ 3479599 w 3479599"/>
                <a:gd name="connsiteY0" fmla="*/ 0 h 4812973"/>
                <a:gd name="connsiteX1" fmla="*/ 3479599 w 3479599"/>
                <a:gd name="connsiteY1" fmla="*/ 4812973 h 4812973"/>
                <a:gd name="connsiteX2" fmla="*/ 1333374 w 3479599"/>
                <a:gd name="connsiteY2" fmla="*/ 4812973 h 4812973"/>
                <a:gd name="connsiteX3" fmla="*/ 0 w 3479599"/>
                <a:gd name="connsiteY3" fmla="*/ 3479599 h 481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9599" h="4812973">
                  <a:moveTo>
                    <a:pt x="3479599" y="0"/>
                  </a:moveTo>
                  <a:lnTo>
                    <a:pt x="3479599" y="4812973"/>
                  </a:lnTo>
                  <a:lnTo>
                    <a:pt x="1333374" y="4812973"/>
                  </a:lnTo>
                  <a:lnTo>
                    <a:pt x="0" y="3479599"/>
                  </a:lnTo>
                  <a:close/>
                </a:path>
              </a:pathLst>
            </a:custGeom>
            <a:solidFill>
              <a:schemeClr val="bg1">
                <a:lumMod val="95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7" name="TextBox 9"/>
          <p:cNvSpPr txBox="1"/>
          <p:nvPr/>
        </p:nvSpPr>
        <p:spPr>
          <a:xfrm>
            <a:off x="1182810" y="663708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下载 </a:t>
            </a: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http://www.1ppt.com/xiazai/</a:t>
            </a:r>
            <a:endParaRPr lang="en-US" altLang="zh-CN" sz="1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65405" y="6006465"/>
            <a:ext cx="5702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https://github.com/Muke0/finance_management</a:t>
            </a:r>
            <a:endParaRPr lang="zh-CN" altLang="en-US"/>
          </a:p>
          <a:p>
            <a:r>
              <a:rPr lang="en-US" altLang="zh-CN"/>
              <a:t>http://www.mukee.ltd:89</a:t>
            </a:r>
            <a:endParaRPr lang="en-US" altLang="zh-CN"/>
          </a:p>
        </p:txBody>
      </p:sp>
      <p:sp>
        <p:nvSpPr>
          <p:cNvPr id="2" name="文本框 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90550" y="254635"/>
            <a:ext cx="58178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09600"/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项目详情</a:t>
            </a: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590550" y="729615"/>
            <a:ext cx="16033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Project Details</a:t>
            </a:r>
            <a:endParaRPr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>
            <p:custDataLst>
              <p:tags r:id="rId7"/>
            </p:custDataLst>
          </p:nvPr>
        </p:nvCxnSpPr>
        <p:spPr>
          <a:xfrm>
            <a:off x="482088" y="346078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81965" y="1127760"/>
            <a:ext cx="3211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tx1"/>
                </a:solidFill>
              </a:rPr>
              <a:t>（</a:t>
            </a:r>
            <a:r>
              <a:rPr lang="en-US" altLang="zh-CN" sz="3200" b="1" dirty="0">
                <a:solidFill>
                  <a:schemeClr val="tx1"/>
                </a:solidFill>
              </a:rPr>
              <a:t>3</a:t>
            </a:r>
            <a:r>
              <a:rPr lang="zh-CN" altLang="en-US" sz="3200" b="1" dirty="0">
                <a:solidFill>
                  <a:schemeClr val="tx1"/>
                </a:solidFill>
              </a:rPr>
              <a:t>）数据</a:t>
            </a:r>
            <a:r>
              <a:rPr lang="zh-CN" altLang="en-US" sz="3200" b="1" dirty="0">
                <a:solidFill>
                  <a:schemeClr val="tx1"/>
                </a:solidFill>
              </a:rPr>
              <a:t>审核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694210342" name="图片 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90550" y="1711325"/>
            <a:ext cx="7198360" cy="4288155"/>
          </a:xfrm>
          <a:prstGeom prst="rect">
            <a:avLst/>
          </a:prstGeom>
        </p:spPr>
      </p:pic>
      <p:pic>
        <p:nvPicPr>
          <p:cNvPr id="113398710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3505" y="346075"/>
            <a:ext cx="6793865" cy="409765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21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9421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98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1133987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ISLIDE.VECTOR" val="#224263;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ISLIDE.VECTOR" val="#224263;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ISLIDE.VECTOR" val="#341391;#187375;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ISLIDE.VECTOR" val="#191202;"/>
</p:tagLst>
</file>

<file path=ppt/tags/tag129.xml><?xml version="1.0" encoding="utf-8"?>
<p:tagLst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98B06DDD-53DD-4EAC-B8A2-5F9AAC1CBFE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C:\Users\codi\Desktop\20190501包图\1"/>
  <p:tag name="ISPRING_PRESENTATION_TITLE" val="蓝色简约风大学生毕业设计答辩PPT模板"/>
  <p:tag name="ISPRING_FIRST_PUBLISH" val="1"/>
  <p:tag name="KSO_WPP_MARK_KEY" val="9f4a0fc5-4558-42b4-9b7a-fc7ee67ed60a"/>
  <p:tag name="COMMONDATA" val="eyJoZGlkIjoiNWFkZTViZGJlMzU5NmM0YzJmNWIyZDcxMDBhMWQwYTcifQ==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ISLIDE.PICTURE" val="#743257;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ISLIDE.VECTOR" val="#194727;#186044;#222568;#769851;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ISLIDE.VECTOR" val="#188870;#294874;#242584;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ISLIDE.VECTOR" val="#224263;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ISLIDE.VECTOR" val="#224263;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UNIT_PLACING_PICTURE_USER_VIEWPORT" val="{&quot;height&quot;:5926,&quot;width&quot;:10121}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ISLIDE.VECTOR" val="#224263;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ISLIDE.VECTOR" val="#224263;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自定义 1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84CA"/>
      </a:accent1>
      <a:accent2>
        <a:srgbClr val="3A3B3B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t4phkh5">
      <a:majorFont>
        <a:latin typeface="印品黑体"/>
        <a:ea typeface="微软雅黑"/>
        <a:cs typeface=""/>
      </a:majorFont>
      <a:minorFont>
        <a:latin typeface="印品黑体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2164</Words>
  <Application>WPS 演示</Application>
  <PresentationFormat>宽屏</PresentationFormat>
  <Paragraphs>242</Paragraphs>
  <Slides>15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Calibri</vt:lpstr>
      <vt:lpstr>Times New Roman</vt:lpstr>
      <vt:lpstr>微软雅黑 Light</vt:lpstr>
      <vt:lpstr>月色失格手写体</vt:lpstr>
      <vt:lpstr>等线</vt:lpstr>
      <vt:lpstr>印品黑体</vt:lpstr>
      <vt:lpstr>黑体</vt:lpstr>
      <vt:lpstr>Arial Unicode MS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毕业设计</dc:title>
  <dc:creator>第一PPT</dc:creator>
  <cp:keywords>www.1ppt.com</cp:keywords>
  <dc:description>www.1ppt.com</dc:description>
  <cp:lastModifiedBy>文鸟之梦</cp:lastModifiedBy>
  <cp:revision>69</cp:revision>
  <dcterms:created xsi:type="dcterms:W3CDTF">2019-05-01T07:14:00Z</dcterms:created>
  <dcterms:modified xsi:type="dcterms:W3CDTF">2023-05-31T16:59:37Z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D932F038003D49E49C1DF2E33409E737_13</vt:lpwstr>
  </property>
  <property fmtid="{D5CDD505-2E9C-101B-9397-08002B2CF9AE}" pid="3" name="KSOProductBuildVer">
    <vt:lpwstr>2052-11.1.0.14309</vt:lpwstr>
  </property>
</Properties>
</file>