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a:p>
            <a:pPr>
              <a:defRPr/>
            </a:pPr>
            <a:endParaRPr/>
          </a:p>
          <a:p>
            <a:pPr>
              <a:defRPr/>
            </a:pPr>
            <a:endParaRPr lang="de-DE"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Was hast du für die Demo geplant? Ich hoffe, du gehst da detailliert auf die ganzen Features deiner Sprachen ein: Primereferenzen, Verschachtelung, Enablen/Disablen von Screenshots, Checks etc.</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Folie 16: Da fehlt noch das Fazit aus deiner Evaluierung bzw. Bewertung deines Tools gemessen an dem, was du damit gemacht hast.</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306219455" name="Slide Image Placeholder 1" hidden="0"/>
          <p:cNvSpPr>
            <a:spLocks noChangeAspect="1" noGrp="1" noRot="1"/>
          </p:cNvSpPr>
          <p:nvPr isPhoto="0" userDrawn="0">
            <p:ph type="sldImg" hasCustomPrompt="0"/>
          </p:nvPr>
        </p:nvSpPr>
        <p:spPr bwMode="auto"/>
      </p:sp>
      <p:sp>
        <p:nvSpPr>
          <p:cNvPr id="108105005"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81880650"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a:p>
            <a:pPr>
              <a:defRPr/>
            </a:pP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782610789" name="Slide Image Placeholder 1" hidden="0"/>
          <p:cNvSpPr>
            <a:spLocks noChangeAspect="1" noGrp="1" noRot="1"/>
          </p:cNvSpPr>
          <p:nvPr isPhoto="0" userDrawn="0">
            <p:ph type="sldImg" hasCustomPrompt="0"/>
          </p:nvPr>
        </p:nvSpPr>
        <p:spPr bwMode="auto"/>
      </p:sp>
      <p:sp>
        <p:nvSpPr>
          <p:cNvPr id="882455537"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a:p>
        </p:txBody>
      </p:sp>
      <p:sp>
        <p:nvSpPr>
          <p:cNvPr id="838656737"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a:xfrm>
            <a:off x="1534695" y="798027"/>
            <a:ext cx="9520157" cy="1049234"/>
          </a:xfrm>
        </p:spPr>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09239"/>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(1) wird bevorzugt, um Single-Point-of-failure zu </a:t>
            </a:r>
            <a:r>
              <a:rPr lang="de-DE"/>
              <a:t>vermeiden, im Falle eines Fehler im Vorprozess (2)</a:t>
            </a:r>
            <a:endParaRPr/>
          </a:p>
        </p:txBody>
      </p:sp>
      <p:pic>
        <p:nvPicPr>
          <p:cNvPr id="586522987" name="" hidden="0"/>
          <p:cNvPicPr>
            <a:picLocks noChangeAspect="1"/>
          </p:cNvPicPr>
          <p:nvPr isPhoto="0" userDrawn="0"/>
        </p:nvPicPr>
        <p:blipFill>
          <a:blip r:embed="rId3"/>
          <a:stretch/>
        </p:blipFill>
        <p:spPr bwMode="auto">
          <a:xfrm rot="0" flipH="0" flipV="0">
            <a:off x="1333611" y="3728085"/>
            <a:ext cx="4509470" cy="1888581"/>
          </a:xfrm>
          <a:prstGeom prst="rect">
            <a:avLst/>
          </a:prstGeom>
        </p:spPr>
      </p:pic>
      <p:sp>
        <p:nvSpPr>
          <p:cNvPr id="940792254" name="" hidden="0"/>
          <p:cNvSpPr txBox="1"/>
          <p:nvPr isPhoto="0" userDrawn="0"/>
        </p:nvSpPr>
        <p:spPr bwMode="auto">
          <a:xfrm rot="20488280" flipH="0" flipV="0">
            <a:off x="6035483" y="4495969"/>
            <a:ext cx="518583"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b="1" u="sng">
                <a:latin typeface="Comic Sans MS"/>
                <a:ea typeface="Comic Sans MS"/>
                <a:cs typeface="Comic Sans MS"/>
              </a:rPr>
              <a:t>VS</a:t>
            </a:r>
            <a:endParaRPr/>
          </a:p>
        </p:txBody>
      </p:sp>
      <p:grpSp>
        <p:nvGrpSpPr>
          <p:cNvPr id="2108473167" name="" hidden="0"/>
          <p:cNvGrpSpPr/>
          <p:nvPr isPhoto="0" userDrawn="0"/>
        </p:nvGrpSpPr>
        <p:grpSpPr bwMode="auto">
          <a:xfrm>
            <a:off x="6722476" y="4081524"/>
            <a:ext cx="5058832" cy="1145432"/>
            <a:chOff x="0" y="0"/>
            <a:chExt cx="5058832" cy="1145432"/>
          </a:xfrm>
        </p:grpSpPr>
        <p:grpSp>
          <p:nvGrpSpPr>
            <p:cNvPr id="1853264752" name="" hidden="0"/>
            <p:cNvGrpSpPr/>
            <p:nvPr isPhoto="0" userDrawn="0"/>
          </p:nvGrpSpPr>
          <p:grpSpPr bwMode="auto">
            <a:xfrm>
              <a:off x="0" y="201816"/>
              <a:ext cx="5058833" cy="943616"/>
              <a:chOff x="0" y="0"/>
              <a:chExt cx="5058833" cy="943616"/>
            </a:xfrm>
          </p:grpSpPr>
          <p:pic>
            <p:nvPicPr>
              <p:cNvPr id="1741561977" name="" hidden="0"/>
              <p:cNvPicPr>
                <a:picLocks noChangeAspect="1"/>
              </p:cNvPicPr>
              <p:nvPr isPhoto="0" userDrawn="0"/>
            </p:nvPicPr>
            <p:blipFill>
              <a:blip r:embed="rId4"/>
              <a:stretch/>
            </p:blipFill>
            <p:spPr bwMode="auto">
              <a:xfrm flipH="0" flipV="0">
                <a:off x="0" y="0"/>
                <a:ext cx="5058833" cy="943616"/>
              </a:xfrm>
              <a:prstGeom prst="rect">
                <a:avLst/>
              </a:prstGeom>
            </p:spPr>
          </p:pic>
          <p:sp>
            <p:nvSpPr>
              <p:cNvPr id="1847142434" name="" hidden="0"/>
              <p:cNvSpPr/>
              <p:nvPr isPhoto="0" userDrawn="0"/>
            </p:nvSpPr>
            <p:spPr bwMode="auto">
              <a:xfrm rot="2075502" flipH="0" flipV="0">
                <a:off x="3338640" y="112217"/>
                <a:ext cx="719666" cy="687916"/>
              </a:xfrm>
              <a:prstGeom prst="mathPlus">
                <a:avLst>
                  <a:gd name="adj1" fmla="val 13846"/>
                </a:avLst>
              </a:prstGeom>
              <a:solidFill>
                <a:srgbClr val="FF0000">
                  <a:alpha val="44999"/>
                </a:srgb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sp>
        </p:grpSp>
        <p:grpSp>
          <p:nvGrpSpPr>
            <p:cNvPr id="2117227624" name="" hidden="0"/>
            <p:cNvGrpSpPr/>
            <p:nvPr isPhoto="0" userDrawn="0"/>
          </p:nvGrpSpPr>
          <p:grpSpPr bwMode="auto">
            <a:xfrm>
              <a:off x="2808146" y="0"/>
              <a:ext cx="453719" cy="397296"/>
              <a:chOff x="0" y="0"/>
              <a:chExt cx="453719" cy="397296"/>
            </a:xfrm>
          </p:grpSpPr>
          <p:sp>
            <p:nvSpPr>
              <p:cNvPr id="1560179641" name="" hidden="0"/>
              <p:cNvSpPr/>
              <p:nvPr isPhoto="0" userDrawn="0"/>
            </p:nvSpPr>
            <p:spPr bwMode="auto">
              <a:xfrm rot="13821012" flipH="0" flipV="0">
                <a:off x="28211" y="-28211"/>
                <a:ext cx="397296" cy="453720"/>
              </a:xfrm>
              <a:prstGeom prst="irregularSeal1">
                <a:avLst/>
              </a:prstGeom>
              <a:solidFill>
                <a:srgbClr val="FF0000"/>
              </a:solidFill>
              <a:ln w="15875"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429480022" name="" hidden="0"/>
              <p:cNvSpPr txBox="1"/>
              <p:nvPr isPhoto="0" userDrawn="0"/>
            </p:nvSpPr>
            <p:spPr bwMode="auto">
              <a:xfrm flipH="0" flipV="0">
                <a:off x="6801" y="98456"/>
                <a:ext cx="440115" cy="20038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800">
                    <a:solidFill>
                      <a:schemeClr val="bg1"/>
                    </a:solidFill>
                  </a:rPr>
                  <a:t>error</a:t>
                </a:r>
                <a:endParaRPr sz="800">
                  <a:solidFill>
                    <a:schemeClr val="bg1"/>
                  </a:solidFill>
                </a:endParaRPr>
              </a:p>
            </p:txBody>
          </p:sp>
        </p:grpSp>
      </p:grpSp>
      <p:sp>
        <p:nvSpPr>
          <p:cNvPr id="2027102624" name="" hidden="0"/>
          <p:cNvSpPr txBox="1"/>
          <p:nvPr isPhoto="0" userDrawn="0"/>
        </p:nvSpPr>
        <p:spPr bwMode="auto">
          <a:xfrm flipH="0" flipV="0">
            <a:off x="1619271" y="5095412"/>
            <a:ext cx="462486" cy="36579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(1)</a:t>
            </a:r>
            <a:endParaRPr/>
          </a:p>
        </p:txBody>
      </p:sp>
      <p:sp>
        <p:nvSpPr>
          <p:cNvPr id="193181900" name="" hidden="0"/>
          <p:cNvSpPr txBox="1"/>
          <p:nvPr isPhoto="0" userDrawn="0"/>
        </p:nvSpPr>
        <p:spPr bwMode="auto">
          <a:xfrm flipH="0" flipV="0">
            <a:off x="6598746" y="5095411"/>
            <a:ext cx="462593" cy="36579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97314373"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b="0" i="1" u="none" strike="noStrike" cap="none" spc="0">
                <a:solidFill>
                  <a:schemeClr val="tx1"/>
                </a:solidFill>
                <a:latin typeface="+mj-lt"/>
                <a:ea typeface="+mj-ea"/>
                <a:cs typeface="+mj-cs"/>
              </a:rPr>
              <a:t>FeatureGraph Modellsprache</a:t>
            </a:r>
            <a:endParaRPr/>
          </a:p>
        </p:txBody>
      </p:sp>
      <p:sp>
        <p:nvSpPr>
          <p:cNvPr id="1461394510" name="Content Placeholder 2" hidden="0"/>
          <p:cNvSpPr>
            <a:spLocks noGrp="1"/>
          </p:cNvSpPr>
          <p:nvPr isPhoto="0" userDrawn="0">
            <p:ph idx="1" hasCustomPrompt="0"/>
          </p:nvPr>
        </p:nvSpPr>
        <p:spPr bwMode="auto">
          <a:xfrm flipH="0" flipV="0">
            <a:off x="3188369" y="2015730"/>
            <a:ext cx="8076120" cy="3515652"/>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sz="2000"/>
              <a:t>Modellelement sind nach ihrem Zweck kategorisiert</a:t>
            </a:r>
            <a:endParaRPr lang="de-DE" sz="2000"/>
          </a:p>
          <a:p>
            <a:pPr>
              <a:defRPr/>
            </a:pPr>
            <a:r>
              <a:rPr lang="de-DE" sz="2000"/>
              <a:t>‚Selenium Properites‘ z.B. kategorisiert Einstellungselemente für die Selenium Framework,</a:t>
            </a:r>
            <a:r>
              <a:rPr lang="de-DE" sz="2000" b="0" i="0" u="none" strike="noStrike" cap="none" spc="0">
                <a:solidFill>
                  <a:schemeClr val="tx1"/>
                </a:solidFill>
                <a:latin typeface="Palatino Linotype"/>
                <a:ea typeface="Palatino Linotype"/>
                <a:cs typeface="Palatino Linotype"/>
              </a:rPr>
              <a:t> d.h. Konfigurationen, die sonst nicht modelliert werden könnten, aber dennoch für die Ausführung der Anwendung wichtig sind</a:t>
            </a:r>
            <a:endParaRPr lang="de-DE" sz="2000" b="0" i="0" u="none" strike="noStrike" cap="none" spc="0">
              <a:solidFill>
                <a:schemeClr val="tx1"/>
              </a:solidFill>
              <a:latin typeface="Palatino Linotype"/>
              <a:ea typeface="Palatino Linotype"/>
              <a:cs typeface="Palatino Linotype"/>
            </a:endParaRPr>
          </a:p>
          <a:p>
            <a:pPr>
              <a:defRPr/>
            </a:pPr>
            <a:r>
              <a:rPr lang="de-DE" sz="2000"/>
              <a:t>‚Feature Inner Elements‘ repräsentieren Strukturelemente der Modellsprache .feat</a:t>
            </a:r>
            <a:endParaRPr lang="de-DE" sz="2000"/>
          </a:p>
        </p:txBody>
      </p:sp>
      <p:grpSp>
        <p:nvGrpSpPr>
          <p:cNvPr id="640036191" name="" hidden="0"/>
          <p:cNvGrpSpPr/>
          <p:nvPr isPhoto="0" userDrawn="0"/>
        </p:nvGrpSpPr>
        <p:grpSpPr bwMode="auto">
          <a:xfrm>
            <a:off x="1542679" y="2015730"/>
            <a:ext cx="1842878" cy="3515653"/>
            <a:chOff x="0" y="0"/>
            <a:chExt cx="1842878" cy="3515653"/>
          </a:xfrm>
        </p:grpSpPr>
        <p:pic>
          <p:nvPicPr>
            <p:cNvPr id="759913631" name="" hidden="0"/>
            <p:cNvPicPr>
              <a:picLocks noChangeAspect="1"/>
            </p:cNvPicPr>
            <p:nvPr isPhoto="0" userDrawn="0"/>
          </p:nvPicPr>
          <p:blipFill>
            <a:blip r:embed="rId2"/>
            <a:stretch/>
          </p:blipFill>
          <p:spPr bwMode="auto">
            <a:xfrm rot="0" flipH="0" flipV="0">
              <a:off x="91719" y="0"/>
              <a:ext cx="1553970" cy="3234200"/>
            </a:xfrm>
            <a:prstGeom prst="rect">
              <a:avLst/>
            </a:prstGeom>
          </p:spPr>
        </p:pic>
        <p:sp>
          <p:nvSpPr>
            <p:cNvPr id="1425266254" name="" hidden="0"/>
            <p:cNvSpPr txBox="1"/>
            <p:nvPr isPhoto="0" userDrawn="0"/>
          </p:nvSpPr>
          <p:spPr bwMode="auto">
            <a:xfrm flipH="0" flipV="0">
              <a:off x="0" y="3286845"/>
              <a:ext cx="1842878" cy="22880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mn-lt"/>
                  <a:ea typeface="+mn-ea"/>
                  <a:cs typeface="+mn-cs"/>
                </a:rPr>
                <a:t>FeatureGraph Modellelemente</a:t>
              </a:r>
              <a:endParaRPr sz="9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25664742"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b="0" i="1" u="none" strike="noStrike" cap="none" spc="0">
                <a:solidFill>
                  <a:schemeClr val="tx1"/>
                </a:solidFill>
                <a:latin typeface="Palatino Linotype"/>
                <a:ea typeface="Arial"/>
                <a:cs typeface="Arial"/>
              </a:rPr>
              <a:t>FeatureGraph Modellsprache</a:t>
            </a:r>
            <a:endParaRPr/>
          </a:p>
        </p:txBody>
      </p:sp>
      <p:sp>
        <p:nvSpPr>
          <p:cNvPr id="1794224030" name="Content Placeholder 2" hidden="0"/>
          <p:cNvSpPr>
            <a:spLocks noGrp="1"/>
          </p:cNvSpPr>
          <p:nvPr isPhoto="0" userDrawn="0">
            <p:ph idx="1" hasCustomPrompt="0"/>
          </p:nvPr>
        </p:nvSpPr>
        <p:spPr bwMode="auto">
          <a:xfrm flipH="0" flipV="0">
            <a:off x="1534695" y="2015731"/>
            <a:ext cx="6358518" cy="3450612"/>
          </a:xfrm>
        </p:spPr>
        <p:txBody>
          <a:bodyPr anchor="t"/>
          <a:lstStyle/>
          <a:p>
            <a:pPr>
              <a:defRPr/>
            </a:pPr>
            <a:endParaRPr/>
          </a:p>
        </p:txBody>
      </p:sp>
      <p:pic>
        <p:nvPicPr>
          <p:cNvPr id="344653473" name="" hidden="0"/>
          <p:cNvPicPr>
            <a:picLocks noChangeAspect="1"/>
          </p:cNvPicPr>
          <p:nvPr isPhoto="0" userDrawn="0"/>
        </p:nvPicPr>
        <p:blipFill>
          <a:blip r:embed="rId2"/>
          <a:stretch/>
        </p:blipFill>
        <p:spPr bwMode="auto">
          <a:xfrm rot="0">
            <a:off x="7928311" y="2015730"/>
            <a:ext cx="3126540" cy="35156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2529021"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i="1"/>
              <a:t>DocGraph Modellsprache</a:t>
            </a:r>
            <a:endParaRPr/>
          </a:p>
        </p:txBody>
      </p:sp>
      <p:sp>
        <p:nvSpPr>
          <p:cNvPr id="769483727" name="Content Placeholder 2" hidden="0"/>
          <p:cNvSpPr>
            <a:spLocks noGrp="1"/>
          </p:cNvSpPr>
          <p:nvPr isPhoto="0" userDrawn="0">
            <p:ph idx="1" hasCustomPrompt="0"/>
          </p:nvPr>
        </p:nvSpPr>
        <p:spPr bwMode="auto">
          <a:xfrm flipH="0" flipV="0">
            <a:off x="1534695" y="2015730"/>
            <a:ext cx="8296420" cy="4087666"/>
          </a:xfrm>
        </p:spPr>
        <p:txBody>
          <a:bodyPr vertOverflow="overflow" horzOverflow="clip" vert="horz" wrap="square" lIns="91440" tIns="45720" rIns="91440" bIns="45720" numCol="1" spcCol="0" rtlCol="0" fromWordArt="0" anchor="t" anchorCtr="0" forceAA="0" upright="0" compatLnSpc="0">
            <a:normAutofit/>
          </a:bodyPr>
          <a:lstStyle/>
          <a:p>
            <a:pPr>
              <a:defRPr/>
            </a:pPr>
            <a:r>
              <a:rPr lang="de-DE" sz="2000"/>
              <a:t>DocGraph Modellelemente sind hauptsächlich ‚Web Elements‘; Repräsentationen von HTML-Elemente mit Schlüsseleigenschaften (wie Selektoren, ids, usw.)</a:t>
            </a:r>
            <a:endParaRPr lang="de-DE" sz="2000"/>
          </a:p>
          <a:p>
            <a:pPr>
              <a:defRPr/>
            </a:pPr>
            <a:r>
              <a:rPr lang="de-DE" sz="2000"/>
              <a:t>‚Selenium Actions‘ sind Elemente, die Methoden des Selenium WebDrivers specifizieren, welche den Browser antreiben</a:t>
            </a:r>
            <a:endParaRPr lang="de-DE" sz="2000"/>
          </a:p>
          <a:p>
            <a:pPr>
              <a:defRPr/>
            </a:pPr>
            <a:r>
              <a:rPr lang="de-DE" sz="2000"/>
              <a:t>Die Semantik der Modellobjekte werden mit dem Comment-Element oder mit der Description-Eigenschaft der einzelnen Elemente definiert</a:t>
            </a:r>
            <a:endParaRPr lang="de-DE" sz="2000"/>
          </a:p>
          <a:p>
            <a:pPr>
              <a:defRPr/>
            </a:pPr>
            <a:endParaRPr lang="de-DE" sz="2000"/>
          </a:p>
        </p:txBody>
      </p:sp>
      <p:grpSp>
        <p:nvGrpSpPr>
          <p:cNvPr id="864845761" name="" hidden="0"/>
          <p:cNvGrpSpPr/>
          <p:nvPr isPhoto="0" userDrawn="0"/>
        </p:nvGrpSpPr>
        <p:grpSpPr bwMode="auto">
          <a:xfrm flipH="0" flipV="0">
            <a:off x="9795798" y="898243"/>
            <a:ext cx="1653642" cy="4789227"/>
            <a:chOff x="0" y="0"/>
            <a:chExt cx="1653642" cy="4789227"/>
          </a:xfrm>
        </p:grpSpPr>
        <p:pic>
          <p:nvPicPr>
            <p:cNvPr id="1576643762" name="" hidden="0"/>
            <p:cNvPicPr>
              <a:picLocks noChangeAspect="1"/>
            </p:cNvPicPr>
            <p:nvPr isPhoto="0" userDrawn="0"/>
          </p:nvPicPr>
          <p:blipFill>
            <a:blip r:embed="rId3"/>
            <a:srcRect l="897" t="343" r="0" b="0"/>
            <a:stretch/>
          </p:blipFill>
          <p:spPr bwMode="auto">
            <a:xfrm flipH="0" flipV="0">
              <a:off x="0" y="0"/>
              <a:ext cx="1653642" cy="4569743"/>
            </a:xfrm>
            <a:prstGeom prst="rect">
              <a:avLst/>
            </a:prstGeom>
          </p:spPr>
        </p:pic>
        <p:sp>
          <p:nvSpPr>
            <p:cNvPr id="1915185836" name="" hidden="0"/>
            <p:cNvSpPr txBox="1"/>
            <p:nvPr isPhoto="0" userDrawn="0"/>
          </p:nvSpPr>
          <p:spPr bwMode="auto">
            <a:xfrm flipH="0" flipV="0">
              <a:off x="0" y="4569743"/>
              <a:ext cx="1644646" cy="21948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Palatino Linotype"/>
                  <a:ea typeface="Arial"/>
                  <a:cs typeface="Arial"/>
                </a:rPr>
                <a:t>DocGraph Modellelemente</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155282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Palatino Linotype"/>
                <a:ea typeface="Arial"/>
                <a:cs typeface="Arial"/>
              </a:rPr>
              <a:t>Graphische DSL: .feat und .doc</a:t>
            </a:r>
            <a:br>
              <a:rPr lang="de-DE" sz="3200" b="0" i="0" u="none" strike="noStrike" cap="none" spc="0">
                <a:solidFill>
                  <a:schemeClr val="tx1"/>
                </a:solidFill>
                <a:latin typeface="Palatino Linotype"/>
                <a:ea typeface="Arial"/>
                <a:cs typeface="Arial"/>
              </a:rPr>
            </a:br>
            <a:r>
              <a:rPr lang="de-DE" sz="1600" b="0" i="1" u="none" strike="noStrike" cap="none" spc="0">
                <a:solidFill>
                  <a:schemeClr val="tx1"/>
                </a:solidFill>
                <a:latin typeface="Palatino Linotype"/>
                <a:ea typeface="Palatino Linotype"/>
                <a:cs typeface="Palatino Linotype"/>
              </a:rPr>
              <a:t>Überblick des Generationsprozesses</a:t>
            </a:r>
            <a:endParaRPr/>
          </a:p>
        </p:txBody>
      </p:sp>
      <p:grpSp>
        <p:nvGrpSpPr>
          <p:cNvPr id="1221646153" name="" hidden="0"/>
          <p:cNvGrpSpPr/>
          <p:nvPr isPhoto="0" userDrawn="0"/>
        </p:nvGrpSpPr>
        <p:grpSpPr bwMode="auto">
          <a:xfrm>
            <a:off x="1712306" y="1682791"/>
            <a:ext cx="8976606" cy="3783551"/>
            <a:chOff x="0" y="0"/>
            <a:chExt cx="8976606" cy="3783551"/>
          </a:xfrm>
        </p:grpSpPr>
        <p:grpSp>
          <p:nvGrpSpPr>
            <p:cNvPr id="859708527" name="" hidden="0"/>
            <p:cNvGrpSpPr/>
            <p:nvPr isPhoto="0" userDrawn="0"/>
          </p:nvGrpSpPr>
          <p:grpSpPr bwMode="auto">
            <a:xfrm>
              <a:off x="0" y="0"/>
              <a:ext cx="8976606" cy="3783551"/>
              <a:chOff x="0" y="0"/>
              <a:chExt cx="8976606" cy="3783551"/>
            </a:xfrm>
          </p:grpSpPr>
          <p:pic>
            <p:nvPicPr>
              <p:cNvPr id="1184105255" name="" hidden="0"/>
              <p:cNvPicPr>
                <a:picLocks noChangeAspect="1"/>
              </p:cNvPicPr>
              <p:nvPr isPhoto="0" userDrawn="0">
                <p:ph idx="1" hasCustomPrompt="0"/>
              </p:nvPr>
            </p:nvPicPr>
            <p:blipFill>
              <a:blip r:embed="rId2"/>
              <a:stretch/>
            </p:blipFill>
            <p:spPr bwMode="auto">
              <a:xfrm rot="0">
                <a:off x="188326" y="332938"/>
                <a:ext cx="8788278" cy="3450611"/>
              </a:xfrm>
              <a:prstGeom prst="rect">
                <a:avLst/>
              </a:prstGeom>
            </p:spPr>
          </p:pic>
          <p:sp>
            <p:nvSpPr>
              <p:cNvPr id="534986265" name="" hidden="0"/>
              <p:cNvSpPr txBox="1"/>
              <p:nvPr isPhoto="0" userDrawn="0"/>
            </p:nvSpPr>
            <p:spPr bwMode="auto">
              <a:xfrm flipH="0" flipV="0">
                <a:off x="0" y="3299513"/>
                <a:ext cx="2149229" cy="3419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1050783702" name="" hidden="0"/>
              <p:cNvSpPr txBox="1"/>
              <p:nvPr isPhoto="0" userDrawn="0"/>
            </p:nvSpPr>
            <p:spPr bwMode="auto">
              <a:xfrm flipH="0" flipV="0">
                <a:off x="6704133" y="0"/>
                <a:ext cx="2198075" cy="3419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447675879" name="" hidden="0"/>
            <p:cNvSpPr txBox="1"/>
            <p:nvPr isPhoto="0" userDrawn="0"/>
          </p:nvSpPr>
          <p:spPr bwMode="auto">
            <a:xfrm flipH="0" flipV="0">
              <a:off x="3123459" y="1887283"/>
              <a:ext cx="2649900" cy="3419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886982452" name="" hidden="0"/>
            <p:cNvSpPr txBox="1"/>
            <p:nvPr isPhoto="0" userDrawn="0"/>
          </p:nvSpPr>
          <p:spPr bwMode="auto">
            <a:xfrm flipH="0" flipV="0">
              <a:off x="4322883" y="2688936"/>
              <a:ext cx="1199422" cy="26074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alpha val="99999"/>
              </a:srgbClr>
            </a:gs>
            <a:gs pos="100000">
              <a:srgbClr val="422B54">
                <a:alpha val="99999"/>
              </a:srgbClr>
            </a:gs>
          </a:gsLst>
          <a:lin ang="36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3"/>
          <a:stretch/>
        </p:blipFill>
        <p:spPr bwMode="auto">
          <a:xfrm>
            <a:off x="6933828" y="1312914"/>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Künftige Arbeiten</a:t>
            </a:r>
            <a:br>
              <a:rPr lang="de-DE"/>
            </a:br>
            <a:endParaRPr sz="1800"/>
          </a:p>
        </p:txBody>
      </p:sp>
      <p:sp>
        <p:nvSpPr>
          <p:cNvPr id="835041238" name="Marcador de contenido 2" hidden="0"/>
          <p:cNvSpPr>
            <a:spLocks noGrp="1"/>
          </p:cNvSpPr>
          <p:nvPr isPhoto="0" userDrawn="0">
            <p:ph idx="1" hasCustomPrompt="0"/>
          </p:nvPr>
        </p:nvSpPr>
        <p:spPr bwMode="auto">
          <a:xfrm flipH="0" flipV="0">
            <a:off x="1534695" y="2015731"/>
            <a:ext cx="9970230" cy="3653029"/>
          </a:xfrm>
        </p:spPr>
        <p:txBody>
          <a:bodyPr vertOverflow="overflow" horzOverflow="clip" vert="horz" wrap="square" lIns="91440" tIns="45720" rIns="91440" bIns="45720" numCol="1" spcCol="0" rtlCol="0" fromWordArt="0" anchor="t" anchorCtr="0" forceAA="0" upright="0" compatLnSpc="0">
            <a:normAutofit/>
          </a:bodyPr>
          <a:lstStyle/>
          <a:p>
            <a:pPr>
              <a:defRPr/>
            </a:pPr>
            <a:r>
              <a:rPr lang="en-US" sz="1800" b="0" i="0" u="none" strike="noStrike" cap="none" spc="0">
                <a:solidFill>
                  <a:schemeClr val="tx1"/>
                </a:solidFill>
                <a:latin typeface="Palatino Linotype"/>
                <a:ea typeface="Palatino Linotype"/>
                <a:cs typeface="Palatino Linotype"/>
              </a:rPr>
              <a:t>Erleichterung des Erstellungsprozesses, indem eine Projektvorlage mit einer Startkonfiguration erstellt wird</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Querverweis auf DocGraphModels innerhalb anderer könnte in Zukunft verbessert werden, um beispielsweise alle verfügbaren Graphenmodelle in einer separaten Ansicht auflisten zu können</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Aufbesserung der graphischen Sprachen mit weiteren Selektoren, um HTML-Elemente besser addressieren zu können</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Weitere Checks implementieren, um beispielsweise die Syntax der Selektoren im Voraus zu validieren</a:t>
            </a:r>
            <a:endParaRPr lang="en-US"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lang="de-DE" sz="2000" b="0" i="0" u="none" strike="noStrike" cap="none" spc="0">
                <a:solidFill>
                  <a:schemeClr val="tx1"/>
                </a:solidFill>
                <a:latin typeface="Palatino Linotype"/>
                <a:ea typeface="Palatino Linotype"/>
                <a:cs typeface="Palatino Linotype"/>
              </a:rPr>
              <a:t>Funktionalität: 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Benutzerfreundlichkeit: Die vorgestellten Sprachfeature ermöglichen einen intuitiven Entwurf eines Dokumentationsmodells, während verschiedene Checks helfen, syntaktisch korrekte Graphmodelle zu erstellen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 Leistung: schnelle Erstellung einer Dokumentationswebsite mit minimaler Konfigurationsaufwand durch Integration bewährter Drittanbieter-Tools</a:t>
            </a:r>
            <a:endParaRPr lang="de-DE"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9079465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60363363" name="Marcador de contenido 2" hidden="0"/>
          <p:cNvSpPr>
            <a:spLocks noGrp="1"/>
          </p:cNvSpPr>
          <p:nvPr isPhoto="0" userDrawn="0">
            <p:ph idx="1" hasCustomPrompt="0"/>
          </p:nvPr>
        </p:nvSpPr>
        <p:spPr bwMode="auto">
          <a:xfrm flipH="0" flipV="0">
            <a:off x="1560659" y="1879131"/>
            <a:ext cx="10257692" cy="646063"/>
          </a:xfrm>
        </p:spPr>
        <p:txBody>
          <a:bodyPr vertOverflow="overflow" horzOverflow="clip" vert="horz" wrap="square" lIns="91440" tIns="45720" rIns="91440" bIns="45720" numCol="1" spcCol="0" rtlCol="0" fromWordArt="0" anchor="t" anchorCtr="0" forceAA="0" upright="0" compatLnSpc="0">
            <a:normAutofit fontScale="80000" lnSpcReduction="4000"/>
          </a:bodyPr>
          <a:lstStyle/>
          <a:p>
            <a:pPr>
              <a:defRPr/>
            </a:pPr>
            <a:r>
              <a:rPr/>
              <a:t>Dokumentationsinhalt kann mit vergleichsweise wenig Aufwand dem </a:t>
            </a:r>
            <a:r>
              <a:rPr lang="de-DE" sz="2000" b="0" i="0" u="none" strike="noStrike" cap="none" spc="0">
                <a:solidFill>
                  <a:schemeClr val="tx1"/>
                </a:solidFill>
                <a:latin typeface="+mn-lt"/>
                <a:ea typeface="+mn-ea"/>
                <a:cs typeface="+mn-cs"/>
              </a:rPr>
              <a:t>aktuellen Stand der Webanwendung angepasst werden</a:t>
            </a:r>
            <a:endParaRPr/>
          </a:p>
        </p:txBody>
      </p:sp>
      <p:grpSp>
        <p:nvGrpSpPr>
          <p:cNvPr id="1422745497" name="" hidden="0"/>
          <p:cNvGrpSpPr/>
          <p:nvPr isPhoto="0" userDrawn="0"/>
        </p:nvGrpSpPr>
        <p:grpSpPr bwMode="auto">
          <a:xfrm>
            <a:off x="1376110" y="2517620"/>
            <a:ext cx="10419590" cy="3129940"/>
            <a:chOff x="0" y="0"/>
            <a:chExt cx="10419590" cy="3129940"/>
          </a:xfrm>
        </p:grpSpPr>
        <p:pic>
          <p:nvPicPr>
            <p:cNvPr id="228202916" name="" hidden="0"/>
            <p:cNvPicPr>
              <a:picLocks noChangeAspect="1"/>
            </p:cNvPicPr>
            <p:nvPr isPhoto="0" userDrawn="0"/>
          </p:nvPicPr>
          <p:blipFill>
            <a:blip r:embed="rId3"/>
            <a:stretch/>
          </p:blipFill>
          <p:spPr bwMode="auto">
            <a:xfrm flipH="0" flipV="0">
              <a:off x="0" y="0"/>
              <a:ext cx="10419590" cy="2784828"/>
            </a:xfrm>
            <a:prstGeom prst="rect">
              <a:avLst/>
            </a:prstGeom>
          </p:spPr>
        </p:pic>
        <p:sp>
          <p:nvSpPr>
            <p:cNvPr id="1408958568" name="" hidden="0"/>
            <p:cNvSpPr txBox="1"/>
            <p:nvPr isPhoto="0" userDrawn="0"/>
          </p:nvSpPr>
          <p:spPr bwMode="auto">
            <a:xfrm flipH="0" flipV="0">
              <a:off x="0" y="2397249"/>
              <a:ext cx="2072471" cy="25120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000"/>
                <a:t>Nutzersequenz im Webbrowser</a:t>
              </a:r>
              <a:endParaRPr sz="1000"/>
            </a:p>
          </p:txBody>
        </p:sp>
        <p:sp>
          <p:nvSpPr>
            <p:cNvPr id="1587905997" name="" hidden="0"/>
            <p:cNvSpPr txBox="1"/>
            <p:nvPr isPhoto="0" userDrawn="0"/>
          </p:nvSpPr>
          <p:spPr bwMode="auto">
            <a:xfrm flipH="0" flipV="0">
              <a:off x="2843173" y="2878732"/>
              <a:ext cx="2366620" cy="25120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000"/>
                <a:t>Sequenzmodell mit graphischer DSL</a:t>
              </a:r>
              <a:endParaRPr sz="1000"/>
            </a:p>
          </p:txBody>
        </p:sp>
        <p:sp>
          <p:nvSpPr>
            <p:cNvPr id="771089527" name="" hidden="0"/>
            <p:cNvSpPr txBox="1"/>
            <p:nvPr isPhoto="0" userDrawn="0"/>
          </p:nvSpPr>
          <p:spPr bwMode="auto">
            <a:xfrm rot="0" flipH="0" flipV="0">
              <a:off x="4913125" y="837661"/>
              <a:ext cx="1221625" cy="6123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000"/>
                <a:t>Modell-zu-Text- Transformation</a:t>
              </a:r>
              <a:endParaRPr sz="1000"/>
            </a:p>
          </p:txBody>
        </p:sp>
        <p:sp>
          <p:nvSpPr>
            <p:cNvPr id="682409879" name="" hidden="0"/>
            <p:cNvSpPr txBox="1"/>
            <p:nvPr isPhoto="0" userDrawn="0"/>
          </p:nvSpPr>
          <p:spPr bwMode="auto">
            <a:xfrm rot="0" flipH="0" flipV="0">
              <a:off x="1853735" y="691121"/>
              <a:ext cx="1109504" cy="57568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000"/>
                <a:t>Entwurf eines Modells durch Entwickler</a:t>
              </a:r>
              <a:endParaRPr sz="1000"/>
            </a:p>
          </p:txBody>
        </p:sp>
        <p:sp>
          <p:nvSpPr>
            <p:cNvPr id="598990300" name="" hidden="0"/>
            <p:cNvSpPr txBox="1"/>
            <p:nvPr isPhoto="0" userDrawn="0"/>
          </p:nvSpPr>
          <p:spPr bwMode="auto">
            <a:xfrm flipH="0" flipV="0">
              <a:off x="6140289" y="2669391"/>
              <a:ext cx="2366620" cy="25120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000"/>
                <a:t>Markdown mit Dokumentationstext</a:t>
              </a:r>
              <a:endParaRPr sz="10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571624" y="1990479"/>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102</cp:revision>
  <dcterms:created xsi:type="dcterms:W3CDTF">2021-05-27T05:35:17Z</dcterms:created>
  <dcterms:modified xsi:type="dcterms:W3CDTF">2022-01-14T09:57:15Z</dcterms:modified>
  <cp:category/>
  <cp:contentStatus/>
  <cp:version/>
</cp:coreProperties>
</file>