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p:sldMasterIdLst>
    <p:sldMasterId id="2147483648" r:id="rId1"/>
  </p:sldMasterIdLst>
  <p:notesMasterIdLst>
    <p:notesMasterId r:id="rId2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12192000" cy="6858000"/>
  <p:defaultText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notesMaster" Target="notesMasters/notesMaster1.xml"/><Relationship Id="rId23" Type="http://schemas.openxmlformats.org/officeDocument/2006/relationships/presProps" Target="presProps.xml" /><Relationship Id="rId24" Type="http://schemas.openxmlformats.org/officeDocument/2006/relationships/tableStyles" Target="tableStyles.xml" /><Relationship Id="rId25"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hidden="0"/>
        <p:cNvGrpSpPr/>
        <p:nvPr isPhoto="0" userDrawn="0"/>
      </p:nvGrpSpPr>
      <p:grpSpPr bwMode="auto">
        <a:xfrm>
          <a:off x="0" y="0"/>
          <a:ext cx="0" cy="0"/>
          <a:chOff x="0" y="0"/>
          <a:chExt cx="0" cy="0"/>
        </a:xfrm>
      </p:grpSpPr>
      <p:sp>
        <p:nvSpPr>
          <p:cNvPr id="2" name="Header Placeholder 1" hidden="0"/>
          <p:cNvSpPr>
            <a:spLocks noGrp="1"/>
          </p:cNvSpPr>
          <p:nvPr isPhoto="0" userDrawn="0">
            <p:ph type="hdr" sz="quarter" hasCustomPrompt="0"/>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hidden="0"/>
          <p:cNvSpPr>
            <a:spLocks noGrp="1"/>
          </p:cNvSpPr>
          <p:nvPr isPhoto="0" userDrawn="0">
            <p:ph type="dt" idx="2"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hidden="0"/>
          <p:cNvSpPr>
            <a:spLocks noGrp="1"/>
          </p:cNvSpPr>
          <p:nvPr isPhoto="0" userDrawn="0">
            <p:ph type="dt" idx="3"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hidden="0"/>
          <p:cNvSpPr>
            <a:spLocks noGrp="1"/>
          </p:cNvSpPr>
          <p:nvPr isPhoto="0" userDrawn="0">
            <p:ph type="body" sz="quarter" idx="1" hasCustomPrompt="0"/>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hidden="0"/>
          <p:cNvSpPr>
            <a:spLocks noGrp="1"/>
          </p:cNvSpPr>
          <p:nvPr isPhoto="0" userDrawn="0">
            <p:ph type="ftr" sz="quarter" idx="4" hasCustomPrompt="0"/>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hidden="0"/>
          <p:cNvSpPr>
            <a:spLocks noGrp="1"/>
          </p:cNvSpPr>
          <p:nvPr isPhoto="0" userDrawn="0">
            <p:ph type="sldNum" sz="quarter" idx="10" hasCustomPrompt="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accent1="accent1" accent2="accent2" accent3="accent3" accent4="accent4" accent5="accent5" accent6="accent6" bg1="lt1" bg2="lt2" folHlink="folHlink" hlink="hlink" tx1="dk1" tx2="dk2"/>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Herr Prf. Dr. Steffen, Alex, hallo und herzlich Willkommen zur Präsentation meiner Arbeit über das Thema DSL-getriebene Generation von Nutzerdokumentationen für Webanwendungen.</a:t>
            </a:r>
            <a:endParaRPr/>
          </a:p>
          <a:p>
            <a:pPr>
              <a:defRPr/>
            </a:pPr>
            <a:r>
              <a:rPr/>
              <a:t>Es war spannend an dem Thema arbeiten zu dürfen, und ich freue mich euch die Ergebnisse vorstellen zu können.</a:t>
            </a: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Ich werde zusammenfassend bei dieser Präsentation mit der Darstellung der Relevanz von Nutzerdokumentation mit dem Fokus auf Webanwendungen beginnen. Danach kommt eine Einführung in den Gegestand meiner Arbeit, um dann die resultierende Methodik zu erläutern, sowie die Ergebnisse mit eine Demonstration zu zeigen. </a:t>
            </a: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Das Ziel einer Nutzerdokumentation ist es, dem Benutzer es das Erlernen der Bedienung der Anwendung leichter zu machen. Die Erleichterung dieses Lernprozesses kann auf verschiedene Weisen erreicht werden (z.B durch Video, Manuskipte, usw.). </a:t>
            </a:r>
            <a:endParaRPr/>
          </a:p>
          <a:p>
            <a:pPr>
              <a:defRPr/>
            </a:pPr>
            <a:endParaRPr/>
          </a:p>
          <a:p>
            <a:pPr>
              <a:defRPr/>
            </a:pPr>
            <a:r>
              <a:rPr/>
              <a:t>Die Herausforderung beginnt dann, wenn die zu dokumentierende Anwendung regelmäßig große Veränderungen (Updates) erfährt, sowie es der Fall ist bei den vielen Webanwendungen. Besonders Webanwendung </a:t>
            </a:r>
            <a:r>
              <a:rPr lang="en-US" sz="1200" b="0" i="0" u="none" strike="noStrike" cap="none" spc="0">
                <a:solidFill>
                  <a:schemeClr val="tx1"/>
                </a:solidFill>
                <a:latin typeface="+mn-lt"/>
                <a:ea typeface="+mn-ea"/>
                <a:cs typeface="+mn-cs"/>
              </a:rPr>
              <a:t>brauchen </a:t>
            </a:r>
            <a:r>
              <a:rPr/>
              <a:t>keine Zustimmung der Benutzer, um diese Veränderung/Updates durchzuführen. Daher ist es wichtig </a:t>
            </a:r>
            <a:r>
              <a:rPr lang="en-US" sz="1200" b="0" i="0" u="none" strike="noStrike" cap="none" spc="0">
                <a:solidFill>
                  <a:schemeClr val="tx1"/>
                </a:solidFill>
                <a:latin typeface="+mn-lt"/>
                <a:ea typeface="+mn-ea"/>
                <a:cs typeface="+mn-cs"/>
              </a:rPr>
              <a:t>- um die Kontinuität in der Benutzerbarkeit zu waren - </a:t>
            </a:r>
            <a:r>
              <a:rPr/>
              <a:t>dass die Dokumentation diese Änderungen  widerspiegelt. Es entsetht also eine Art Wettrennen zwischen dem Entwicklungsstand der Anwendung und dem aktuellen Informationszustand der Dokumentation. Solange die Anwendung weiterentwickelt wird, sollte die Dokumentation auch mithalten. </a:t>
            </a:r>
            <a:r>
              <a:rPr lang="en-US" sz="1200" b="0" i="0" u="none" strike="noStrike" cap="none" spc="0">
                <a:solidFill>
                  <a:schemeClr val="tx1"/>
                </a:solidFill>
                <a:latin typeface="+mn-lt"/>
                <a:ea typeface="+mn-ea"/>
                <a:cs typeface="+mn-cs"/>
              </a:rPr>
              <a:t>Es wird also klar, dass ein Strategie/Vorgehen nötig ist, um den Informationsinhalt aktuell zu halten.</a:t>
            </a:r>
            <a:endParaRPr lang="en-US" sz="1200" b="0" i="0" u="none" strike="noStrike" cap="none" spc="0">
              <a:solidFill>
                <a:schemeClr val="tx1"/>
              </a:solidFill>
              <a:latin typeface="Palatino Linotype"/>
              <a:ea typeface="Arial"/>
              <a:cs typeface="Arial"/>
            </a:endParaRPr>
          </a:p>
          <a:p>
            <a:pPr>
              <a:defRPr/>
            </a:pPr>
            <a:endParaRPr lang="en-US" sz="1200" b="0" i="0" u="none" strike="noStrike" cap="none" spc="0">
              <a:solidFill>
                <a:schemeClr val="tx1"/>
              </a:solidFill>
              <a:latin typeface="Palatino Linotype"/>
              <a:ea typeface="Arial"/>
              <a:cs typeface="Arial"/>
            </a:endParaRPr>
          </a:p>
          <a:p>
            <a:pPr>
              <a:defRPr/>
            </a:pPr>
            <a:r>
              <a:rPr lang="en-US" sz="1200" b="0" i="0" u="none" strike="noStrike" cap="none" spc="0">
                <a:solidFill>
                  <a:schemeClr val="tx1"/>
                </a:solidFill>
                <a:latin typeface="+mn-lt"/>
                <a:ea typeface="+mn-ea"/>
                <a:cs typeface="+mn-cs"/>
              </a:rPr>
              <a:t>Softwaredokumentation spielt eine wichtige Rolle des Entwicklungsprozesses, indem es dem Benuzter hilft sich schnell mit der Anwendung vertraut zu machen. Dadurch wird die</a:t>
            </a:r>
            <a:r>
              <a:rPr lang="en-US" sz="1200" b="0" i="0" u="none" strike="noStrike" cap="none" spc="0">
                <a:solidFill>
                  <a:schemeClr val="tx1"/>
                </a:solidFill>
                <a:latin typeface="Palatino Linotype"/>
                <a:ea typeface="Arial"/>
                <a:cs typeface="Arial"/>
              </a:rPr>
              <a:t> Nutzbarkeit der Softwareanwendung wird gesteigert, was wiederherum der entwicklenden Firma einen guten Ruf verleiht.</a:t>
            </a:r>
            <a:endParaRPr sz="1200" b="0" i="0" u="none" strike="noStrike" cap="none" spc="0">
              <a:solidFill>
                <a:schemeClr val="tx1"/>
              </a:solidFill>
              <a:latin typeface="Palatino Linotype"/>
              <a:ea typeface="Arial"/>
              <a:cs typeface="Arial"/>
            </a:endParaRPr>
          </a:p>
          <a:p>
            <a:pPr>
              <a:defRPr/>
            </a:pPr>
            <a:endParaRPr sz="1200"/>
          </a:p>
          <a:p>
            <a:pPr>
              <a:defRPr/>
            </a:pPr>
            <a:endParaRPr/>
          </a:p>
          <a:p>
            <a:pPr>
              <a:defRPr/>
            </a:pPr>
            <a:endParaRPr/>
          </a:p>
          <a:p>
            <a:pPr>
              <a:defRPr/>
            </a:pP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096167238" name="Slide Image Placeholder 1" hidden="0"/>
          <p:cNvSpPr>
            <a:spLocks noChangeAspect="1" noGrp="1" noRot="1"/>
          </p:cNvSpPr>
          <p:nvPr isPhoto="0" userDrawn="0">
            <p:ph type="sldImg" hasCustomPrompt="0"/>
          </p:nvPr>
        </p:nvSpPr>
        <p:spPr bwMode="auto"/>
      </p:sp>
      <p:sp>
        <p:nvSpPr>
          <p:cNvPr id="1131939084" name="Notes Placeholder 2" hidden="0"/>
          <p:cNvSpPr>
            <a:spLocks noGrp="1"/>
          </p:cNvSpPr>
          <p:nvPr isPhoto="0" userDrawn="0">
            <p:ph type="body" idx="1" hasCustomPrompt="0"/>
          </p:nvPr>
        </p:nvSpPr>
        <p:spPr bwMode="auto"/>
        <p:txBody>
          <a:bodyPr/>
          <a:lstStyle/>
          <a:p>
            <a:pPr>
              <a:defRPr/>
            </a:pPr>
            <a:r>
              <a:rPr lang="en-US" sz="1200" b="0" i="0" u="none" strike="noStrike" cap="none" spc="0">
                <a:solidFill>
                  <a:schemeClr val="tx1"/>
                </a:solidFill>
                <a:latin typeface="Palatino Linotype"/>
                <a:ea typeface="Arial"/>
                <a:cs typeface="Arial"/>
              </a:rPr>
              <a:t>Es ist also insofern relevant, den Entwurf einer nützlichen Dokumentation in den Entwicklungsprozess der Anwendung zu integrieren, da es dem Entwickler ermöglicht,</a:t>
            </a:r>
            <a:r>
              <a:rPr lang="en-US" sz="1200" b="0" i="0" u="none" strike="noStrike" cap="none" spc="0">
                <a:solidFill>
                  <a:schemeClr val="tx1"/>
                </a:solidFill>
                <a:latin typeface="+mn-lt"/>
                <a:ea typeface="+mn-ea"/>
                <a:cs typeface="+mn-cs"/>
              </a:rPr>
              <a:t> dem Endbenutzer das Wissen zu vermittlen, um mit der Anwendung angemessen zu interagieren</a:t>
            </a:r>
            <a:r>
              <a:rPr lang="en-US" sz="1200" b="0" i="0" u="none" strike="noStrike" cap="none" spc="0">
                <a:solidFill>
                  <a:schemeClr val="tx1"/>
                </a:solidFill>
                <a:latin typeface="Palatino Linotype"/>
                <a:ea typeface="Arial"/>
                <a:cs typeface="Arial"/>
              </a:rPr>
              <a:t> </a:t>
            </a:r>
            <a:endParaRPr/>
          </a:p>
          <a:p>
            <a:pPr>
              <a:defRPr/>
            </a:pPr>
            <a:endParaRPr/>
          </a:p>
          <a:p>
            <a:pPr>
              <a:defRPr/>
            </a:pPr>
            <a:r>
              <a:rPr/>
              <a:t>Für eine Webanwendung heißt das, dass das User Interface beschrieben wird und dem Benutzer beigegracht wird, durch die Anwendung zu navigieren. Fehlersituationen und deren Lösungsmöglichkeiten können auch erklärt.</a:t>
            </a:r>
            <a:endParaRPr sz="1200" b="0" i="0" u="none" strike="noStrike" cap="none" spc="0">
              <a:solidFill>
                <a:schemeClr val="tx1"/>
              </a:solidFill>
              <a:latin typeface="Palatino Linotype"/>
              <a:ea typeface="Arial"/>
              <a:cs typeface="Arial"/>
            </a:endParaRPr>
          </a:p>
          <a:p>
            <a:pPr>
              <a:defRPr/>
            </a:pPr>
            <a:endParaRPr sz="1200"/>
          </a:p>
          <a:p>
            <a:pPr>
              <a:defRPr/>
            </a:pPr>
            <a:r>
              <a:rPr lang="en-US" sz="1200" b="0" i="0" u="none" strike="noStrike" cap="none" spc="0">
                <a:solidFill>
                  <a:schemeClr val="tx1"/>
                </a:solidFill>
                <a:latin typeface="+mn-lt"/>
                <a:ea typeface="+mn-ea"/>
                <a:cs typeface="+mn-cs"/>
              </a:rPr>
              <a:t>Es gibt deshalb ISO-Normen, die Empfehlungen ausschreiben, wie die Dokumentation von Softwaren gestaltet werden sollten und welches Vorgehen Informationsmanager adoptieren sollten, um eine zweckvolle Dokumentation erstellen zu können </a:t>
            </a:r>
            <a:r>
              <a:rPr lang="en-US" sz="1200" b="0" i="0" u="none" strike="noStrike" cap="none" spc="0">
                <a:solidFill>
                  <a:schemeClr val="tx1"/>
                </a:solidFill>
                <a:latin typeface="+mn-lt"/>
                <a:ea typeface="+mn-ea"/>
                <a:cs typeface="+mn-cs"/>
              </a:rPr>
              <a:t>(wie z.B. ISO-26514 oder 26511)</a:t>
            </a:r>
            <a:r>
              <a:rPr lang="en-US" sz="1200" b="0" i="0" u="none" strike="noStrike" cap="none" spc="0">
                <a:solidFill>
                  <a:schemeClr val="tx1"/>
                </a:solidFill>
                <a:latin typeface="+mn-lt"/>
                <a:ea typeface="+mn-ea"/>
                <a:cs typeface="+mn-cs"/>
              </a:rPr>
              <a:t>. Prinzipiell muss eine Dokumentation dem Endbenutzer drei wichtige W-Fragen beantworten: warum wurde die Anwendung entwickelt, was kann der Benutzer damit machen (also welche Funktionalitäten bietet die Anwendung an), wie kann der Benutzer das Ziel erreichen.</a:t>
            </a:r>
            <a:endParaRPr sz="1200"/>
          </a:p>
          <a:p>
            <a:pPr>
              <a:defRPr/>
            </a:pPr>
            <a:endParaRPr/>
          </a:p>
          <a:p>
            <a:pPr>
              <a:defRPr/>
            </a:pPr>
            <a:endParaRPr/>
          </a:p>
        </p:txBody>
      </p:sp>
      <p:sp>
        <p:nvSpPr>
          <p:cNvPr id="2930977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In dieser Arbeit werden die Vorteile der Entwicklung mit Domain-spezifische Sprachen genutzt, um eine Lösung f</a:t>
            </a:r>
            <a:r>
              <a:rPr lang="en-US" sz="1200" b="0" i="0" u="none" strike="noStrike" cap="none" spc="0">
                <a:solidFill>
                  <a:schemeClr val="tx1"/>
                </a:solidFill>
                <a:latin typeface="Palatino Linotype"/>
                <a:ea typeface="Palatino Linotype"/>
                <a:cs typeface="Palatino Linotype"/>
              </a:rPr>
              <a:t>ür die Integration des Designs der Endbenutzerdokumentation in den Anwendungsentwicklungsprozess vorzuschlagen.</a:t>
            </a:r>
            <a:endParaRPr/>
          </a:p>
          <a:p>
            <a:pPr>
              <a:defRPr/>
            </a:pPr>
            <a:endParaRPr/>
          </a:p>
          <a:p>
            <a:pPr>
              <a:defRPr/>
            </a:pPr>
            <a:r>
              <a:rPr/>
              <a:t>Vorteile der model-basierte (DSL-) Lösung: schnelles Entwerfen von Systemmodellen, Modelle abstrahieren und vereinfachen</a:t>
            </a:r>
            <a:endParaRPr/>
          </a:p>
          <a:p>
            <a:pPr>
              <a:defRPr/>
            </a:pPr>
            <a:endParaRPr/>
          </a:p>
          <a:p>
            <a:pPr>
              <a:defRPr/>
            </a:pPr>
            <a:r>
              <a:rPr/>
              <a:t>Das heißt, unser Ziel ist es, ein Werkzeug zu entwicklen, das eine benutzerfreundliche Umbegung anbietet, die auch von Nicht-programmierern verwendet werden kann</a:t>
            </a:r>
            <a:r>
              <a:rPr/>
              <a:t>, um die Dokumentation als Model zu entwerfen und dann zu generieren. Dieses Konzept stammt von der Cinco Meta Tooling Framework.</a:t>
            </a:r>
            <a:endParaRPr/>
          </a:p>
          <a:p>
            <a:pPr>
              <a:defRPr/>
            </a:pPr>
            <a:endParaRPr lang="en-US" sz="1200" b="0" i="0" u="none" strike="noStrike" cap="none" spc="0">
              <a:solidFill>
                <a:schemeClr val="tx1"/>
              </a:solidFill>
              <a:latin typeface="Palatino Linotype"/>
              <a:ea typeface="Palatino Linotype"/>
              <a:cs typeface="Palatino Linotype"/>
            </a:endParaRPr>
          </a:p>
          <a:p>
            <a:pPr>
              <a:defRPr/>
            </a:pPr>
            <a:endParaRPr lang="en-US" sz="1200" b="0" i="0" u="none" strike="noStrike" cap="none" spc="0">
              <a:solidFill>
                <a:schemeClr val="tx1"/>
              </a:solidFill>
              <a:latin typeface="Palatino Linotype"/>
              <a:ea typeface="Palatino Linotype"/>
              <a:cs typeface="Palatino Linotype"/>
            </a:endParaRPr>
          </a:p>
          <a:p>
            <a:pPr>
              <a:defRPr/>
            </a:pPr>
            <a:endParaRPr lang="en-US"/>
          </a:p>
          <a:p>
            <a:pPr>
              <a:defRPr/>
            </a:pPr>
            <a:endParaRPr lang="en-US"/>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611909490" name="Slide Image Placeholder 1" hidden="0"/>
          <p:cNvSpPr>
            <a:spLocks noChangeAspect="1" noGrp="1" noRot="1"/>
          </p:cNvSpPr>
          <p:nvPr isPhoto="0" userDrawn="0">
            <p:ph type="sldImg" hasCustomPrompt="0"/>
          </p:nvPr>
        </p:nvSpPr>
        <p:spPr bwMode="auto"/>
      </p:sp>
      <p:sp>
        <p:nvSpPr>
          <p:cNvPr id="1558813346" name="Notes Placeholder 2" hidden="0"/>
          <p:cNvSpPr>
            <a:spLocks noGrp="1"/>
          </p:cNvSpPr>
          <p:nvPr isPhoto="0" userDrawn="0">
            <p:ph type="body" idx="1" hasCustomPrompt="0"/>
          </p:nvPr>
        </p:nvSpPr>
        <p:spPr bwMode="auto"/>
        <p:txBody>
          <a:bodyPr/>
          <a:lstStyle/>
          <a:p>
            <a:pPr>
              <a:defRPr/>
            </a:pPr>
            <a:endParaRPr lang="en-US" sz="1200" b="0" i="0" u="none" strike="noStrike" cap="none" spc="0">
              <a:solidFill>
                <a:schemeClr val="tx1"/>
              </a:solidFill>
              <a:latin typeface="Palatino Linotype"/>
              <a:ea typeface="Palatino Linotype"/>
              <a:cs typeface="Palatino Linotype"/>
            </a:endParaRPr>
          </a:p>
          <a:p>
            <a:pPr>
              <a:defRPr/>
            </a:pPr>
            <a:endParaRPr lang="en-US" sz="1200" b="0" i="0" u="none" strike="noStrike" cap="none" spc="0">
              <a:solidFill>
                <a:schemeClr val="tx1"/>
              </a:solidFill>
              <a:latin typeface="Palatino Linotype"/>
              <a:ea typeface="Palatino Linotype"/>
              <a:cs typeface="Palatino Linotype"/>
            </a:endParaRPr>
          </a:p>
          <a:p>
            <a:pPr>
              <a:defRPr/>
            </a:pPr>
            <a:endParaRPr lang="en-US"/>
          </a:p>
          <a:p>
            <a:pPr>
              <a:defRPr/>
            </a:pPr>
            <a:endParaRPr lang="en-US"/>
          </a:p>
        </p:txBody>
      </p:sp>
      <p:sp>
        <p:nvSpPr>
          <p:cNvPr id="108397425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lang="en-US" sz="1200" b="0" i="0" u="none" strike="noStrike" cap="none" spc="0">
                <a:solidFill>
                  <a:schemeClr val="tx1"/>
                </a:solidFill>
                <a:latin typeface="Palatino Linotype"/>
                <a:ea typeface="Palatino Linotype"/>
                <a:cs typeface="Palatino Linotype"/>
              </a:rPr>
              <a:t>Die Framework Cinco SCCE Meta Tooling suite liefert die Basis unserer Arbeit, indem Metasprachen für unsere </a:t>
            </a:r>
            <a:r>
              <a:rPr lang="en-US" sz="1200" b="0" i="0" u="none" strike="noStrike" cap="none" spc="0">
                <a:solidFill>
                  <a:schemeClr val="tx1"/>
                </a:solidFill>
                <a:latin typeface="Palatino Linotype"/>
                <a:ea typeface="Palatino Linotype"/>
                <a:cs typeface="Palatino Linotype"/>
              </a:rPr>
              <a:t>Entwicklung unserer graphischen DSL zu Verfügung gestellt werden.</a:t>
            </a:r>
            <a:r>
              <a:rPr lang="en-US" sz="1200" b="0" i="0" u="none" strike="noStrike" cap="none" spc="0">
                <a:solidFill>
                  <a:schemeClr val="tx1"/>
                </a:solidFill>
                <a:latin typeface="Palatino Linotype"/>
                <a:ea typeface="Palatino Linotype"/>
                <a:cs typeface="Palatino Linotype"/>
              </a:rPr>
              <a:t> Wir benutzen diese Metasprachen um die Spezifikationen unserer Endsprachen zu entwerfen, um dann eine Entwicklungsumgebung zu generien, die einen Entwurf der Dokumentation anhand von graphischen Bausteinen ermöglicht.</a:t>
            </a:r>
            <a:endParaRPr sz="1200" b="0" i="0" u="none" strike="noStrike" cap="none" spc="0">
              <a:solidFill>
                <a:schemeClr val="tx1"/>
              </a:solidFill>
              <a:latin typeface="Palatino Linotype"/>
              <a:ea typeface="Palatino Linotype"/>
              <a:cs typeface="Palatino Linotype"/>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Diapositiva de título">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ctrTitle" hasCustomPrompt="0"/>
          </p:nvPr>
        </p:nvSpPr>
        <p:spPr bwMode="auto">
          <a:xfrm>
            <a:off x="2493105" y="802298"/>
            <a:ext cx="8561747" cy="2541431"/>
          </a:xfrm>
        </p:spPr>
        <p:txBody>
          <a:bodyPr bIns="0" anchor="b">
            <a:normAutofit/>
          </a:bodyPr>
          <a:lstStyle>
            <a:lvl1pPr algn="l">
              <a:defRPr sz="6600"/>
            </a:lvl1pPr>
          </a:lstStyle>
          <a:p>
            <a:pPr>
              <a:defRPr/>
            </a:pPr>
            <a:r>
              <a:rPr lang="es-ES"/>
              <a:t>Haga clic para modificar el estilo de título del patrón</a:t>
            </a:r>
            <a:endParaRPr lang="en-US"/>
          </a:p>
        </p:txBody>
      </p:sp>
      <p:sp>
        <p:nvSpPr>
          <p:cNvPr id="3" name="Subtitle 2" hidden="0"/>
          <p:cNvSpPr>
            <a:spLocks noGrp="1"/>
          </p:cNvSpPr>
          <p:nvPr isPhoto="0" userDrawn="0">
            <p:ph type="subTitle" idx="1" hasCustomPrompt="0"/>
          </p:nvPr>
        </p:nvSpPr>
        <p:spPr bwMode="auto">
          <a:xfrm>
            <a:off x="2493106" y="3531204"/>
            <a:ext cx="8561746" cy="977621"/>
          </a:xfrm>
        </p:spPr>
        <p:txBody>
          <a:bodyPr tIns="91440" bIns="91440">
            <a:normAutofit/>
          </a:bodyPr>
          <a:lstStyle>
            <a:lvl1pPr marL="0" indent="0" algn="l">
              <a:buNone/>
              <a:defRPr sz="1800" b="0" cap="all">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s-ES"/>
              <a:t>Haga clic para modificar el estilo de subtítulo del patrón</a:t>
            </a:r>
            <a:endParaRPr lang="en-US"/>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A423BF71-38B7-8642-BFCE-EDAE9BD0CBAF}"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2493105" y="329307"/>
            <a:ext cx="4897310"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a:xfrm>
            <a:off x="1437664" y="798973"/>
            <a:ext cx="811019" cy="503578"/>
          </a:xfrm>
        </p:spPr>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ítulo y texto vertical">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s-ES"/>
              <a:t>Haga clic para modificar el estilo de título del patrón</a:t>
            </a:r>
            <a:endParaRPr lang="en-US"/>
          </a:p>
        </p:txBody>
      </p:sp>
      <p:sp>
        <p:nvSpPr>
          <p:cNvPr id="3" name="Vertical Text Placeholder 2" hidden="0"/>
          <p:cNvSpPr>
            <a:spLocks noGrp="1"/>
          </p:cNvSpPr>
          <p:nvPr isPhoto="0" userDrawn="0">
            <p:ph type="body" orient="vert" idx="1" hasCustomPrompt="0"/>
          </p:nvPr>
        </p:nvSpPr>
        <p:spPr bwMode="auto"/>
        <p:txBody>
          <a:bodyPr vert="eaVert"/>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73B025CB-9D18-264E-A945-2D020344C9DA}"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9"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1" name="CuadroTexto 10"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Título vertical y texto">
    <p:spTree>
      <p:nvGrpSpPr>
        <p:cNvPr id="1" name="" hidden="0"/>
        <p:cNvGrpSpPr/>
        <p:nvPr isPhoto="0" userDrawn="0"/>
      </p:nvGrpSpPr>
      <p:grpSpPr bwMode="auto">
        <a:xfrm>
          <a:off x="0" y="0"/>
          <a:ext cx="0" cy="0"/>
          <a:chOff x="0" y="0"/>
          <a:chExt cx="0" cy="0"/>
        </a:xfrm>
      </p:grpSpPr>
      <p:sp>
        <p:nvSpPr>
          <p:cNvPr id="2" name="Vertical Title 1" hidden="0"/>
          <p:cNvSpPr>
            <a:spLocks noGrp="1"/>
          </p:cNvSpPr>
          <p:nvPr isPhoto="0" userDrawn="0">
            <p:ph type="title" orient="vert" hasCustomPrompt="0"/>
          </p:nvPr>
        </p:nvSpPr>
        <p:spPr bwMode="auto">
          <a:xfrm>
            <a:off x="9439111" y="883863"/>
            <a:ext cx="1615742" cy="4574999"/>
          </a:xfrm>
        </p:spPr>
        <p:txBody>
          <a:bodyPr vert="eaVert"/>
          <a:lstStyle>
            <a:lvl1pPr algn="l">
              <a:defRPr/>
            </a:lvl1pPr>
          </a:lstStyle>
          <a:p>
            <a:pPr>
              <a:defRPr/>
            </a:pPr>
            <a:r>
              <a:rPr lang="es-ES"/>
              <a:t>Haga clic para modificar el estilo de título del patrón</a:t>
            </a:r>
            <a:endParaRPr lang="en-US"/>
          </a:p>
        </p:txBody>
      </p:sp>
      <p:sp>
        <p:nvSpPr>
          <p:cNvPr id="3" name="Vertical Text Placeholder 2" hidden="0"/>
          <p:cNvSpPr>
            <a:spLocks noGrp="1"/>
          </p:cNvSpPr>
          <p:nvPr isPhoto="0" userDrawn="0">
            <p:ph type="body" orient="vert" idx="1" hasCustomPrompt="0"/>
          </p:nvPr>
        </p:nvSpPr>
        <p:spPr bwMode="auto">
          <a:xfrm>
            <a:off x="1534694" y="883863"/>
            <a:ext cx="7738807" cy="4574999"/>
          </a:xfrm>
        </p:spPr>
        <p:txBody>
          <a:bodyPr vert="eaVert"/>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507EFB6C-7E96-8F41-8872-189CA1C59F84}"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9"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1" name="CuadroTexto 10"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ítulo y objetos">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s-ES"/>
              <a:t>Haga clic para modificar el estilo de título del patrón</a:t>
            </a:r>
            <a:endParaRPr lang="en-US"/>
          </a:p>
        </p:txBody>
      </p:sp>
      <p:sp>
        <p:nvSpPr>
          <p:cNvPr id="3" name="Content Placeholder 2" hidden="0"/>
          <p:cNvSpPr>
            <a:spLocks noGrp="1"/>
          </p:cNvSpPr>
          <p:nvPr isPhoto="0" userDrawn="0">
            <p:ph idx="1" hasCustomPrompt="0"/>
          </p:nvPr>
        </p:nvSpPr>
        <p:spPr bwMode="auto"/>
        <p:txBody>
          <a:bodyPr anchor="t"/>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cxnSp>
        <p:nvCxnSpPr>
          <p:cNvPr id="8" name="Straight Connector 7"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1"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2" name="CuadroTexto 11"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Encabezado de secció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813" y="1756130"/>
            <a:ext cx="8562580" cy="1887950"/>
          </a:xfrm>
        </p:spPr>
        <p:txBody>
          <a:bodyPr anchor="b">
            <a:normAutofit/>
          </a:bodyPr>
          <a:lstStyle>
            <a:lvl1pPr algn="l">
              <a:defRPr sz="3600"/>
            </a:lvl1pPr>
          </a:lstStyle>
          <a:p>
            <a:pPr>
              <a:defRPr/>
            </a:pPr>
            <a:r>
              <a:rPr lang="es-ES"/>
              <a:t>Haga clic para modificar el estilo de título del patrón</a:t>
            </a:r>
            <a:endParaRPr lang="en-US"/>
          </a:p>
        </p:txBody>
      </p:sp>
      <p:sp>
        <p:nvSpPr>
          <p:cNvPr id="3" name="Text Placeholder 2" hidden="0"/>
          <p:cNvSpPr>
            <a:spLocks noGrp="1"/>
          </p:cNvSpPr>
          <p:nvPr isPhoto="0" userDrawn="0">
            <p:ph type="body" idx="1" hasCustomPrompt="0"/>
          </p:nvPr>
        </p:nvSpPr>
        <p:spPr bwMode="auto">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s-ES"/>
              <a:t>Haga clic para modificar los estilos de texto del patrón</a:t>
            </a:r>
            <a:endParaRPr/>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B55BA285-9698-1B45-8319-D90A8C63F150}"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9"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Dos objetos">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695" y="804889"/>
            <a:ext cx="9520157" cy="1059305"/>
          </a:xfrm>
        </p:spPr>
        <p:txBody>
          <a:bodyPr/>
          <a:lstStyle/>
          <a:p>
            <a:pPr>
              <a:defRPr/>
            </a:pPr>
            <a:r>
              <a:rPr lang="es-ES"/>
              <a:t>Haga clic para modificar el estilo de título del patrón</a:t>
            </a:r>
            <a:endParaRPr lang="en-US"/>
          </a:p>
        </p:txBody>
      </p:sp>
      <p:sp>
        <p:nvSpPr>
          <p:cNvPr id="3" name="Content Placeholder 2" hidden="0"/>
          <p:cNvSpPr>
            <a:spLocks noGrp="1"/>
          </p:cNvSpPr>
          <p:nvPr isPhoto="0" userDrawn="0">
            <p:ph sz="half" idx="1" hasCustomPrompt="0"/>
          </p:nvPr>
        </p:nvSpPr>
        <p:spPr bwMode="auto">
          <a:xfrm>
            <a:off x="1534695" y="2010878"/>
            <a:ext cx="4608576" cy="3438144"/>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Content Placeholder 3" hidden="0"/>
          <p:cNvSpPr>
            <a:spLocks noGrp="1"/>
          </p:cNvSpPr>
          <p:nvPr isPhoto="0" userDrawn="0">
            <p:ph sz="half" idx="2" hasCustomPrompt="0"/>
          </p:nvPr>
        </p:nvSpPr>
        <p:spPr bwMode="auto">
          <a:xfrm>
            <a:off x="6454793" y="2017343"/>
            <a:ext cx="4604130" cy="3441520"/>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5" name="Date Placeholder 4"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0A86CD42-43FF-B740-998F-DCC3802C4CE3}" type="datetimeFigureOut">
              <a:rPr lang="en-US"/>
              <a:t/>
            </a:fld>
            <a:endParaRPr lang="en-US"/>
          </a:p>
        </p:txBody>
      </p:sp>
      <p:sp>
        <p:nvSpPr>
          <p:cNvPr id="6" name="Footer Placeholder 5"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9" name="Straight Connector 8"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0"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1" name="CuadroTexto 10"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2" name="CuadroTexto 11"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ació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695" y="804163"/>
            <a:ext cx="9520157" cy="1056319"/>
          </a:xfrm>
        </p:spPr>
        <p:txBody>
          <a:bodyPr/>
          <a:lstStyle/>
          <a:p>
            <a:pPr>
              <a:defRPr/>
            </a:pPr>
            <a:r>
              <a:rPr lang="es-ES"/>
              <a:t>Haga clic para modificar el estilo de título del patrón</a:t>
            </a:r>
            <a:endParaRPr lang="en-US"/>
          </a:p>
        </p:txBody>
      </p:sp>
      <p:sp>
        <p:nvSpPr>
          <p:cNvPr id="3" name="Text Placeholder 2" hidden="0"/>
          <p:cNvSpPr>
            <a:spLocks noGrp="1"/>
          </p:cNvSpPr>
          <p:nvPr isPhoto="0" userDrawn="0">
            <p:ph type="body" idx="1" hasCustomPrompt="0"/>
          </p:nvPr>
        </p:nvSpPr>
        <p:spPr bwMode="auto">
          <a:xfrm>
            <a:off x="1534695" y="2019549"/>
            <a:ext cx="4608576" cy="801943"/>
          </a:xfrm>
        </p:spPr>
        <p:txBody>
          <a:bodyPr anchor="b">
            <a:normAutofit/>
          </a:bodyPr>
          <a:lstStyle>
            <a:lvl1pPr marL="0" indent="0">
              <a:lnSpc>
                <a:spcPct val="100000"/>
              </a:lnSpc>
              <a:buNone/>
              <a:defRPr sz="2200" b="0" cap="all">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s-ES"/>
              <a:t>Haga clic para modificar los estilos de texto del patrón</a:t>
            </a:r>
            <a:endParaRPr/>
          </a:p>
        </p:txBody>
      </p:sp>
      <p:sp>
        <p:nvSpPr>
          <p:cNvPr id="4" name="Content Placeholder 3" hidden="0"/>
          <p:cNvSpPr>
            <a:spLocks noGrp="1"/>
          </p:cNvSpPr>
          <p:nvPr isPhoto="0" userDrawn="0">
            <p:ph sz="half" idx="2" hasCustomPrompt="0"/>
          </p:nvPr>
        </p:nvSpPr>
        <p:spPr bwMode="auto">
          <a:xfrm>
            <a:off x="1534695" y="2824269"/>
            <a:ext cx="4608576" cy="2644457"/>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5" name="Text Placeholder 4" hidden="0"/>
          <p:cNvSpPr>
            <a:spLocks noGrp="1"/>
          </p:cNvSpPr>
          <p:nvPr isPhoto="0" userDrawn="0">
            <p:ph type="body" sz="quarter" idx="3" hasCustomPrompt="0"/>
          </p:nvPr>
        </p:nvSpPr>
        <p:spPr bwMode="auto">
          <a:xfrm>
            <a:off x="6454791" y="2023003"/>
            <a:ext cx="4608576" cy="802237"/>
          </a:xfrm>
        </p:spPr>
        <p:txBody>
          <a:bodyPr anchor="b">
            <a:normAutofit/>
          </a:bodyPr>
          <a:lstStyle>
            <a:lvl1pPr marL="0" indent="0">
              <a:lnSpc>
                <a:spcPct val="100000"/>
              </a:lnSpc>
              <a:buNone/>
              <a:defRPr sz="2200" b="0" cap="all">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s-ES"/>
              <a:t>Haga clic para modificar los estilos de texto del patrón</a:t>
            </a:r>
            <a:endParaRPr/>
          </a:p>
        </p:txBody>
      </p:sp>
      <p:sp>
        <p:nvSpPr>
          <p:cNvPr id="6" name="Content Placeholder 5" hidden="0"/>
          <p:cNvSpPr>
            <a:spLocks noGrp="1"/>
          </p:cNvSpPr>
          <p:nvPr isPhoto="0" userDrawn="0">
            <p:ph sz="quarter" idx="4" hasCustomPrompt="0"/>
          </p:nvPr>
        </p:nvSpPr>
        <p:spPr bwMode="auto">
          <a:xfrm>
            <a:off x="6454792" y="2821491"/>
            <a:ext cx="4608576" cy="2637371"/>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7" name="Date Placeholder 6"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CEA0FFBD-2EE4-8547-BBAE-A1AC91C8D77E}" type="datetimeFigureOut">
              <a:rPr lang="en-US"/>
              <a:t/>
            </a:fld>
            <a:endParaRPr lang="en-US"/>
          </a:p>
        </p:txBody>
      </p:sp>
      <p:sp>
        <p:nvSpPr>
          <p:cNvPr id="8" name="Footer Placeholder 7"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9" name="Slide Number Placeholder 8"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11" name="Straight Connector 10"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2"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3" name="CuadroTexto 12"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4" name="CuadroTexto 13"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Solo el título">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s-ES"/>
              <a:t>Haga clic para modificar el estilo de título del patrón</a:t>
            </a:r>
            <a:endParaRPr lang="en-US"/>
          </a:p>
        </p:txBody>
      </p:sp>
      <p:sp>
        <p:nvSpPr>
          <p:cNvPr id="3" name="Date Placeholder 2"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955A2352-D7AC-F242-9256-A4477BCBF354}" type="datetimeFigureOut">
              <a:rPr lang="en-US"/>
              <a:t/>
            </a:fld>
            <a:endParaRPr lang="en-US"/>
          </a:p>
        </p:txBody>
      </p:sp>
      <p:sp>
        <p:nvSpPr>
          <p:cNvPr id="4" name="Footer Placeholder 3"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5" name="Slide Number Placeholder 4"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7" name="Straight Connector 6"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8"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9" name="CuadroTexto 8"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0" name="CuadroTexto 9"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En blanco">
    <p:spTree>
      <p:nvGrpSpPr>
        <p:cNvPr id="1" name="" hidden="0"/>
        <p:cNvGrpSpPr/>
        <p:nvPr isPhoto="0" userDrawn="0"/>
      </p:nvGrpSpPr>
      <p:grpSpPr bwMode="auto">
        <a:xfrm>
          <a:off x="0" y="0"/>
          <a:ext cx="0" cy="0"/>
          <a:chOff x="0" y="0"/>
          <a:chExt cx="0" cy="0"/>
        </a:xfrm>
      </p:grpSpPr>
      <p:sp>
        <p:nvSpPr>
          <p:cNvPr id="2" name="Date Placeholder 1"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4EFCFC6A-9AE6-404D-9FDD-168B477B9C90}" type="datetimeFigureOut">
              <a:rPr lang="en-US"/>
              <a:t/>
            </a:fld>
            <a:endParaRPr lang="en-US"/>
          </a:p>
        </p:txBody>
      </p:sp>
      <p:sp>
        <p:nvSpPr>
          <p:cNvPr id="3" name="Footer Placeholder 2"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4" name="Slide Number Placeholder 3"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sp>
        <p:nvSpPr>
          <p:cNvPr id="6" name="CuadroTexto 5"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7" name="CuadroTexto 6"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ido con título">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642" y="798973"/>
            <a:ext cx="3183128" cy="2247117"/>
          </a:xfrm>
        </p:spPr>
        <p:txBody>
          <a:bodyPr anchor="b">
            <a:normAutofit/>
          </a:bodyPr>
          <a:lstStyle>
            <a:lvl1pPr algn="l">
              <a:defRPr sz="2400"/>
            </a:lvl1pPr>
          </a:lstStyle>
          <a:p>
            <a:pPr>
              <a:defRPr/>
            </a:pPr>
            <a:r>
              <a:rPr lang="es-ES"/>
              <a:t>Haga clic para modificar el estilo de título del patrón</a:t>
            </a:r>
            <a:endParaRPr lang="en-US"/>
          </a:p>
        </p:txBody>
      </p:sp>
      <p:sp>
        <p:nvSpPr>
          <p:cNvPr id="3" name="Content Placeholder 2" hidden="0"/>
          <p:cNvSpPr>
            <a:spLocks noGrp="1"/>
          </p:cNvSpPr>
          <p:nvPr isPhoto="0" userDrawn="0">
            <p:ph idx="1" hasCustomPrompt="0"/>
          </p:nvPr>
        </p:nvSpPr>
        <p:spPr bwMode="auto">
          <a:xfrm>
            <a:off x="5043714" y="798974"/>
            <a:ext cx="6012470" cy="4658826"/>
          </a:xfrm>
        </p:spPr>
        <p:txBody>
          <a:bodyPr anchor="ct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Text Placeholder 3" hidden="0"/>
          <p:cNvSpPr>
            <a:spLocks noGrp="1"/>
          </p:cNvSpPr>
          <p:nvPr isPhoto="0" userDrawn="0">
            <p:ph type="body" sz="half" idx="2" hasCustomPrompt="0"/>
          </p:nvPr>
        </p:nvSpPr>
        <p:spPr bwMode="auto">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s-ES"/>
              <a:t>Haga clic para modificar los estilos de texto del patrón</a:t>
            </a:r>
            <a:endParaRPr/>
          </a:p>
        </p:txBody>
      </p:sp>
      <p:sp>
        <p:nvSpPr>
          <p:cNvPr id="5" name="Date Placeholder 4"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61CFCDFD-B4CF-A241-8D71-E814B10BEAF4}" type="datetimeFigureOut">
              <a:rPr lang="en-US"/>
              <a:t/>
            </a:fld>
            <a:endParaRPr lang="en-US"/>
          </a:p>
        </p:txBody>
      </p:sp>
      <p:sp>
        <p:nvSpPr>
          <p:cNvPr id="6" name="Footer Placeholder 5"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9" name="Straight Connector 8" hidden="0"/>
          <p:cNvCxnSpPr>
            <a:cxnSpLocks/>
          </p:cNvCxnSpPr>
          <p:nvPr isPhoto="0" userDrawn="0"/>
        </p:nvCxnSpPr>
        <p:spPr bwMode="auto">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0"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1" name="CuadroTexto 10"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2" name="CuadroTexto 11"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Imagen con título">
    <p:spTree>
      <p:nvGrpSpPr>
        <p:cNvPr id="1" name="" hidden="0"/>
        <p:cNvGrpSpPr/>
        <p:nvPr isPhoto="0" userDrawn="0"/>
      </p:nvGrpSpPr>
      <p:grpSpPr bwMode="auto">
        <a:xfrm>
          <a:off x="0" y="0"/>
          <a:ext cx="0" cy="0"/>
          <a:chOff x="0" y="0"/>
          <a:chExt cx="0" cy="0"/>
        </a:xfrm>
      </p:grpSpPr>
      <p:grpSp>
        <p:nvGrpSpPr>
          <p:cNvPr id="8" name="Group 7" hidden="0"/>
          <p:cNvGrpSpPr/>
          <p:nvPr isPhoto="0" userDrawn="0"/>
        </p:nvGrpSpPr>
        <p:grpSpPr bwMode="auto">
          <a:xfrm>
            <a:off x="7477386" y="482170"/>
            <a:ext cx="4074533" cy="5149101"/>
            <a:chOff x="7477386" y="482170"/>
            <a:chExt cx="4074533" cy="5149101"/>
          </a:xfrm>
        </p:grpSpPr>
        <p:sp>
          <p:nvSpPr>
            <p:cNvPr id="18" name="Rectangle 17" hidden="0"/>
            <p:cNvSpPr/>
            <p:nvPr isPhoto="0" userDrawn="0"/>
          </p:nvSpPr>
          <p:spPr bwMode="auto">
            <a:xfrm>
              <a:off x="7477386"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rotWithShape="0" algn="tl">
                <a:srgbClr val="000000">
                  <a:alpha val="34000"/>
                </a:srgbClr>
              </a:outerShdw>
            </a:effectLst>
          </p:spPr>
          <p:style>
            <a:lnRef idx="1">
              <a:schemeClr val="accent1"/>
            </a:lnRef>
            <a:fillRef idx="3">
              <a:schemeClr val="accent1"/>
            </a:fillRef>
            <a:effectRef idx="2">
              <a:schemeClr val="accent1"/>
            </a:effectRef>
            <a:fontRef idx="minor">
              <a:schemeClr val="lt1"/>
            </a:fontRef>
          </p:style>
        </p:sp>
        <p:sp>
          <p:nvSpPr>
            <p:cNvPr id="19" name="Rectangle 18" hidden="0"/>
            <p:cNvSpPr/>
            <p:nvPr isPhoto="0" userDrawn="0"/>
          </p:nvSpPr>
          <p:spPr bwMode="auto">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p:spPr>
          <p:style>
            <a:lnRef idx="1">
              <a:schemeClr val="accent1"/>
            </a:lnRef>
            <a:fillRef idx="3">
              <a:schemeClr val="accent1"/>
            </a:fillRef>
            <a:effectRef idx="2">
              <a:schemeClr val="accent1"/>
            </a:effectRef>
            <a:fontRef idx="minor">
              <a:schemeClr val="lt1"/>
            </a:fontRef>
          </p:style>
        </p:sp>
      </p:grpSp>
      <p:sp>
        <p:nvSpPr>
          <p:cNvPr id="2" name="Title 1" hidden="0"/>
          <p:cNvSpPr>
            <a:spLocks noGrp="1"/>
          </p:cNvSpPr>
          <p:nvPr isPhoto="0" userDrawn="0">
            <p:ph type="title" hasCustomPrompt="0"/>
          </p:nvPr>
        </p:nvSpPr>
        <p:spPr bwMode="auto">
          <a:xfrm>
            <a:off x="1535694" y="1129513"/>
            <a:ext cx="5447840" cy="1830584"/>
          </a:xfrm>
        </p:spPr>
        <p:txBody>
          <a:bodyPr anchor="b">
            <a:normAutofit/>
          </a:bodyPr>
          <a:lstStyle>
            <a:lvl1pPr>
              <a:defRPr sz="3200"/>
            </a:lvl1pPr>
          </a:lstStyle>
          <a:p>
            <a:pPr>
              <a:defRPr/>
            </a:pPr>
            <a:r>
              <a:rPr lang="es-ES"/>
              <a:t>Haga clic para modificar el estilo de título del patrón</a:t>
            </a:r>
            <a:endParaRPr lang="en-US"/>
          </a:p>
        </p:txBody>
      </p:sp>
      <p:sp>
        <p:nvSpPr>
          <p:cNvPr id="3" name="Picture Placeholder 2" hidden="0"/>
          <p:cNvSpPr>
            <a:spLocks noChangeAspect="1" noGrp="1"/>
          </p:cNvSpPr>
          <p:nvPr isPhoto="0" userDrawn="0">
            <p:ph type="pic" idx="1" hasCustomPrompt="0"/>
          </p:nvPr>
        </p:nvSpPr>
        <p:spPr bwMode="auto">
          <a:xfrm>
            <a:off x="8124389" y="1122542"/>
            <a:ext cx="2791171" cy="3866327"/>
          </a:xfrm>
          <a:prstGeom prst="rect">
            <a:avLst/>
          </a:prstGeo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s-ES"/>
              <a:t>Haga clic en el icono para agregar una imagen</a:t>
            </a:r>
            <a:endParaRPr lang="en-US"/>
          </a:p>
        </p:txBody>
      </p:sp>
      <p:sp>
        <p:nvSpPr>
          <p:cNvPr id="4" name="Text Placeholder 3" hidden="0"/>
          <p:cNvSpPr>
            <a:spLocks noGrp="1"/>
          </p:cNvSpPr>
          <p:nvPr isPhoto="0" userDrawn="0">
            <p:ph type="body" sz="half" idx="2" hasCustomPrompt="0"/>
          </p:nvPr>
        </p:nvSpPr>
        <p:spPr bwMode="auto">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s-ES"/>
              <a:t>Haga clic para modificar los estilos de texto del patrón</a:t>
            </a:r>
            <a:endParaRPr/>
          </a:p>
        </p:txBody>
      </p:sp>
      <p:sp>
        <p:nvSpPr>
          <p:cNvPr id="5" name="Date Placeholder 4" hidden="0"/>
          <p:cNvSpPr>
            <a:spLocks noGrp="1"/>
          </p:cNvSpPr>
          <p:nvPr isPhoto="0" userDrawn="0">
            <p:ph type="dt" sz="half" idx="10" hasCustomPrompt="0"/>
          </p:nvPr>
        </p:nvSpPr>
        <p:spPr bwMode="auto">
          <a:xfrm>
            <a:off x="1534695" y="5469856"/>
            <a:ext cx="5440038" cy="320123"/>
          </a:xfrm>
          <a:prstGeom prst="rect">
            <a:avLst/>
          </a:prstGeom>
        </p:spPr>
        <p:txBody>
          <a:bodyPr/>
          <a:lstStyle>
            <a:lvl1pPr algn="l">
              <a:defRPr/>
            </a:lvl1pPr>
          </a:lstStyle>
          <a:p>
            <a:pPr>
              <a:defRPr/>
            </a:pPr>
            <a:fld id="{26A7B589-FD4B-7E46-869A-CBADC5FC564E}" type="datetimeFigureOut">
              <a:rPr lang="en-US"/>
              <a:t/>
            </a:fld>
            <a:endParaRPr lang="en-US"/>
          </a:p>
        </p:txBody>
      </p:sp>
      <p:sp>
        <p:nvSpPr>
          <p:cNvPr id="6" name="Footer Placeholder 5" hidden="0"/>
          <p:cNvSpPr>
            <a:spLocks noGrp="1"/>
          </p:cNvSpPr>
          <p:nvPr isPhoto="0" userDrawn="0">
            <p:ph type="ftr" sz="quarter" idx="11" hasCustomPrompt="0"/>
          </p:nvPr>
        </p:nvSpPr>
        <p:spPr bwMode="auto">
          <a:xfrm>
            <a:off x="1534910" y="318640"/>
            <a:ext cx="5453475" cy="320931"/>
          </a:xfrm>
          <a:prstGeom prst="rect">
            <a:avLst/>
          </a:prstGeom>
        </p:spPr>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14" name="Straight Connector 13" hidden="0"/>
          <p:cNvCxnSpPr>
            <a:cxnSpLocks/>
          </p:cNvCxnSpPr>
          <p:nvPr isPhoto="0" userDrawn="0"/>
        </p:nvCxnSpPr>
        <p:spPr bwMode="auto">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2"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3" name="CuadroTexto 12"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5" name="CuadroTexto 14"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4" Type="http://schemas.openxmlformats.org/officeDocument/2006/relationships/image" Target="../media/image2.png"/><Relationship Id="rId15"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p:cSld name="">
    <p:bg>
      <p:bgRef idx="1003">
        <a:schemeClr val="bg2"/>
      </p:bgRef>
    </p:bg>
    <p:spTree>
      <p:nvGrpSpPr>
        <p:cNvPr id="1" name="" hidden="0"/>
        <p:cNvGrpSpPr/>
        <p:nvPr isPhoto="0" userDrawn="0"/>
      </p:nvGrpSpPr>
      <p:grpSpPr bwMode="auto">
        <a:xfrm>
          <a:off x="0" y="0"/>
          <a:ext cx="0" cy="0"/>
          <a:chOff x="0" y="0"/>
          <a:chExt cx="0" cy="0"/>
        </a:xfrm>
      </p:grpSpPr>
      <p:sp>
        <p:nvSpPr>
          <p:cNvPr id="9" name="Rectangle 8" hidden="0"/>
          <p:cNvSpPr/>
          <p:nvPr isPhoto="0" userDrawn="0"/>
        </p:nvSpPr>
        <p:spPr bwMode="auto">
          <a:xfrm>
            <a:off x="0" y="2015732"/>
            <a:ext cx="12192000" cy="4118829"/>
          </a:xfrm>
          <a:prstGeom prst="rect">
            <a:avLst/>
          </a:prstGeom>
          <a:gradFill>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hidden="0"/>
          <p:cNvPicPr>
            <a:picLocks noChangeAspect="1"/>
          </p:cNvPicPr>
          <p:nvPr isPhoto="0" userDrawn="0"/>
        </p:nvPicPr>
        <p:blipFill>
          <a:blip r:embed="rId13"/>
          <a:srcRect l="0" t="2769" r="0" b="-2769"/>
          <a:stretch/>
        </p:blipFill>
        <p:spPr bwMode="auto">
          <a:xfrm>
            <a:off x="0" y="6135624"/>
            <a:ext cx="12192000" cy="742950"/>
          </a:xfrm>
          <a:prstGeom prst="rect">
            <a:avLst/>
          </a:prstGeom>
        </p:spPr>
      </p:pic>
      <p:sp>
        <p:nvSpPr>
          <p:cNvPr id="2" name="Title Placeholder 1" hidden="0"/>
          <p:cNvSpPr>
            <a:spLocks noGrp="1"/>
          </p:cNvSpPr>
          <p:nvPr isPhoto="0" userDrawn="0">
            <p:ph type="title" hasCustomPrompt="0"/>
          </p:nvPr>
        </p:nvSpPr>
        <p:spPr bwMode="auto">
          <a:xfrm>
            <a:off x="1534696" y="804519"/>
            <a:ext cx="9520158" cy="1049235"/>
          </a:xfrm>
          <a:prstGeom prst="rect">
            <a:avLst/>
          </a:prstGeom>
        </p:spPr>
        <p:txBody>
          <a:bodyPr vert="horz" lIns="91440" tIns="45720" rIns="91440" bIns="45720" rtlCol="0" anchor="b">
            <a:normAutofit/>
          </a:bodyPr>
          <a:lstStyle/>
          <a:p>
            <a:pPr>
              <a:defRPr/>
            </a:pPr>
            <a:r>
              <a:rPr lang="es-ES"/>
              <a:t>Haga clic para modificar el estilo de título del patrón</a:t>
            </a:r>
            <a:endParaRPr lang="en-US"/>
          </a:p>
        </p:txBody>
      </p:sp>
      <p:sp>
        <p:nvSpPr>
          <p:cNvPr id="3" name="Text Placeholder 2" hidden="0"/>
          <p:cNvSpPr>
            <a:spLocks noGrp="1"/>
          </p:cNvSpPr>
          <p:nvPr isPhoto="0" userDrawn="0">
            <p:ph type="body" idx="1" hasCustomPrompt="0"/>
          </p:nvPr>
        </p:nvSpPr>
        <p:spPr bwMode="auto">
          <a:xfrm>
            <a:off x="1534696" y="2015732"/>
            <a:ext cx="9520158" cy="3450613"/>
          </a:xfrm>
          <a:prstGeom prst="rect">
            <a:avLst/>
          </a:prstGeom>
        </p:spPr>
        <p:txBody>
          <a:bodyPr vert="horz" lIns="91440" tIns="45720" rIns="91440" bIns="45720" rtlCol="0">
            <a:normAutofit/>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6" name="Slide Number Placeholder 5" hidden="0"/>
          <p:cNvSpPr>
            <a:spLocks noGrp="1"/>
          </p:cNvSpPr>
          <p:nvPr isPhoto="0" userDrawn="0">
            <p:ph type="sldNum" sz="quarter" idx="4" hasCustomPrompt="0"/>
          </p:nvPr>
        </p:nvSpPr>
        <p:spPr bwMode="auto">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a:defRPr/>
            </a:pPr>
            <a:fld id="{6D22F896-40B5-4ADD-8801-0D06FADFA095}" type="slidenum">
              <a:rPr lang="en-US"/>
              <a:t/>
            </a:fld>
            <a:endParaRPr lang="en-US"/>
          </a:p>
        </p:txBody>
      </p:sp>
      <p:cxnSp>
        <p:nvCxnSpPr>
          <p:cNvPr id="12" name="Straight Connector 11" hidden="0"/>
          <p:cNvCxnSpPr>
            <a:cxnSpLocks/>
          </p:cNvCxnSpPr>
          <p:nvPr isPhoto="0" userDrawn="0"/>
        </p:nvCxnSpPr>
        <p:spPr bwMode="auto">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0" name="Imagen 9" hidden="0"/>
          <p:cNvPicPr>
            <a:picLocks noChangeAspect="1"/>
          </p:cNvPicPr>
          <p:nvPr isPhoto="0" userDrawn="1"/>
        </p:nvPicPr>
        <p:blipFill>
          <a:blip r:embed="rId14"/>
          <a:stretch/>
        </p:blipFill>
        <p:spPr bwMode="auto">
          <a:xfrm>
            <a:off x="1534695" y="331107"/>
            <a:ext cx="1954575" cy="315253"/>
          </a:xfrm>
          <a:prstGeom prst="rect">
            <a:avLst/>
          </a:prstGeom>
        </p:spPr>
      </p:pic>
      <p:pic>
        <p:nvPicPr>
          <p:cNvPr id="16" name="Imagen 15" hidden="0"/>
          <p:cNvPicPr>
            <a:picLocks noChangeAspect="1"/>
          </p:cNvPicPr>
          <p:nvPr isPhoto="0" userDrawn="1"/>
        </p:nvPicPr>
        <p:blipFill>
          <a:blip r:embed="rId15"/>
          <a:stretch/>
        </p:blipFill>
        <p:spPr bwMode="auto">
          <a:xfrm>
            <a:off x="9716494" y="331106"/>
            <a:ext cx="1338360" cy="385186"/>
          </a:xfrm>
          <a:prstGeom prst="rect">
            <a:avLst/>
          </a:prstGeom>
        </p:spPr>
      </p:pic>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914400">
        <a:lnSpc>
          <a:spcPct val="90000"/>
        </a:lnSpc>
        <a:spcBef>
          <a:spcPts val="0"/>
        </a:spcBef>
        <a:buNone/>
        <a:defRPr sz="3200" b="0" i="0" cap="none">
          <a:solidFill>
            <a:schemeClr val="tx1"/>
          </a:solidFill>
          <a:latin typeface="+mj-lt"/>
          <a:ea typeface="+mj-ea"/>
          <a:cs typeface="+mj-cs"/>
        </a:defRPr>
      </a:lvl1pPr>
    </p:titleStyle>
    <p:bodyStyle>
      <a:lvl1pPr marL="228600" indent="-228600" algn="l" defTabSz="914400">
        <a:lnSpc>
          <a:spcPct val="120000"/>
        </a:lnSpc>
        <a:spcBef>
          <a:spcPts val="1000"/>
        </a:spcBef>
        <a:buClr>
          <a:schemeClr val="accent1"/>
        </a:buClr>
        <a:buSzPct val="100000"/>
        <a:buFont typeface="Arial"/>
        <a:buChar char="•"/>
        <a:defRPr sz="2000">
          <a:solidFill>
            <a:schemeClr val="tx1"/>
          </a:solidFill>
          <a:latin typeface="+mn-lt"/>
          <a:ea typeface="+mn-ea"/>
          <a:cs typeface="+mn-cs"/>
        </a:defRPr>
      </a:lvl1pPr>
      <a:lvl2pPr marL="685800" indent="-228600" algn="l" defTabSz="914400">
        <a:lnSpc>
          <a:spcPct val="120000"/>
        </a:lnSpc>
        <a:spcBef>
          <a:spcPts val="500"/>
        </a:spcBef>
        <a:buClr>
          <a:schemeClr val="accent1"/>
        </a:buClr>
        <a:buSzPct val="100000"/>
        <a:buFont typeface="Arial"/>
        <a:buChar char="•"/>
        <a:defRPr sz="1800" cap="none">
          <a:solidFill>
            <a:schemeClr val="tx1"/>
          </a:solidFill>
          <a:latin typeface="+mn-lt"/>
          <a:ea typeface="+mn-ea"/>
          <a:cs typeface="+mn-cs"/>
        </a:defRPr>
      </a:lvl2pPr>
      <a:lvl3pPr marL="1143000" indent="-228600" algn="l" defTabSz="914400">
        <a:lnSpc>
          <a:spcPct val="120000"/>
        </a:lnSpc>
        <a:spcBef>
          <a:spcPts val="500"/>
        </a:spcBef>
        <a:buClr>
          <a:schemeClr val="accent1"/>
        </a:buClr>
        <a:buSzPct val="100000"/>
        <a:buFont typeface="Arial"/>
        <a:buChar char="•"/>
        <a:defRPr sz="1600">
          <a:solidFill>
            <a:schemeClr val="tx1"/>
          </a:solidFill>
          <a:latin typeface="+mn-lt"/>
          <a:ea typeface="+mn-ea"/>
          <a:cs typeface="+mn-cs"/>
        </a:defRPr>
      </a:lvl3pPr>
      <a:lvl4pPr marL="1600200" indent="-228600" algn="l" defTabSz="914400">
        <a:lnSpc>
          <a:spcPct val="120000"/>
        </a:lnSpc>
        <a:spcBef>
          <a:spcPts val="500"/>
        </a:spcBef>
        <a:buClr>
          <a:schemeClr val="accent1"/>
        </a:buClr>
        <a:buSzPct val="100000"/>
        <a:buFont typeface="Arial"/>
        <a:buChar char="•"/>
        <a:defRPr sz="1400" cap="none">
          <a:solidFill>
            <a:schemeClr val="tx1"/>
          </a:solidFill>
          <a:latin typeface="+mn-lt"/>
          <a:ea typeface="+mn-ea"/>
          <a:cs typeface="+mn-cs"/>
        </a:defRPr>
      </a:lvl4pPr>
      <a:lvl5pPr marL="20574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5pPr>
      <a:lvl6pPr marL="25146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6pPr>
      <a:lvl7pPr marL="29718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7pPr>
      <a:lvl8pPr marL="34290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8pPr>
      <a:lvl9pPr marL="38862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5.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ctrTitle" hasCustomPrompt="0"/>
          </p:nvPr>
        </p:nvSpPr>
        <p:spPr bwMode="auto"/>
        <p:txBody>
          <a:bodyPr>
            <a:normAutofit/>
          </a:bodyPr>
          <a:lstStyle/>
          <a:p>
            <a:pPr>
              <a:defRPr/>
            </a:pPr>
            <a:r>
              <a:rPr lang="de-DE" sz="4400"/>
              <a:t>DSL-Driven Generation </a:t>
            </a:r>
            <a:r>
              <a:rPr lang="de-DE" sz="4400"/>
              <a:t>of User </a:t>
            </a:r>
            <a:r>
              <a:rPr lang="en-US" sz="4400"/>
              <a:t>Documentations</a:t>
            </a:r>
            <a:r>
              <a:rPr lang="de-DE" sz="4400"/>
              <a:t> </a:t>
            </a:r>
            <a:r>
              <a:rPr lang="de-DE" sz="4400"/>
              <a:t>for</a:t>
            </a:r>
            <a:r>
              <a:rPr lang="de-DE" sz="4400"/>
              <a:t> Web Applications</a:t>
            </a:r>
            <a:endParaRPr/>
          </a:p>
        </p:txBody>
      </p:sp>
      <p:sp>
        <p:nvSpPr>
          <p:cNvPr id="3" name="Subtítulo 2" hidden="0"/>
          <p:cNvSpPr>
            <a:spLocks noGrp="1"/>
          </p:cNvSpPr>
          <p:nvPr isPhoto="0" userDrawn="0">
            <p:ph type="subTitle" idx="1" hasCustomPrompt="0"/>
          </p:nvPr>
        </p:nvSpPr>
        <p:spPr bwMode="auto">
          <a:xfrm>
            <a:off x="2493106" y="3531204"/>
            <a:ext cx="2696514" cy="977621"/>
          </a:xfrm>
        </p:spPr>
        <p:txBody>
          <a:bodyPr/>
          <a:lstStyle/>
          <a:p>
            <a:pPr>
              <a:defRPr/>
            </a:pPr>
            <a:r>
              <a:rPr lang="de-DE"/>
              <a:t>Bachelorarbeit</a:t>
            </a:r>
            <a:endParaRPr/>
          </a:p>
        </p:txBody>
      </p:sp>
      <p:sp>
        <p:nvSpPr>
          <p:cNvPr id="5" name="Subtítulo 2" hidden="0"/>
          <p:cNvSpPr txBox="1"/>
          <p:nvPr isPhoto="0" userDrawn="0"/>
        </p:nvSpPr>
        <p:spPr bwMode="auto">
          <a:xfrm>
            <a:off x="7305738" y="3531204"/>
            <a:ext cx="2696514" cy="977621"/>
          </a:xfrm>
          <a:prstGeom prst="rect">
            <a:avLst/>
          </a:prstGeom>
        </p:spPr>
        <p:txBody>
          <a:bodyPr vert="horz" lIns="91440" tIns="91440" rIns="91440" bIns="91440" rtlCol="0">
            <a:normAutofit/>
          </a:bodyPr>
          <a:lstStyle>
            <a:lvl1pPr marL="0" indent="0" algn="l" defTabSz="914400">
              <a:lnSpc>
                <a:spcPct val="120000"/>
              </a:lnSpc>
              <a:spcBef>
                <a:spcPts val="1000"/>
              </a:spcBef>
              <a:buClr>
                <a:schemeClr val="accent1"/>
              </a:buClr>
              <a:buSzPct val="100000"/>
              <a:buFont typeface="Arial"/>
              <a:buNone/>
              <a:defRPr sz="1800" b="0" cap="all">
                <a:solidFill>
                  <a:schemeClr val="tx1"/>
                </a:solidFill>
                <a:latin typeface="+mn-lt"/>
                <a:ea typeface="+mn-ea"/>
                <a:cs typeface="+mn-cs"/>
              </a:defRPr>
            </a:lvl1pPr>
            <a:lvl2pPr marL="457200" indent="0" algn="ctr" defTabSz="914400">
              <a:lnSpc>
                <a:spcPct val="120000"/>
              </a:lnSpc>
              <a:spcBef>
                <a:spcPts val="500"/>
              </a:spcBef>
              <a:buClr>
                <a:schemeClr val="accent1"/>
              </a:buClr>
              <a:buSzPct val="100000"/>
              <a:buFont typeface="Arial"/>
              <a:buNone/>
              <a:defRPr sz="1800" cap="none">
                <a:solidFill>
                  <a:schemeClr val="tx1"/>
                </a:solidFill>
                <a:latin typeface="+mn-lt"/>
                <a:ea typeface="+mn-ea"/>
                <a:cs typeface="+mn-cs"/>
              </a:defRPr>
            </a:lvl2pPr>
            <a:lvl3pPr marL="914400" indent="0" algn="ctr" defTabSz="914400">
              <a:lnSpc>
                <a:spcPct val="120000"/>
              </a:lnSpc>
              <a:spcBef>
                <a:spcPts val="500"/>
              </a:spcBef>
              <a:buClr>
                <a:schemeClr val="accent1"/>
              </a:buClr>
              <a:buSzPct val="100000"/>
              <a:buFont typeface="Arial"/>
              <a:buNone/>
              <a:defRPr sz="1800">
                <a:solidFill>
                  <a:schemeClr val="tx1"/>
                </a:solidFill>
                <a:latin typeface="+mn-lt"/>
                <a:ea typeface="+mn-ea"/>
                <a:cs typeface="+mn-cs"/>
              </a:defRPr>
            </a:lvl3pPr>
            <a:lvl4pPr marL="1371600" indent="0" algn="ctr" defTabSz="914400">
              <a:lnSpc>
                <a:spcPct val="120000"/>
              </a:lnSpc>
              <a:spcBef>
                <a:spcPts val="500"/>
              </a:spcBef>
              <a:buClr>
                <a:schemeClr val="accent1"/>
              </a:buClr>
              <a:buSzPct val="100000"/>
              <a:buFont typeface="Arial"/>
              <a:buNone/>
              <a:defRPr sz="1600" cap="none">
                <a:solidFill>
                  <a:schemeClr val="tx1"/>
                </a:solidFill>
                <a:latin typeface="+mn-lt"/>
                <a:ea typeface="+mn-ea"/>
                <a:cs typeface="+mn-cs"/>
              </a:defRPr>
            </a:lvl4pPr>
            <a:lvl5pPr marL="18288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5pPr>
            <a:lvl6pPr marL="22860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6pPr>
            <a:lvl7pPr marL="27432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7pPr>
            <a:lvl8pPr marL="32004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8pPr>
            <a:lvl9pPr marL="36576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9pPr>
          </a:lstStyle>
          <a:p>
            <a:pPr algn="r">
              <a:defRPr/>
            </a:pPr>
            <a:r>
              <a:rPr lang="de-DE"/>
              <a:t>Mukendi Mputu</a:t>
            </a:r>
            <a:endParaRPr/>
          </a:p>
          <a:p>
            <a:pPr algn="r">
              <a:defRPr/>
            </a:pPr>
            <a:fld id="{F072743E-0297-4AC3-80E5-4C9F5D2C8935}" type="datetime4">
              <a:rPr lang="de-DE"/>
              <a:t/>
            </a:fld>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3415977" name="Título 1" hidden="0"/>
          <p:cNvSpPr>
            <a:spLocks noGrp="1"/>
          </p:cNvSpPr>
          <p:nvPr isPhoto="0" userDrawn="0">
            <p:ph type="title" hasCustomPrompt="0"/>
          </p:nvPr>
        </p:nvSpPr>
        <p:spPr bwMode="auto"/>
        <p:txBody>
          <a:bodyPr/>
          <a:lstStyle/>
          <a:p>
            <a:pPr>
              <a:defRPr/>
            </a:pPr>
            <a:r>
              <a:rPr lang="de-DE"/>
              <a:t>Methodologie</a:t>
            </a:r>
            <a:br>
              <a:rPr lang="de-DE"/>
            </a:br>
            <a:r>
              <a:rPr lang="de-DE" sz="1600" i="1"/>
              <a:t>graphische DSL aus </a:t>
            </a:r>
            <a:r>
              <a:rPr lang="de-DE" sz="1600" i="1">
                <a:latin typeface="URW Bookman"/>
                <a:ea typeface="URW Bookman"/>
                <a:cs typeface="URW Bookman"/>
              </a:rPr>
              <a:t>Cinco</a:t>
            </a:r>
            <a:r>
              <a:rPr lang="de-DE" sz="1600" i="1"/>
              <a:t> Metasprachen - technisches Detail</a:t>
            </a:r>
            <a:endParaRPr/>
          </a:p>
        </p:txBody>
      </p:sp>
      <p:sp>
        <p:nvSpPr>
          <p:cNvPr id="1975793017" name="Content Placeholder 2" hidden="0"/>
          <p:cNvSpPr>
            <a:spLocks noGrp="1"/>
          </p:cNvSpPr>
          <p:nvPr isPhoto="0" userDrawn="0">
            <p:ph idx="1" hasCustomPrompt="0"/>
          </p:nvPr>
        </p:nvSpPr>
        <p:spPr bwMode="auto">
          <a:xfrm flipH="0" flipV="0">
            <a:off x="1534695" y="2015731"/>
            <a:ext cx="9520157" cy="1891960"/>
          </a:xfrm>
        </p:spPr>
        <p:txBody>
          <a:bodyPr anchor="t"/>
          <a:lstStyle/>
          <a:p>
            <a:pPr>
              <a:defRPr/>
            </a:pPr>
            <a:r>
              <a:rPr/>
              <a:t>Verwendung von Selenium-Java und VuePress, um einen Dokumentationstext mit Bildern in Markdownformat zu erstellen</a:t>
            </a:r>
            <a:endParaRPr/>
          </a:p>
          <a:p>
            <a:pPr>
              <a:defRPr/>
            </a:pPr>
            <a:r>
              <a:rPr/>
              <a:t>Separates Erzeugen der Texte und der Screenshots wird bevorzugt, um Single-Point-of-failure zu </a:t>
            </a:r>
            <a:r>
              <a:rPr lang="de-DE"/>
              <a:t>vermeiden</a:t>
            </a:r>
            <a:endParaRPr/>
          </a:p>
        </p:txBody>
      </p:sp>
      <p:pic>
        <p:nvPicPr>
          <p:cNvPr id="586522987" name="" hidden="0"/>
          <p:cNvPicPr>
            <a:picLocks noChangeAspect="1"/>
          </p:cNvPicPr>
          <p:nvPr isPhoto="0" userDrawn="0"/>
        </p:nvPicPr>
        <p:blipFill>
          <a:blip r:embed="rId2"/>
          <a:stretch/>
        </p:blipFill>
        <p:spPr bwMode="auto">
          <a:xfrm rot="0" flipH="0" flipV="0">
            <a:off x="3605095" y="3378843"/>
            <a:ext cx="5739875" cy="240387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64735652" name="Title 1" hidden="0"/>
          <p:cNvSpPr>
            <a:spLocks noGrp="1"/>
          </p:cNvSpPr>
          <p:nvPr isPhoto="0" userDrawn="0">
            <p:ph type="title" hasCustomPrompt="0"/>
          </p:nvPr>
        </p:nvSpPr>
        <p:spPr bwMode="auto"/>
        <p:txBody>
          <a:bodyPr vertOverflow="overflow" horzOverflow="clip" vert="horz" wrap="square" lIns="91440" tIns="45720" rIns="91440" bIns="45720" numCol="1" spcCol="0" rtlCol="0" fromWordArt="0" anchor="b" anchorCtr="0" forceAA="0" upright="0" compatLnSpc="0">
            <a:normAutofit/>
          </a:bodyPr>
          <a:lstStyle/>
          <a:p>
            <a:pPr>
              <a:defRPr/>
            </a:pPr>
            <a:r>
              <a:rPr lang="de-DE" sz="3200" b="0" i="0" u="none" strike="noStrike" cap="none" spc="0">
                <a:solidFill>
                  <a:schemeClr val="tx1"/>
                </a:solidFill>
                <a:latin typeface="+mj-lt"/>
                <a:ea typeface="+mj-ea"/>
                <a:cs typeface="+mj-cs"/>
              </a:rPr>
              <a:t>Methodologie</a:t>
            </a:r>
            <a:br>
              <a:rPr lang="de-DE" sz="3200" b="0" i="0" u="none" strike="noStrike" cap="none" spc="0">
                <a:solidFill>
                  <a:schemeClr val="tx1"/>
                </a:solidFill>
                <a:latin typeface="+mj-lt"/>
                <a:ea typeface="+mj-ea"/>
                <a:cs typeface="+mj-cs"/>
              </a:rPr>
            </a:br>
            <a:r>
              <a:rPr lang="de-DE" sz="1600" b="0" i="1" u="none" strike="noStrike" cap="none" spc="0">
                <a:solidFill>
                  <a:schemeClr val="tx1"/>
                </a:solidFill>
                <a:latin typeface="Palatino Linotype"/>
                <a:ea typeface="Palatino Linotype"/>
                <a:cs typeface="Palatino Linotype"/>
              </a:rPr>
              <a:t>graphische DSL aus </a:t>
            </a:r>
            <a:r>
              <a:rPr lang="de-DE" sz="1600" b="0" i="1" u="none" strike="noStrike" cap="none" spc="0">
                <a:solidFill>
                  <a:schemeClr val="tx1"/>
                </a:solidFill>
                <a:latin typeface="URW Bookman"/>
                <a:ea typeface="URW Bookman"/>
                <a:cs typeface="URW Bookman"/>
              </a:rPr>
              <a:t>Cinco</a:t>
            </a:r>
            <a:r>
              <a:rPr lang="de-DE" sz="1600" b="0" i="1" u="none" strike="noStrike" cap="none" spc="0">
                <a:solidFill>
                  <a:schemeClr val="tx1"/>
                </a:solidFill>
                <a:latin typeface="Palatino Linotype"/>
                <a:ea typeface="Palatino Linotype"/>
                <a:cs typeface="Palatino Linotype"/>
              </a:rPr>
              <a:t> Metasprachen - technisches Detail</a:t>
            </a:r>
            <a:endParaRPr/>
          </a:p>
        </p:txBody>
      </p:sp>
      <p:grpSp>
        <p:nvGrpSpPr>
          <p:cNvPr id="1524444960" name="" hidden="0"/>
          <p:cNvGrpSpPr/>
          <p:nvPr isPhoto="0" userDrawn="0"/>
        </p:nvGrpSpPr>
        <p:grpSpPr bwMode="auto">
          <a:xfrm>
            <a:off x="1712307" y="1682792"/>
            <a:ext cx="8976607" cy="3783552"/>
            <a:chOff x="0" y="0"/>
            <a:chExt cx="8976607" cy="3783552"/>
          </a:xfrm>
        </p:grpSpPr>
        <p:grpSp>
          <p:nvGrpSpPr>
            <p:cNvPr id="353857643" name="" hidden="0"/>
            <p:cNvGrpSpPr/>
            <p:nvPr isPhoto="0" userDrawn="0"/>
          </p:nvGrpSpPr>
          <p:grpSpPr bwMode="auto">
            <a:xfrm>
              <a:off x="0" y="0"/>
              <a:ext cx="8976607" cy="3783552"/>
              <a:chOff x="0" y="0"/>
              <a:chExt cx="8976607" cy="3783552"/>
            </a:xfrm>
          </p:grpSpPr>
          <p:pic>
            <p:nvPicPr>
              <p:cNvPr id="219745317" name="" hidden="0"/>
              <p:cNvPicPr>
                <a:picLocks noChangeAspect="1"/>
              </p:cNvPicPr>
              <p:nvPr isPhoto="0" userDrawn="0">
                <p:ph idx="1" hasCustomPrompt="0"/>
              </p:nvPr>
            </p:nvPicPr>
            <p:blipFill>
              <a:blip r:embed="rId2"/>
              <a:stretch/>
            </p:blipFill>
            <p:spPr bwMode="auto">
              <a:xfrm rot="0">
                <a:off x="188327" y="332939"/>
                <a:ext cx="8788279" cy="3450612"/>
              </a:xfrm>
              <a:prstGeom prst="rect">
                <a:avLst/>
              </a:prstGeom>
            </p:spPr>
          </p:pic>
          <p:sp>
            <p:nvSpPr>
              <p:cNvPr id="534566748" name="" hidden="0"/>
              <p:cNvSpPr txBox="1"/>
              <p:nvPr isPhoto="0" userDrawn="0"/>
            </p:nvSpPr>
            <p:spPr bwMode="auto">
              <a:xfrm flipH="0" flipV="0">
                <a:off x="0" y="3299514"/>
                <a:ext cx="2149230" cy="341922"/>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1400"/>
                  <a:t>Dokumentationsmodell</a:t>
                </a:r>
                <a:endParaRPr sz="1400"/>
              </a:p>
            </p:txBody>
          </p:sp>
          <p:sp>
            <p:nvSpPr>
              <p:cNvPr id="79657727" name="" hidden="0"/>
              <p:cNvSpPr txBox="1"/>
              <p:nvPr isPhoto="0" userDrawn="0"/>
            </p:nvSpPr>
            <p:spPr bwMode="auto">
              <a:xfrm flipH="0" flipV="0">
                <a:off x="6704134" y="0"/>
                <a:ext cx="2198076" cy="341922"/>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lang="de-DE" sz="1400"/>
                  <a:t>Fertige Dokumentation</a:t>
                </a:r>
                <a:endParaRPr sz="1400"/>
              </a:p>
            </p:txBody>
          </p:sp>
        </p:grpSp>
        <p:sp>
          <p:nvSpPr>
            <p:cNvPr id="1973260769" name="" hidden="0"/>
            <p:cNvSpPr txBox="1"/>
            <p:nvPr isPhoto="0" userDrawn="0"/>
          </p:nvSpPr>
          <p:spPr bwMode="auto">
            <a:xfrm flipH="0" flipV="0">
              <a:off x="3123461" y="1887284"/>
              <a:ext cx="2649902" cy="341922"/>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lang="de-DE" sz="1400"/>
                <a:t>Dokumentation </a:t>
              </a:r>
              <a:r>
                <a:rPr sz="1400"/>
                <a:t>in Markdown</a:t>
              </a:r>
              <a:endParaRPr sz="1400"/>
            </a:p>
          </p:txBody>
        </p:sp>
        <p:sp>
          <p:nvSpPr>
            <p:cNvPr id="1826178206" name="" hidden="0"/>
            <p:cNvSpPr txBox="1"/>
            <p:nvPr isPhoto="0" userDrawn="0"/>
          </p:nvSpPr>
          <p:spPr bwMode="auto">
            <a:xfrm flipH="0" flipV="0">
              <a:off x="4322884" y="2688937"/>
              <a:ext cx="1199423" cy="260749"/>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lang="de-DE" sz="1400"/>
                <a:t>Screenshots</a:t>
              </a:r>
              <a:endParaRPr sz="14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737948483" name="Título 1" hidden="0"/>
          <p:cNvSpPr>
            <a:spLocks noGrp="1"/>
          </p:cNvSpPr>
          <p:nvPr isPhoto="0" userDrawn="0">
            <p:ph type="title" hasCustomPrompt="0"/>
          </p:nvPr>
        </p:nvSpPr>
        <p:spPr bwMode="auto"/>
        <p:txBody>
          <a:bodyPr/>
          <a:lstStyle/>
          <a:p>
            <a:pPr>
              <a:defRPr/>
            </a:pPr>
            <a:r>
              <a:rPr lang="de-DE"/>
              <a:t>Ergebnisse</a:t>
            </a:r>
            <a:br>
              <a:rPr lang="de-DE"/>
            </a:br>
            <a:r>
              <a:rPr lang="de-DE" sz="1600" i="1"/>
              <a:t>WebDoc - Web Application Documentor</a:t>
            </a:r>
            <a:endParaRPr/>
          </a:p>
        </p:txBody>
      </p:sp>
      <p:sp>
        <p:nvSpPr>
          <p:cNvPr id="1419255848" name="Marcador de contenido 2" hidden="0"/>
          <p:cNvSpPr>
            <a:spLocks noGrp="1"/>
          </p:cNvSpPr>
          <p:nvPr isPhoto="0" userDrawn="0">
            <p:ph idx="1" hasCustomPrompt="0"/>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066127232" name="Título 1" hidden="0"/>
          <p:cNvSpPr>
            <a:spLocks noGrp="1"/>
          </p:cNvSpPr>
          <p:nvPr isPhoto="0" userDrawn="0">
            <p:ph type="title" hasCustomPrompt="0"/>
          </p:nvPr>
        </p:nvSpPr>
        <p:spPr bwMode="auto"/>
        <p:txBody>
          <a:bodyPr/>
          <a:lstStyle/>
          <a:p>
            <a:pPr>
              <a:defRPr/>
            </a:pPr>
            <a:r>
              <a:rPr lang="de-DE"/>
              <a:t>Ergebnisse</a:t>
            </a:r>
            <a:br>
              <a:rPr lang="de-DE"/>
            </a:br>
            <a:r>
              <a:rPr lang="de-DE" sz="1600" i="1"/>
              <a:t>WebDoc - Web Application Documentor</a:t>
            </a:r>
            <a:endParaRPr/>
          </a:p>
        </p:txBody>
      </p:sp>
      <p:sp>
        <p:nvSpPr>
          <p:cNvPr id="1550064571" name="Marcador de contenido 2" hidden="0"/>
          <p:cNvSpPr>
            <a:spLocks noGrp="1"/>
          </p:cNvSpPr>
          <p:nvPr isPhoto="0" userDrawn="0">
            <p:ph idx="1" hasCustomPrompt="0"/>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13569025" name="Título 1" hidden="0"/>
          <p:cNvSpPr>
            <a:spLocks noGrp="1"/>
          </p:cNvSpPr>
          <p:nvPr isPhoto="0" userDrawn="0">
            <p:ph type="title" hasCustomPrompt="0"/>
          </p:nvPr>
        </p:nvSpPr>
        <p:spPr bwMode="auto"/>
        <p:txBody>
          <a:bodyPr/>
          <a:lstStyle/>
          <a:p>
            <a:pPr>
              <a:defRPr/>
            </a:pPr>
            <a:r>
              <a:rPr lang="de-DE"/>
              <a:t>Ergebnisse</a:t>
            </a:r>
            <a:br>
              <a:rPr lang="de-DE"/>
            </a:br>
            <a:r>
              <a:rPr lang="de-DE" sz="1600" i="1"/>
              <a:t>WebDoc - Web Application Documentor</a:t>
            </a:r>
            <a:endParaRPr/>
          </a:p>
        </p:txBody>
      </p:sp>
      <p:sp>
        <p:nvSpPr>
          <p:cNvPr id="985876979" name="Marcador de contenido 2" hidden="0"/>
          <p:cNvSpPr>
            <a:spLocks noGrp="1"/>
          </p:cNvSpPr>
          <p:nvPr isPhoto="0" userDrawn="0">
            <p:ph idx="1" hasCustomPrompt="0"/>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417253658" name="Título 1" hidden="0"/>
          <p:cNvSpPr>
            <a:spLocks noGrp="1"/>
          </p:cNvSpPr>
          <p:nvPr isPhoto="0" userDrawn="0">
            <p:ph type="title" hasCustomPrompt="0"/>
          </p:nvPr>
        </p:nvSpPr>
        <p:spPr bwMode="auto"/>
        <p:txBody>
          <a:bodyPr/>
          <a:lstStyle/>
          <a:p>
            <a:pPr>
              <a:defRPr/>
            </a:pPr>
            <a:r>
              <a:rPr lang="de-DE"/>
              <a:t>Demo</a:t>
            </a:r>
            <a:br>
              <a:rPr lang="de-DE"/>
            </a:br>
            <a:r>
              <a:rPr lang="de-DE" sz="1600" b="0" i="1" u="none" strike="noStrike" cap="none" spc="0">
                <a:solidFill>
                  <a:schemeClr val="tx1"/>
                </a:solidFill>
                <a:latin typeface="+mj-lt"/>
                <a:ea typeface="+mj-ea"/>
                <a:cs typeface="+mj-cs"/>
              </a:rPr>
              <a:t>WebDoc - Web Application Documentor</a:t>
            </a:r>
            <a:endParaRPr/>
          </a:p>
        </p:txBody>
      </p:sp>
      <p:sp>
        <p:nvSpPr>
          <p:cNvPr id="941672108" name="Content Placeholder 2" hidden="0"/>
          <p:cNvSpPr>
            <a:spLocks noGrp="1"/>
          </p:cNvSpPr>
          <p:nvPr isPhoto="0" userDrawn="0">
            <p:ph idx="1" hasCustomPrompt="0"/>
          </p:nvPr>
        </p:nvSpPr>
        <p:spPr bwMode="auto"/>
        <p:txBody>
          <a:bodyPr anchor="t"/>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57058720" name="Título 1" hidden="0"/>
          <p:cNvSpPr>
            <a:spLocks noGrp="1"/>
          </p:cNvSpPr>
          <p:nvPr isPhoto="0" userDrawn="0">
            <p:ph type="title" hasCustomPrompt="0"/>
          </p:nvPr>
        </p:nvSpPr>
        <p:spPr bwMode="auto"/>
        <p:txBody>
          <a:bodyPr/>
          <a:lstStyle/>
          <a:p>
            <a:pPr>
              <a:defRPr/>
            </a:pPr>
            <a:r>
              <a:rPr lang="de-DE"/>
              <a:t>Fazit</a:t>
            </a:r>
            <a:br>
              <a:rPr lang="de-DE"/>
            </a:br>
            <a:endParaRPr sz="1600"/>
          </a:p>
        </p:txBody>
      </p:sp>
      <p:sp>
        <p:nvSpPr>
          <p:cNvPr id="1934508904" name="Marcador de contenido 2" hidden="0"/>
          <p:cNvSpPr>
            <a:spLocks noGrp="1"/>
          </p:cNvSpPr>
          <p:nvPr isPhoto="0" userDrawn="0">
            <p:ph idx="1" hasCustomPrompt="0"/>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91240005" name="Título 1" hidden="0"/>
          <p:cNvSpPr>
            <a:spLocks noGrp="1"/>
          </p:cNvSpPr>
          <p:nvPr isPhoto="0" userDrawn="0">
            <p:ph type="title" hasCustomPrompt="0"/>
          </p:nvPr>
        </p:nvSpPr>
        <p:spPr bwMode="auto"/>
        <p:txBody>
          <a:bodyPr/>
          <a:lstStyle/>
          <a:p>
            <a:pPr>
              <a:defRPr/>
            </a:pPr>
            <a:r>
              <a:rPr lang="de-DE"/>
              <a:t>Referenzen</a:t>
            </a:r>
            <a:br>
              <a:rPr lang="de-DE"/>
            </a:br>
            <a:endParaRPr sz="1800"/>
          </a:p>
        </p:txBody>
      </p:sp>
      <p:sp>
        <p:nvSpPr>
          <p:cNvPr id="835041238" name="Marcador de contenido 2" hidden="0"/>
          <p:cNvSpPr>
            <a:spLocks noGrp="1"/>
          </p:cNvSpPr>
          <p:nvPr isPhoto="0" userDrawn="0">
            <p:ph idx="1" hasCustomPrompt="0"/>
          </p:nvPr>
        </p:nvSpPr>
        <p:spPr bwMode="auto"/>
        <p:txBody>
          <a:bodyPr/>
          <a:lstStyle/>
          <a:p>
            <a:pPr>
              <a:defRPr/>
            </a:pPr>
            <a:r>
              <a:rPr/>
              <a:t>Icons, Gifs, Cliparts aus </a:t>
            </a:r>
            <a:r>
              <a:rPr lang="en-US" sz="2000" b="0" i="0" u="none" strike="noStrike" cap="none" spc="0">
                <a:solidFill>
                  <a:schemeClr val="tx1"/>
                </a:solidFill>
                <a:latin typeface="Palatino Linotype"/>
                <a:ea typeface="Palatino Linotype"/>
                <a:cs typeface="Palatino Linotype"/>
              </a:rPr>
              <a:t>https://www.flaticon.com/</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CuadroTexto 3" hidden="0"/>
          <p:cNvSpPr txBox="1">
            <a:spLocks noChangeAspect="1"/>
          </p:cNvSpPr>
          <p:nvPr isPhoto="0" userDrawn="0"/>
        </p:nvSpPr>
        <p:spPr bwMode="auto">
          <a:xfrm>
            <a:off x="6423620" y="2724181"/>
            <a:ext cx="2855496" cy="646331"/>
          </a:xfrm>
          <a:prstGeom prst="rect">
            <a:avLst/>
          </a:prstGeom>
          <a:noFill/>
        </p:spPr>
        <p:txBody>
          <a:bodyPr wrap="square" rtlCol="0">
            <a:spAutoFit/>
          </a:bodyPr>
          <a:lstStyle/>
          <a:p>
            <a:pPr algn="ctr">
              <a:defRPr/>
            </a:pPr>
            <a:r>
              <a:rPr lang="de-DE" sz="3600"/>
              <a:t>Vielen Dank!</a:t>
            </a:r>
            <a:endParaRPr/>
          </a:p>
        </p:txBody>
      </p:sp>
      <p:pic>
        <p:nvPicPr>
          <p:cNvPr id="713374503" name="" hidden="0"/>
          <p:cNvPicPr>
            <a:picLocks noChangeAspect="1"/>
          </p:cNvPicPr>
          <p:nvPr isPhoto="0" userDrawn="0"/>
        </p:nvPicPr>
        <p:blipFill>
          <a:blip r:embed="rId2"/>
          <a:stretch/>
        </p:blipFill>
        <p:spPr bwMode="auto">
          <a:xfrm flipH="0" flipV="0">
            <a:off x="1969836" y="1328502"/>
            <a:ext cx="3437689" cy="343768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de-DE"/>
              <a:t>Agenda</a:t>
            </a:r>
            <a:endParaRPr/>
          </a:p>
        </p:txBody>
      </p:sp>
      <p:grpSp>
        <p:nvGrpSpPr>
          <p:cNvPr id="6" name="Marcador de contenido 2" hidden="0"/>
          <p:cNvGrpSpPr/>
          <p:nvPr isPhoto="0" userDrawn="0"/>
        </p:nvGrpSpPr>
        <p:grpSpPr bwMode="auto">
          <a:xfrm>
            <a:off x="1534695" y="2015731"/>
            <a:ext cx="9520156" cy="3019284"/>
            <a:chOff x="0" y="0"/>
            <a:chExt cx="9520156" cy="3019284"/>
          </a:xfrm>
        </p:grpSpPr>
        <p:sp>
          <p:nvSpPr>
            <p:cNvPr id="0" name="" hidden="0"/>
            <p:cNvSpPr/>
            <p:nvPr isPhoto="0" userDrawn="0"/>
          </p:nvSpPr>
          <p:spPr bwMode="auto">
            <a:xfrm>
              <a:off x="0" y="0"/>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0"/>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Dokumentation von Webanwendungen</a:t>
              </a:r>
              <a:endParaRPr lang="en-US" sz="1800"/>
            </a:p>
          </p:txBody>
        </p:sp>
        <p:sp>
          <p:nvSpPr>
            <p:cNvPr id="0" name="" hidden="0"/>
            <p:cNvSpPr/>
            <p:nvPr isPhoto="0" userDrawn="0"/>
          </p:nvSpPr>
          <p:spPr bwMode="auto">
            <a:xfrm>
              <a:off x="0" y="431325"/>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431325"/>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Gegenstand der Arbeit</a:t>
              </a:r>
              <a:endParaRPr lang="en-US" sz="1800"/>
            </a:p>
          </p:txBody>
        </p:sp>
        <p:sp>
          <p:nvSpPr>
            <p:cNvPr id="0" name="" hidden="0"/>
            <p:cNvSpPr/>
            <p:nvPr isPhoto="0" userDrawn="0"/>
          </p:nvSpPr>
          <p:spPr bwMode="auto">
            <a:xfrm>
              <a:off x="0" y="862652"/>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862652"/>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b="0" i="0" u="none" strike="noStrike" cap="none" spc="0">
                  <a:solidFill>
                    <a:schemeClr val="tx1"/>
                  </a:solidFill>
                  <a:latin typeface="Palatino Linotype"/>
                  <a:ea typeface="Arial"/>
                  <a:cs typeface="Arial"/>
                </a:rPr>
                <a:t>Methodologie</a:t>
              </a:r>
              <a:endParaRPr lang="en-US" sz="1800"/>
            </a:p>
          </p:txBody>
        </p:sp>
        <p:sp>
          <p:nvSpPr>
            <p:cNvPr id="0" name="" hidden="0"/>
            <p:cNvSpPr/>
            <p:nvPr isPhoto="0" userDrawn="0"/>
          </p:nvSpPr>
          <p:spPr bwMode="auto">
            <a:xfrm>
              <a:off x="0" y="1293978"/>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1293978"/>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Ergebnisse</a:t>
              </a:r>
              <a:endParaRPr lang="en-US" sz="1800"/>
            </a:p>
          </p:txBody>
        </p:sp>
        <p:sp>
          <p:nvSpPr>
            <p:cNvPr id="0" name="" hidden="0"/>
            <p:cNvSpPr/>
            <p:nvPr isPhoto="0" userDrawn="0"/>
          </p:nvSpPr>
          <p:spPr bwMode="auto">
            <a:xfrm>
              <a:off x="0" y="1725305"/>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1725305"/>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Demo</a:t>
              </a:r>
              <a:endParaRPr lang="en-US" sz="1800"/>
            </a:p>
          </p:txBody>
        </p:sp>
        <p:sp>
          <p:nvSpPr>
            <p:cNvPr id="0" name="" hidden="0"/>
            <p:cNvSpPr/>
            <p:nvPr isPhoto="0" userDrawn="0"/>
          </p:nvSpPr>
          <p:spPr bwMode="auto">
            <a:xfrm>
              <a:off x="0" y="2156632"/>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2156632"/>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en-US" sz="1800"/>
                <a:t>Fazit</a:t>
              </a:r>
              <a:endParaRPr lang="en-US" sz="1800"/>
            </a:p>
          </p:txBody>
        </p:sp>
        <p:sp>
          <p:nvSpPr>
            <p:cNvPr id="0" name="" hidden="0"/>
            <p:cNvSpPr/>
            <p:nvPr isPhoto="0" userDrawn="0"/>
          </p:nvSpPr>
          <p:spPr bwMode="auto">
            <a:xfrm>
              <a:off x="0" y="2587959"/>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2587959"/>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en-US" sz="1800"/>
                <a:t>Referenzen</a:t>
              </a:r>
              <a:endParaRPr lang="en-US" sz="18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82001679" name="" hidden="0"/>
          <p:cNvPicPr>
            <a:picLocks noChangeAspect="1"/>
          </p:cNvPicPr>
          <p:nvPr isPhoto="0" userDrawn="0">
            <p:ph idx="1" hasCustomPrompt="0"/>
          </p:nvPr>
        </p:nvPicPr>
        <p:blipFill>
          <a:blip r:embed="rId2"/>
          <a:stretch/>
        </p:blipFill>
        <p:spPr bwMode="auto">
          <a:xfrm rot="0" flipH="0" flipV="0">
            <a:off x="761257" y="26458"/>
            <a:ext cx="10875276" cy="6117342"/>
          </a:xfrm>
          <a:prstGeom prst="rect">
            <a:avLst/>
          </a:prstGeom>
        </p:spPr>
      </p:pic>
      <p:sp>
        <p:nvSpPr>
          <p:cNvPr id="583897747" name="" hidden="0"/>
          <p:cNvSpPr txBox="1"/>
          <p:nvPr isPhoto="0" userDrawn="0"/>
        </p:nvSpPr>
        <p:spPr bwMode="auto">
          <a:xfrm flipH="0" flipV="0">
            <a:off x="7255347" y="6155971"/>
            <a:ext cx="4418541" cy="211666"/>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700">
                <a:solidFill>
                  <a:schemeClr val="tx1"/>
                </a:solidFill>
              </a:rPr>
              <a:t>Quelle: </a:t>
            </a:r>
            <a:r>
              <a:rPr lang="en-US" sz="700" b="0" i="0" u="none" strike="noStrike" cap="none" spc="0">
                <a:solidFill>
                  <a:schemeClr val="tx1"/>
                </a:solidFill>
                <a:latin typeface="Palatino Linotype"/>
                <a:ea typeface="Palatino Linotype"/>
                <a:cs typeface="Palatino Linotype"/>
              </a:rPr>
              <a:t>https://www.today.com/home/men-or-women-whos-better-assembling-ikea-furniture-t59686</a:t>
            </a:r>
            <a:endParaRPr sz="7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de-DE"/>
              <a:t>Dokumentation von Webanwendungen</a:t>
            </a:r>
            <a:br>
              <a:rPr lang="de-DE"/>
            </a:br>
            <a:r>
              <a:rPr lang="de-DE" sz="1600" i="1"/>
              <a:t>Ziel und </a:t>
            </a:r>
            <a:r>
              <a:rPr lang="de-DE" sz="1600" i="1"/>
              <a:t>Relevanz</a:t>
            </a:r>
            <a:endParaRPr/>
          </a:p>
        </p:txBody>
      </p:sp>
      <p:sp>
        <p:nvSpPr>
          <p:cNvPr id="3" name="Marcador de contenido 2" hidden="0"/>
          <p:cNvSpPr>
            <a:spLocks noGrp="1"/>
          </p:cNvSpPr>
          <p:nvPr isPhoto="0" userDrawn="0">
            <p:ph idx="1" hasCustomPrompt="0"/>
          </p:nvPr>
        </p:nvSpPr>
        <p:spPr bwMode="auto">
          <a:xfrm flipH="0" flipV="0">
            <a:off x="1534695" y="2015731"/>
            <a:ext cx="9151163" cy="3450612"/>
          </a:xfrm>
        </p:spPr>
        <p:txBody>
          <a:bodyPr>
            <a:normAutofit/>
          </a:bodyPr>
          <a:lstStyle/>
          <a:p>
            <a:pPr algn="l">
              <a:defRPr/>
            </a:pPr>
            <a:r>
              <a:rPr/>
              <a:t>Erleichtern das Erlernen der Bedienung der Anwendung mit Beschreibnungen und Anleitungen</a:t>
            </a:r>
            <a:endParaRPr/>
          </a:p>
          <a:p>
            <a:pPr algn="l">
              <a:defRPr/>
            </a:pPr>
            <a:r>
              <a:rPr/>
              <a:t>Herausforderung durch regelmäßiges Updaten der Anwendung, vor allem wenn der Benutzer der Aktualisierung nicht zustimmen kann</a:t>
            </a:r>
            <a:endParaRPr/>
          </a:p>
          <a:p>
            <a:pPr algn="l">
              <a:defRPr/>
            </a:pPr>
            <a:r>
              <a:rPr lang="en-US" sz="2000" b="0" i="0" u="none" strike="noStrike" cap="none" spc="0">
                <a:solidFill>
                  <a:schemeClr val="tx1"/>
                </a:solidFill>
                <a:latin typeface="+mn-lt"/>
                <a:ea typeface="+mn-ea"/>
                <a:cs typeface="+mn-cs"/>
              </a:rPr>
              <a:t>Gut strukturierte Dokumentation profitiert nicht nur dem User, sondern der entwickelnden Firma auch</a:t>
            </a:r>
            <a:endParaRPr/>
          </a:p>
        </p:txBody>
      </p:sp>
      <p:pic>
        <p:nvPicPr>
          <p:cNvPr id="1297501717" name="" hidden="0"/>
          <p:cNvPicPr>
            <a:picLocks noChangeAspect="1"/>
          </p:cNvPicPr>
          <p:nvPr isPhoto="0" userDrawn="0"/>
        </p:nvPicPr>
        <p:blipFill>
          <a:blip r:embed="rId3"/>
          <a:stretch/>
        </p:blipFill>
        <p:spPr bwMode="auto">
          <a:xfrm rot="16199969" flipH="0" flipV="0">
            <a:off x="10685857" y="2654652"/>
            <a:ext cx="849135" cy="849135"/>
          </a:xfrm>
          <a:prstGeom prst="rect">
            <a:avLst/>
          </a:prstGeom>
        </p:spPr>
      </p:pic>
      <p:pic>
        <p:nvPicPr>
          <p:cNvPr id="20291666" name="" hidden="0"/>
          <p:cNvPicPr>
            <a:picLocks noChangeAspect="1"/>
          </p:cNvPicPr>
          <p:nvPr isPhoto="0" userDrawn="0"/>
        </p:nvPicPr>
        <p:blipFill>
          <a:blip r:embed="rId4"/>
          <a:stretch/>
        </p:blipFill>
        <p:spPr bwMode="auto">
          <a:xfrm flipH="0" flipV="0">
            <a:off x="5603510" y="4127499"/>
            <a:ext cx="1013530" cy="10135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203341908" name="Título 1" hidden="0"/>
          <p:cNvSpPr>
            <a:spLocks noGrp="1"/>
          </p:cNvSpPr>
          <p:nvPr isPhoto="0" userDrawn="0">
            <p:ph type="title" hasCustomPrompt="0"/>
          </p:nvPr>
        </p:nvSpPr>
        <p:spPr bwMode="auto"/>
        <p:txBody>
          <a:bodyPr/>
          <a:lstStyle/>
          <a:p>
            <a:pPr>
              <a:defRPr/>
            </a:pPr>
            <a:r>
              <a:rPr lang="de-DE"/>
              <a:t>Dokumentation von Webanwendungen</a:t>
            </a:r>
            <a:br>
              <a:rPr lang="de-DE"/>
            </a:br>
            <a:r>
              <a:rPr lang="de-DE" sz="1600" i="1"/>
              <a:t>Ziel und Relevanz</a:t>
            </a:r>
            <a:endParaRPr/>
          </a:p>
        </p:txBody>
      </p:sp>
      <p:sp>
        <p:nvSpPr>
          <p:cNvPr id="166929968" name="Marcador de contenido 2" hidden="0"/>
          <p:cNvSpPr>
            <a:spLocks noGrp="1"/>
          </p:cNvSpPr>
          <p:nvPr isPhoto="0" userDrawn="0">
            <p:ph idx="1" hasCustomPrompt="0"/>
          </p:nvPr>
        </p:nvSpPr>
        <p:spPr bwMode="auto">
          <a:xfrm flipH="0" flipV="0">
            <a:off x="1534695" y="2275504"/>
            <a:ext cx="9520157" cy="2625540"/>
          </a:xfrm>
        </p:spPr>
        <p:txBody>
          <a:bodyPr vertOverflow="overflow" horzOverflow="clip" vert="horz" wrap="square" lIns="91440" tIns="45720" rIns="91440" bIns="45720" numCol="1" spcCol="0" rtlCol="0" fromWordArt="0" anchor="t" anchorCtr="0" forceAA="0" upright="0" compatLnSpc="0">
            <a:normAutofit/>
          </a:bodyPr>
          <a:lstStyle/>
          <a:p>
            <a:pPr algn="l">
              <a:defRPr/>
            </a:pPr>
            <a:r>
              <a:rPr/>
              <a:t>Erster Ansatzpunkt für den Entwickler dem Endbenutzer das Wissen zu vermittlen, um mit der Anwendung angemessen zu interagieren</a:t>
            </a:r>
            <a:endParaRPr/>
          </a:p>
          <a:p>
            <a:pPr algn="l">
              <a:defRPr/>
            </a:pPr>
            <a:r>
              <a:rPr/>
              <a:t>In unserem Fall </a:t>
            </a:r>
            <a:r>
              <a:rPr>
                <a:latin typeface="Akaash"/>
                <a:ea typeface="Akaash"/>
                <a:cs typeface="Akaash"/>
              </a:rPr>
              <a:t>‣</a:t>
            </a:r>
            <a:r>
              <a:rPr/>
              <a:t> Beschreibung und Navigationsanweisungen der User Interface (UI) mit unterstützenden Bildern</a:t>
            </a:r>
            <a:endParaRPr/>
          </a:p>
          <a:p>
            <a:pPr algn="l">
              <a:defRPr/>
            </a:pPr>
            <a:r>
              <a:rPr lang="en-US" sz="2000" b="0" i="0" u="none" strike="noStrike" cap="none" spc="0">
                <a:solidFill>
                  <a:schemeClr val="tx1"/>
                </a:solidFill>
                <a:latin typeface="+mn-lt"/>
                <a:ea typeface="+mn-ea"/>
                <a:cs typeface="+mn-cs"/>
              </a:rPr>
              <a:t>Normiertes Vorgehen zur Dokumentation durch ISO/IEEE (z.B. ISO-26514 oder -26511)</a:t>
            </a:r>
            <a:endParaRPr/>
          </a:p>
        </p:txBody>
      </p:sp>
      <p:pic>
        <p:nvPicPr>
          <p:cNvPr id="343123670" name="" hidden="0"/>
          <p:cNvPicPr>
            <a:picLocks noChangeAspect="1"/>
          </p:cNvPicPr>
          <p:nvPr isPhoto="0" userDrawn="0"/>
        </p:nvPicPr>
        <p:blipFill>
          <a:blip r:embed="rId3"/>
          <a:stretch/>
        </p:blipFill>
        <p:spPr bwMode="auto">
          <a:xfrm rot="683733" flipH="0" flipV="0">
            <a:off x="10603679" y="3974513"/>
            <a:ext cx="1104899" cy="1104899"/>
          </a:xfrm>
          <a:prstGeom prst="rect">
            <a:avLst/>
          </a:prstGeom>
        </p:spPr>
      </p:pic>
      <p:pic>
        <p:nvPicPr>
          <p:cNvPr id="173501921" name="" hidden="0"/>
          <p:cNvPicPr>
            <a:picLocks noChangeAspect="1"/>
          </p:cNvPicPr>
          <p:nvPr isPhoto="0" userDrawn="0"/>
        </p:nvPicPr>
        <p:blipFill>
          <a:blip r:embed="rId4"/>
          <a:stretch/>
        </p:blipFill>
        <p:spPr bwMode="auto">
          <a:xfrm>
            <a:off x="10369333" y="1745672"/>
            <a:ext cx="1219199" cy="12191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de-DE"/>
              <a:t>Gegenstand der Arbeit</a:t>
            </a:r>
            <a:br>
              <a:rPr lang="de-DE"/>
            </a:br>
            <a:r>
              <a:rPr lang="de-DE" sz="1600" i="1"/>
              <a:t>Eine DSL zur automatischen Generation der Nutzerdokumentation </a:t>
            </a:r>
            <a:endParaRPr/>
          </a:p>
        </p:txBody>
      </p:sp>
      <p:sp>
        <p:nvSpPr>
          <p:cNvPr id="3" name="Marcador de contenido 2" hidden="0"/>
          <p:cNvSpPr>
            <a:spLocks noGrp="1"/>
          </p:cNvSpPr>
          <p:nvPr isPhoto="0" userDrawn="0">
            <p:ph idx="1" hasCustomPrompt="0"/>
          </p:nvPr>
        </p:nvSpPr>
        <p:spPr bwMode="auto">
          <a:xfrm flipH="0" flipV="0">
            <a:off x="1534695" y="2015731"/>
            <a:ext cx="9520157" cy="3418402"/>
          </a:xfrm>
        </p:spPr>
        <p:txBody>
          <a:bodyPr vertOverflow="overflow" horzOverflow="clip" vert="horz" wrap="square" lIns="91440" tIns="45720" rIns="91440" bIns="45720" numCol="1" spcCol="0" rtlCol="0" fromWordArt="0" anchor="t" anchorCtr="0" forceAA="0" upright="0" compatLnSpc="0">
            <a:normAutofit/>
          </a:bodyPr>
          <a:lstStyle/>
          <a:p>
            <a:pPr>
              <a:defRPr/>
            </a:pPr>
            <a:r>
              <a:rPr/>
              <a:t>Model-basierte Lösung vorschlagen, die die Vorteile der Entwicklung mit DSL ausnutzt, um Endbenutzerdokumentation für Webanwendungen automatisch zu generieren</a:t>
            </a:r>
            <a:endParaRPr/>
          </a:p>
          <a:p>
            <a:pPr>
              <a:defRPr/>
            </a:pPr>
            <a:r>
              <a:rPr/>
              <a:t>DSLs erlauben eine Repräsentation des Problems (des Systems) zunächst als Model, um dann daraus eine Lösung zu generieren</a:t>
            </a:r>
            <a:endParaRPr/>
          </a:p>
          <a:p>
            <a:pPr>
              <a:defRPr/>
            </a:pPr>
            <a:r>
              <a:rPr/>
              <a:t>Modelle</a:t>
            </a:r>
            <a:r>
              <a:rPr/>
              <a:t> der Dokumentation zum aktuellen Stand der Anwendung </a:t>
            </a:r>
            <a:r>
              <a:rPr/>
              <a:t>können a</a:t>
            </a:r>
            <a:r>
              <a:rPr/>
              <a:t>uch Nicht-Programmierer</a:t>
            </a:r>
            <a:r>
              <a:rPr/>
              <a:t> erstellen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33665040" name="Título 1" hidden="0"/>
          <p:cNvSpPr>
            <a:spLocks noGrp="1"/>
          </p:cNvSpPr>
          <p:nvPr isPhoto="0" userDrawn="0">
            <p:ph type="title" hasCustomPrompt="0"/>
          </p:nvPr>
        </p:nvSpPr>
        <p:spPr bwMode="auto"/>
        <p:txBody>
          <a:bodyPr/>
          <a:lstStyle/>
          <a:p>
            <a:pPr>
              <a:defRPr/>
            </a:pPr>
            <a:r>
              <a:rPr lang="de-DE"/>
              <a:t>Verwandte Arbeit</a:t>
            </a:r>
            <a:br>
              <a:rPr lang="de-DE"/>
            </a:br>
            <a:r>
              <a:rPr lang="de-DE" sz="1600" i="1"/>
              <a:t>Modellierung von Eclipse-basierte Anwendungen</a:t>
            </a:r>
            <a:endParaRPr/>
          </a:p>
        </p:txBody>
      </p:sp>
      <p:sp>
        <p:nvSpPr>
          <p:cNvPr id="410487499" name="Marcador de contenido 2" hidden="0"/>
          <p:cNvSpPr>
            <a:spLocks noGrp="1"/>
          </p:cNvSpPr>
          <p:nvPr isPhoto="0" userDrawn="0">
            <p:ph idx="1" hasCustomPrompt="0"/>
          </p:nvPr>
        </p:nvSpPr>
        <p:spPr bwMode="auto">
          <a:xfrm flipH="0" flipV="0">
            <a:off x="1534695" y="2015731"/>
            <a:ext cx="6410784" cy="3564941"/>
          </a:xfrm>
        </p:spPr>
        <p:txBody>
          <a:bodyPr vertOverflow="overflow" horzOverflow="clip" vert="horz" wrap="square" lIns="91440" tIns="45720" rIns="91440" bIns="45720" numCol="1" spcCol="0" rtlCol="0" fromWordArt="0" anchor="t" anchorCtr="0" forceAA="0" upright="0" compatLnSpc="0">
            <a:normAutofit/>
          </a:bodyPr>
          <a:lstStyle/>
          <a:p>
            <a:pPr>
              <a:defRPr/>
            </a:pPr>
            <a:r>
              <a:rPr/>
              <a:t>Das Écrit Toolkit von Marco Descher et al.</a:t>
            </a:r>
            <a:endParaRPr/>
          </a:p>
          <a:p>
            <a:pPr>
              <a:defRPr/>
            </a:pPr>
            <a:r>
              <a:rPr lang="en-US" sz="2000" b="0" i="0" u="none" strike="noStrike" cap="none" spc="0">
                <a:solidFill>
                  <a:schemeClr val="tx1"/>
                </a:solidFill>
                <a:latin typeface="+mn-lt"/>
                <a:ea typeface="+mn-ea"/>
                <a:cs typeface="+mn-cs"/>
              </a:rPr>
              <a:t>Applikationsmodell</a:t>
            </a:r>
            <a:r>
              <a:rPr lang="en-US" sz="2000" b="0" i="0" u="none" strike="noStrike" cap="none" spc="0">
                <a:solidFill>
                  <a:schemeClr val="tx1"/>
                </a:solidFill>
                <a:latin typeface="+mn-lt"/>
                <a:ea typeface="+mn-ea"/>
                <a:cs typeface="+mn-cs"/>
              </a:rPr>
              <a:t> um </a:t>
            </a:r>
            <a:r>
              <a:rPr lang="en-US" sz="2000" b="0" i="0" u="none" strike="noStrike" cap="none" spc="0">
                <a:solidFill>
                  <a:schemeClr val="tx1"/>
                </a:solidFill>
                <a:latin typeface="+mn-lt"/>
                <a:ea typeface="+mn-ea"/>
                <a:cs typeface="+mn-cs"/>
              </a:rPr>
              <a:t>semantische</a:t>
            </a:r>
            <a:r>
              <a:rPr lang="en-US" sz="2000" b="0" i="0" u="none" strike="noStrike" cap="none" spc="0">
                <a:solidFill>
                  <a:schemeClr val="tx1"/>
                </a:solidFill>
                <a:latin typeface="+mn-lt"/>
                <a:ea typeface="+mn-ea"/>
                <a:cs typeface="+mn-cs"/>
              </a:rPr>
              <a:t> </a:t>
            </a:r>
            <a:r>
              <a:rPr lang="en-US" sz="2000" b="0" i="0" u="none" strike="noStrike" cap="none" spc="0">
                <a:solidFill>
                  <a:schemeClr val="tx1"/>
                </a:solidFill>
                <a:latin typeface="+mn-lt"/>
                <a:ea typeface="+mn-ea"/>
                <a:cs typeface="+mn-cs"/>
              </a:rPr>
              <a:t>Beschreibung</a:t>
            </a:r>
            <a:r>
              <a:rPr lang="en-US" sz="2000" b="0" i="0" u="none" strike="noStrike" cap="none" spc="0">
                <a:solidFill>
                  <a:schemeClr val="tx1"/>
                </a:solidFill>
                <a:latin typeface="+mn-lt"/>
                <a:ea typeface="+mn-ea"/>
                <a:cs typeface="+mn-cs"/>
              </a:rPr>
              <a:t> </a:t>
            </a:r>
            <a:r>
              <a:rPr lang="en-US" sz="2000" b="0" i="0" u="none" strike="noStrike" cap="none" spc="0">
                <a:solidFill>
                  <a:schemeClr val="tx1"/>
                </a:solidFill>
                <a:latin typeface="+mn-lt"/>
                <a:ea typeface="+mn-ea"/>
                <a:cs typeface="+mn-cs"/>
              </a:rPr>
              <a:t>erweitern</a:t>
            </a:r>
            <a:endParaRPr lang="en-US" sz="2000" b="0" i="0" u="none" strike="noStrike" cap="none" spc="0">
              <a:solidFill>
                <a:schemeClr val="tx1"/>
              </a:solidFill>
              <a:latin typeface="Palatino Linotype"/>
              <a:ea typeface="Arial"/>
              <a:cs typeface="Arial"/>
            </a:endParaRPr>
          </a:p>
          <a:p>
            <a:pPr>
              <a:defRPr/>
            </a:pPr>
            <a:r>
              <a:rPr lang="en-US" sz="2000" b="0" i="0" u="none" strike="noStrike" cap="none" spc="0">
                <a:solidFill>
                  <a:schemeClr val="tx1"/>
                </a:solidFill>
                <a:latin typeface="Palatino Linotype"/>
                <a:ea typeface="Arial"/>
                <a:cs typeface="Arial"/>
              </a:rPr>
              <a:t>Documentation </a:t>
            </a:r>
            <a:r>
              <a:rPr lang="en-US" sz="2000" b="0" i="0" u="none" strike="noStrike" cap="none" spc="0">
                <a:solidFill>
                  <a:schemeClr val="tx1"/>
                </a:solidFill>
                <a:latin typeface="+mn-lt"/>
                <a:ea typeface="+mn-ea"/>
                <a:cs typeface="+mn-cs"/>
              </a:rPr>
              <a:t>Outputter</a:t>
            </a:r>
            <a:r>
              <a:rPr lang="en-US" sz="2000" b="0" i="0" u="none" strike="noStrike" cap="none" spc="0">
                <a:solidFill>
                  <a:schemeClr val="tx1"/>
                </a:solidFill>
                <a:latin typeface="+mn-lt"/>
                <a:ea typeface="+mn-ea"/>
                <a:cs typeface="+mn-cs"/>
              </a:rPr>
              <a:t> </a:t>
            </a:r>
            <a:r>
              <a:rPr lang="en-US" sz="2000" b="0" i="0" u="none" strike="noStrike" cap="none" spc="0">
                <a:solidFill>
                  <a:schemeClr val="tx1"/>
                </a:solidFill>
                <a:latin typeface="+mn-lt"/>
                <a:ea typeface="+mn-ea"/>
                <a:cs typeface="+mn-cs"/>
              </a:rPr>
              <a:t>generiert</a:t>
            </a:r>
            <a:r>
              <a:rPr lang="en-US" sz="2000" b="0" i="0" u="none" strike="noStrike" cap="none" spc="0">
                <a:solidFill>
                  <a:schemeClr val="tx1"/>
                </a:solidFill>
                <a:latin typeface="+mn-lt"/>
                <a:ea typeface="+mn-ea"/>
                <a:cs typeface="+mn-cs"/>
              </a:rPr>
              <a:t> </a:t>
            </a:r>
            <a:r>
              <a:rPr lang="en-US" sz="2000" b="0" i="0" u="none" strike="noStrike" cap="none" spc="0">
                <a:solidFill>
                  <a:schemeClr val="tx1"/>
                </a:solidFill>
                <a:latin typeface="+mn-lt"/>
                <a:ea typeface="+mn-ea"/>
                <a:cs typeface="+mn-cs"/>
              </a:rPr>
              <a:t>in </a:t>
            </a:r>
            <a:r>
              <a:rPr lang="en-US" sz="2000" b="0" i="0" u="none" strike="noStrike" cap="none" spc="0">
                <a:solidFill>
                  <a:schemeClr val="tx1"/>
                </a:solidFill>
                <a:latin typeface="+mn-lt"/>
                <a:ea typeface="+mn-ea"/>
                <a:cs typeface="+mn-cs"/>
              </a:rPr>
              <a:t>LaTex</a:t>
            </a:r>
            <a:r>
              <a:rPr lang="en-US" sz="2000" b="0" i="0" u="none" strike="noStrike" cap="none" spc="0">
                <a:solidFill>
                  <a:schemeClr val="tx1"/>
                </a:solidFill>
                <a:latin typeface="+mn-lt"/>
                <a:ea typeface="+mn-ea"/>
                <a:cs typeface="+mn-cs"/>
              </a:rPr>
              <a:t> </a:t>
            </a:r>
            <a:r>
              <a:rPr lang="en-US" sz="2000" b="0" i="0" u="none" strike="noStrike" cap="none" spc="0">
                <a:solidFill>
                  <a:schemeClr val="tx1"/>
                </a:solidFill>
                <a:latin typeface="+mn-lt"/>
                <a:ea typeface="+mn-ea"/>
                <a:cs typeface="+mn-cs"/>
              </a:rPr>
              <a:t>oder</a:t>
            </a:r>
            <a:r>
              <a:rPr lang="en-US" sz="2000" b="0" i="0" u="none" strike="noStrike" cap="none" spc="0">
                <a:solidFill>
                  <a:schemeClr val="tx1"/>
                </a:solidFill>
                <a:latin typeface="+mn-lt"/>
                <a:ea typeface="+mn-ea"/>
                <a:cs typeface="+mn-cs"/>
              </a:rPr>
              <a:t> HTML, Coding-</a:t>
            </a:r>
            <a:r>
              <a:rPr lang="en-US" sz="2000" b="0" i="0" u="none" strike="noStrike" cap="none" spc="0">
                <a:solidFill>
                  <a:schemeClr val="tx1"/>
                </a:solidFill>
                <a:latin typeface="+mn-lt"/>
                <a:ea typeface="+mn-ea"/>
                <a:cs typeface="+mn-cs"/>
              </a:rPr>
              <a:t>Kenntnisse</a:t>
            </a:r>
            <a:r>
              <a:rPr lang="en-US" sz="2000" b="0" i="0" u="none" strike="noStrike" cap="none" spc="0">
                <a:solidFill>
                  <a:schemeClr val="tx1"/>
                </a:solidFill>
                <a:latin typeface="+mn-lt"/>
                <a:ea typeface="+mn-ea"/>
                <a:cs typeface="+mn-cs"/>
              </a:rPr>
              <a:t>  ware</a:t>
            </a:r>
            <a:r>
              <a:rPr lang="en-US" sz="2000" b="0" i="0" u="none" strike="noStrike" cap="none" spc="0">
                <a:solidFill>
                  <a:schemeClr val="tx1"/>
                </a:solidFill>
                <a:latin typeface="+mn-lt"/>
                <a:ea typeface="+mn-ea"/>
                <a:cs typeface="+mn-cs"/>
              </a:rPr>
              <a:t>verlangt</a:t>
            </a:r>
            <a:endParaRPr sz="2000"/>
          </a:p>
        </p:txBody>
      </p:sp>
      <p:pic>
        <p:nvPicPr>
          <p:cNvPr id="22376149" name="" hidden="0"/>
          <p:cNvPicPr>
            <a:picLocks noChangeAspect="1"/>
          </p:cNvPicPr>
          <p:nvPr isPhoto="0" userDrawn="0"/>
        </p:nvPicPr>
        <p:blipFill>
          <a:blip r:embed="rId3"/>
          <a:stretch/>
        </p:blipFill>
        <p:spPr bwMode="auto">
          <a:xfrm flipH="0" flipV="0">
            <a:off x="7945480" y="2015731"/>
            <a:ext cx="3970276" cy="352913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917197885" name="Título 1" hidden="0"/>
          <p:cNvSpPr>
            <a:spLocks noGrp="1"/>
          </p:cNvSpPr>
          <p:nvPr isPhoto="0" userDrawn="0">
            <p:ph type="title" hasCustomPrompt="0"/>
          </p:nvPr>
        </p:nvSpPr>
        <p:spPr bwMode="auto"/>
        <p:txBody>
          <a:bodyPr/>
          <a:lstStyle/>
          <a:p>
            <a:pPr>
              <a:defRPr/>
            </a:pPr>
            <a:r>
              <a:rPr lang="de-DE"/>
              <a:t>Methodologie</a:t>
            </a:r>
            <a:br>
              <a:rPr lang="de-DE"/>
            </a:br>
            <a:r>
              <a:rPr lang="de-DE" sz="1600" i="1"/>
              <a:t>graphische DSL aus </a:t>
            </a:r>
            <a:r>
              <a:rPr lang="de-DE" sz="1600" i="1">
                <a:latin typeface="URW Bookman"/>
                <a:ea typeface="URW Bookman"/>
                <a:cs typeface="URW Bookman"/>
              </a:rPr>
              <a:t>Cinco</a:t>
            </a:r>
            <a:r>
              <a:rPr lang="de-DE" sz="1600" i="1"/>
              <a:t> Metasprachen</a:t>
            </a:r>
            <a:endParaRPr/>
          </a:p>
        </p:txBody>
      </p:sp>
      <p:pic>
        <p:nvPicPr>
          <p:cNvPr id="1606120028" name="" hidden="0"/>
          <p:cNvPicPr>
            <a:picLocks noChangeAspect="1"/>
          </p:cNvPicPr>
          <p:nvPr isPhoto="0" userDrawn="0"/>
        </p:nvPicPr>
        <p:blipFill>
          <a:blip r:embed="rId3"/>
          <a:stretch/>
        </p:blipFill>
        <p:spPr bwMode="auto">
          <a:xfrm flipH="0" flipV="0">
            <a:off x="8247960" y="2485577"/>
            <a:ext cx="3365021" cy="2370895"/>
          </a:xfrm>
          <a:prstGeom prst="rect">
            <a:avLst/>
          </a:prstGeom>
        </p:spPr>
      </p:pic>
      <p:sp>
        <p:nvSpPr>
          <p:cNvPr id="1774484863" name="Marcador de contenido 2" hidden="0"/>
          <p:cNvSpPr>
            <a:spLocks noGrp="1"/>
          </p:cNvSpPr>
          <p:nvPr isPhoto="0" userDrawn="0"/>
        </p:nvSpPr>
        <p:spPr bwMode="auto">
          <a:xfrm flipH="0" flipV="0">
            <a:off x="1482927" y="1990480"/>
            <a:ext cx="7170821" cy="2772019"/>
          </a:xfrm>
        </p:spPr>
        <p:txBody>
          <a:bodyPr vertOverflow="overflow" horzOverflow="clip" vert="horz" wrap="square" lIns="91440" tIns="45720" rIns="91440" bIns="45720" numCol="1" spcCol="0" rtlCol="0" fromWordArt="0" anchor="t" anchorCtr="0" forceAA="0" upright="0" compatLnSpc="0">
            <a:normAutofit/>
          </a:bodyPr>
          <a:lstStyle>
            <a:lvl1pPr marL="228600" indent="-228600" algn="l" defTabSz="914400">
              <a:lnSpc>
                <a:spcPct val="120000"/>
              </a:lnSpc>
              <a:spcBef>
                <a:spcPts val="999"/>
              </a:spcBef>
              <a:buClr>
                <a:schemeClr val="accent1"/>
              </a:buClr>
              <a:buSzPct val="100000"/>
              <a:buFont typeface="Arial"/>
              <a:buChar char="•"/>
              <a:defRPr sz="2000">
                <a:solidFill>
                  <a:schemeClr val="tx1"/>
                </a:solidFill>
                <a:latin typeface="+mn-lt"/>
                <a:ea typeface="+mn-ea"/>
                <a:cs typeface="+mn-cs"/>
              </a:defRPr>
            </a:lvl1pPr>
            <a:lvl2pPr marL="685800" indent="-228600" algn="l" defTabSz="914400">
              <a:lnSpc>
                <a:spcPct val="120000"/>
              </a:lnSpc>
              <a:spcBef>
                <a:spcPts val="499"/>
              </a:spcBef>
              <a:buClr>
                <a:schemeClr val="accent1"/>
              </a:buClr>
              <a:buSzPct val="100000"/>
              <a:buFont typeface="Arial"/>
              <a:buChar char="•"/>
              <a:defRPr sz="1800" cap="none">
                <a:solidFill>
                  <a:schemeClr val="tx1"/>
                </a:solidFill>
                <a:latin typeface="+mn-lt"/>
                <a:ea typeface="+mn-ea"/>
                <a:cs typeface="+mn-cs"/>
              </a:defRPr>
            </a:lvl2pPr>
            <a:lvl3pPr marL="1143000" indent="-228600" algn="l" defTabSz="914400">
              <a:lnSpc>
                <a:spcPct val="120000"/>
              </a:lnSpc>
              <a:spcBef>
                <a:spcPts val="499"/>
              </a:spcBef>
              <a:buClr>
                <a:schemeClr val="accent1"/>
              </a:buClr>
              <a:buSzPct val="100000"/>
              <a:buFont typeface="Arial"/>
              <a:buChar char="•"/>
              <a:defRPr sz="1600">
                <a:solidFill>
                  <a:schemeClr val="tx1"/>
                </a:solidFill>
                <a:latin typeface="+mn-lt"/>
                <a:ea typeface="+mn-ea"/>
                <a:cs typeface="+mn-cs"/>
              </a:defRPr>
            </a:lvl3pPr>
            <a:lvl4pPr marL="1600200" indent="-228600" algn="l" defTabSz="914400">
              <a:lnSpc>
                <a:spcPct val="120000"/>
              </a:lnSpc>
              <a:spcBef>
                <a:spcPts val="499"/>
              </a:spcBef>
              <a:buClr>
                <a:schemeClr val="accent1"/>
              </a:buClr>
              <a:buSzPct val="100000"/>
              <a:buFont typeface="Arial"/>
              <a:buChar char="•"/>
              <a:defRPr sz="1400" cap="none">
                <a:solidFill>
                  <a:schemeClr val="tx1"/>
                </a:solidFill>
                <a:latin typeface="+mn-lt"/>
                <a:ea typeface="+mn-ea"/>
                <a:cs typeface="+mn-cs"/>
              </a:defRPr>
            </a:lvl4pPr>
            <a:lvl5pPr marL="20574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5pPr>
            <a:lvl6pPr marL="2514599"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6pPr>
            <a:lvl7pPr marL="29718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7pPr>
            <a:lvl8pPr marL="34290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8pPr>
            <a:lvl9pPr marL="38862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9pPr>
          </a:lstStyle>
          <a:p>
            <a:pPr>
              <a:defRPr/>
            </a:pPr>
            <a:r>
              <a:rPr lang="en-US" sz="2000" b="0" i="0" u="none" strike="noStrike" cap="none" spc="0">
                <a:solidFill>
                  <a:schemeClr val="tx1"/>
                </a:solidFill>
                <a:latin typeface="Palatino Linotype"/>
                <a:ea typeface="Arial"/>
                <a:cs typeface="Arial"/>
              </a:rPr>
              <a:t>Den Grundstein liefert die Cinco Entwicklungsumgebung samt der Modelierungssprachen </a:t>
            </a:r>
            <a:endParaRPr/>
          </a:p>
          <a:p>
            <a:pPr>
              <a:defRPr/>
            </a:pPr>
            <a:r>
              <a:rPr lang="en-US" sz="2000" b="0" i="0" u="none" strike="noStrike" cap="none" spc="0">
                <a:solidFill>
                  <a:schemeClr val="tx1"/>
                </a:solidFill>
                <a:latin typeface="Palatino Linotype"/>
                <a:ea typeface="Arial"/>
                <a:cs typeface="Arial"/>
              </a:rPr>
              <a:t>Diese Modelierungssprachen fundieren als Metamodelierungssprachen zur graphischen Sprache mit der Dokumentationsmodele entworfen werden</a:t>
            </a:r>
            <a:endParaRPr lang="en-US" sz="2000" b="0" i="0" u="none" strike="noStrike" cap="none" spc="0">
              <a:solidFill>
                <a:schemeClr val="tx1"/>
              </a:solidFill>
              <a:latin typeface="Palatino Linotype"/>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245924961" name="Título 1" hidden="0"/>
          <p:cNvSpPr>
            <a:spLocks noGrp="1"/>
          </p:cNvSpPr>
          <p:nvPr isPhoto="0" userDrawn="0">
            <p:ph type="title" hasCustomPrompt="0"/>
          </p:nvPr>
        </p:nvSpPr>
        <p:spPr bwMode="auto"/>
        <p:txBody>
          <a:bodyPr/>
          <a:lstStyle/>
          <a:p>
            <a:pPr>
              <a:defRPr/>
            </a:pPr>
            <a:r>
              <a:rPr lang="de-DE"/>
              <a:t>Methodologie</a:t>
            </a:r>
            <a:br>
              <a:rPr lang="de-DE"/>
            </a:br>
            <a:r>
              <a:rPr lang="de-DE" sz="1600" i="1"/>
              <a:t>graphische DSL aus </a:t>
            </a:r>
            <a:r>
              <a:rPr lang="de-DE" sz="1600" i="1">
                <a:latin typeface="URW Bookman"/>
                <a:ea typeface="URW Bookman"/>
                <a:cs typeface="URW Bookman"/>
              </a:rPr>
              <a:t>Cinco</a:t>
            </a:r>
            <a:r>
              <a:rPr lang="de-DE" sz="1600" i="1"/>
              <a:t> Metasprachen</a:t>
            </a:r>
            <a:endParaRPr/>
          </a:p>
        </p:txBody>
      </p:sp>
      <p:sp>
        <p:nvSpPr>
          <p:cNvPr id="1943138706" name="Content Placeholder 2" hidden="0"/>
          <p:cNvSpPr>
            <a:spLocks noGrp="1"/>
          </p:cNvSpPr>
          <p:nvPr isPhoto="0" userDrawn="0">
            <p:ph idx="1" hasCustomPrompt="0"/>
          </p:nvPr>
        </p:nvSpPr>
        <p:spPr bwMode="auto"/>
        <p:txBody>
          <a:bodyPr anchor="t"/>
          <a:lstStyle/>
          <a:p>
            <a:pPr>
              <a:defRPr/>
            </a:pPr>
            <a:r>
              <a:rPr lang="en-US" sz="2000" b="0" i="0" u="none" strike="noStrike" cap="none" spc="0">
                <a:solidFill>
                  <a:schemeClr val="tx1"/>
                </a:solidFill>
                <a:latin typeface="Palatino Linotype"/>
                <a:ea typeface="Arial"/>
                <a:cs typeface="Arial"/>
              </a:rPr>
              <a:t>Cinco Metasprachen (Meta Graph Language, Meta Style Language, Cinco Product Definition) spezifizieren unsere graphische Domainsprache </a:t>
            </a:r>
            <a:endParaRPr sz="2000"/>
          </a:p>
          <a:p>
            <a:pPr>
              <a:defRPr/>
            </a:pPr>
            <a:r>
              <a:rPr lang="en-US" sz="2000" b="0" i="0" u="none" strike="noStrike" cap="none" spc="0">
                <a:solidFill>
                  <a:schemeClr val="tx1"/>
                </a:solidFill>
                <a:latin typeface="+mn-lt"/>
                <a:ea typeface="+mn-ea"/>
                <a:cs typeface="+mn-cs"/>
              </a:rPr>
              <a:t>Diese</a:t>
            </a:r>
            <a:r>
              <a:rPr lang="en-US" sz="2000" b="0" i="0" u="none" strike="noStrike" cap="none" spc="0">
                <a:solidFill>
                  <a:schemeClr val="tx1"/>
                </a:solidFill>
                <a:latin typeface="Palatino Linotype"/>
                <a:ea typeface="Arial"/>
                <a:cs typeface="Arial"/>
              </a:rPr>
              <a:t> graphische Sprache - bestehend aus Repräsentationender  Browser UI Elemente - wird zum Entwerfen des Dokumentationsmodels verwendet</a:t>
            </a:r>
            <a:endParaRPr lang="en-US" sz="2000" b="0" i="0" u="none" strike="noStrike" cap="none" spc="0">
              <a:solidFill>
                <a:schemeClr val="tx1"/>
              </a:solidFill>
              <a:latin typeface="Palatino Linotype"/>
              <a:ea typeface="Arial"/>
              <a:cs typeface="Arial"/>
            </a:endParaRPr>
          </a:p>
          <a:p>
            <a:pPr>
              <a:defRPr/>
            </a:pPr>
            <a:r>
              <a:rPr lang="en-US" sz="2000" b="0" i="0" u="none" strike="noStrike" cap="none" spc="0">
                <a:solidFill>
                  <a:schemeClr val="tx1"/>
                </a:solidFill>
                <a:latin typeface="+mn-lt"/>
                <a:ea typeface="+mn-ea"/>
                <a:cs typeface="+mn-cs"/>
              </a:rPr>
              <a:t>Das Endresultat ist eine Dokumentation in Textformat (Markdown) mit Screenshot</a:t>
            </a:r>
            <a:endParaRPr sz="2000"/>
          </a:p>
        </p:txBody>
      </p:sp>
      <p:grpSp>
        <p:nvGrpSpPr>
          <p:cNvPr id="1487921282" name="" hidden="0"/>
          <p:cNvGrpSpPr/>
          <p:nvPr isPhoto="0" userDrawn="0"/>
        </p:nvGrpSpPr>
        <p:grpSpPr bwMode="auto">
          <a:xfrm>
            <a:off x="3071936" y="4516193"/>
            <a:ext cx="6240096" cy="1161743"/>
            <a:chOff x="0" y="0"/>
            <a:chExt cx="6240096" cy="1161743"/>
          </a:xfrm>
        </p:grpSpPr>
        <p:pic>
          <p:nvPicPr>
            <p:cNvPr id="986360154" name="" hidden="0"/>
            <p:cNvPicPr>
              <a:picLocks noChangeAspect="1"/>
            </p:cNvPicPr>
            <p:nvPr isPhoto="0" userDrawn="0"/>
          </p:nvPicPr>
          <p:blipFill>
            <a:blip r:embed="rId2"/>
            <a:stretch/>
          </p:blipFill>
          <p:spPr bwMode="auto">
            <a:xfrm flipH="0" flipV="0">
              <a:off x="0" y="0"/>
              <a:ext cx="4114793" cy="1131214"/>
            </a:xfrm>
            <a:prstGeom prst="rect">
              <a:avLst/>
            </a:prstGeom>
          </p:spPr>
        </p:pic>
        <p:grpSp>
          <p:nvGrpSpPr>
            <p:cNvPr id="1372563930" name="" hidden="0"/>
            <p:cNvGrpSpPr/>
            <p:nvPr isPhoto="0" userDrawn="0"/>
          </p:nvGrpSpPr>
          <p:grpSpPr bwMode="auto">
            <a:xfrm>
              <a:off x="4114793" y="181063"/>
              <a:ext cx="2125301" cy="980680"/>
              <a:chOff x="0" y="0"/>
              <a:chExt cx="2125301" cy="980680"/>
            </a:xfrm>
          </p:grpSpPr>
          <p:cxnSp>
            <p:nvCxnSpPr>
              <p:cNvPr id="0" name="" hidden="0"/>
              <p:cNvCxnSpPr>
                <a:cxnSpLocks/>
                <a:stCxn id="986360154" idx="3"/>
              </p:cNvCxnSpPr>
              <p:nvPr isPhoto="0" userDrawn="0"/>
            </p:nvCxnSpPr>
            <p:spPr bwMode="auto">
              <a:xfrm rot="0" flipH="0" flipV="1">
                <a:off x="0" y="380376"/>
                <a:ext cx="900000" cy="0"/>
              </a:xfrm>
              <a:prstGeom prst="line">
                <a:avLst/>
              </a:prstGeom>
              <a:ln w="19049" cap="flat"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grpSp>
            <p:nvGrpSpPr>
              <p:cNvPr id="1213238108" name="" hidden="0"/>
              <p:cNvGrpSpPr/>
              <p:nvPr isPhoto="0" userDrawn="0"/>
            </p:nvGrpSpPr>
            <p:grpSpPr bwMode="auto">
              <a:xfrm>
                <a:off x="900000" y="0"/>
                <a:ext cx="1225301" cy="980680"/>
                <a:chOff x="0" y="0"/>
                <a:chExt cx="1225301" cy="980680"/>
              </a:xfrm>
            </p:grpSpPr>
            <p:pic>
              <p:nvPicPr>
                <p:cNvPr id="1071333906" name="" hidden="0"/>
                <p:cNvPicPr>
                  <a:picLocks noChangeAspect="1"/>
                </p:cNvPicPr>
                <p:nvPr isPhoto="0" userDrawn="0"/>
              </p:nvPicPr>
              <p:blipFill>
                <a:blip r:embed="rId3"/>
                <a:stretch/>
              </p:blipFill>
              <p:spPr bwMode="auto">
                <a:xfrm rot="0" flipH="0" flipV="0">
                  <a:off x="293195" y="0"/>
                  <a:ext cx="769088" cy="769088"/>
                </a:xfrm>
                <a:prstGeom prst="rect">
                  <a:avLst/>
                </a:prstGeom>
              </p:spPr>
            </p:pic>
            <p:sp>
              <p:nvSpPr>
                <p:cNvPr id="318253103" name="" hidden="0"/>
                <p:cNvSpPr txBox="1"/>
                <p:nvPr isPhoto="0" userDrawn="0"/>
              </p:nvSpPr>
              <p:spPr bwMode="auto">
                <a:xfrm rot="0" flipH="0" flipV="0">
                  <a:off x="0" y="797507"/>
                  <a:ext cx="1225301" cy="183173"/>
                </a:xfrm>
                <a:prstGeom prst="rect">
                  <a:avLst/>
                </a:prstGeom>
                <a:noFill/>
              </p:spPr>
              <p:txBody>
                <a:bodyPr vertOverflow="overflow" horzOverflow="clip" vert="horz" wrap="square" lIns="91440" tIns="45720" rIns="91440" bIns="45720" numCol="1" spcCol="0" rtlCol="0" fromWordArt="0" anchor="ctr" anchorCtr="0" forceAA="0" upright="0" compatLnSpc="0">
                  <a:noAutofit/>
                </a:bodyPr>
                <a:p>
                  <a:pPr>
                    <a:defRPr/>
                  </a:pPr>
                  <a:r>
                    <a:rPr sz="850"/>
                    <a:t>Dokumentationstext</a:t>
                  </a:r>
                  <a:endParaRPr sz="800"/>
                </a:p>
              </p:txBody>
            </p:sp>
          </p:grpSp>
        </p:gr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Galería">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a:ea typeface="Arial"/>
        <a:cs typeface="Arial"/>
      </a:majorFont>
      <a:minorFont>
        <a:latin typeface="Palatino Linotype"/>
        <a:ea typeface="Arial"/>
        <a:cs typeface="Arial"/>
      </a:minorFont>
    </a:fontScheme>
    <a:fmtScheme name="Gallery">
      <a:fillStyleLst>
        <a:solidFill>
          <a:schemeClr val="phClr"/>
        </a:solidFill>
        <a:gradFill>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gradFill>
          <a:gsLst>
            <a:gs pos="0">
              <a:schemeClr val="phClr">
                <a:tint val="94000"/>
                <a:satMod val="80000"/>
                <a:lumMod val="106000"/>
              </a:schemeClr>
            </a:gs>
            <a:gs pos="100000">
              <a:schemeClr val="phClr">
                <a:shade val="80000"/>
              </a:schemeClr>
            </a:gs>
          </a:gsLst>
          <a:path path="circle"/>
        </a:gradFill>
      </a:bgFillStyleLst>
    </a:fmtScheme>
  </a:themeElements>
  <a:objectDefaults>
    <a:lnDef>
      <a:spPr bwMode="auto">
        <a:ln>
          <a:tailEnd type="triangle"/>
        </a:ln>
      </a:spPr>
      <a:bodyPr/>
      <a:lstStyle/>
      <a:style>
        <a:lnRef idx="1">
          <a:schemeClr val="accent1"/>
        </a:lnRef>
        <a:fillRef idx="0">
          <a:schemeClr val="accent1"/>
        </a:fillRef>
        <a:effectRef idx="0">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xmlns:p="http://schemas.openxmlformats.org/presentationml/2006/main" name="Galería">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
      <a:majorFont>
        <a:latin typeface="Palatino Linotype"/>
        <a:ea typeface="Arial"/>
        <a:cs typeface="Arial"/>
      </a:majorFont>
      <a:minorFont>
        <a:latin typeface="Palatino Linotype"/>
        <a:ea typeface="Arial"/>
        <a:cs typeface="Arial"/>
      </a:minorFont>
    </a:fontScheme>
    <a:fmtScheme name="Gallery">
      <a:fillStyleLst>
        <a:solidFill>
          <a:schemeClr val="phClr"/>
        </a:solidFill>
        <a:gradFill>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gradFill>
          <a:gsLst>
            <a:gs pos="0">
              <a:schemeClr val="phClr">
                <a:tint val="94000"/>
                <a:satMod val="80000"/>
                <a:lumMod val="106000"/>
              </a:schemeClr>
            </a:gs>
            <a:gs pos="100000">
              <a:schemeClr val="phClr">
                <a:shade val="80000"/>
              </a:schemeClr>
            </a:gs>
          </a:gsLst>
          <a:path path="circle"/>
        </a:gradFill>
      </a:bgFillStyleLst>
    </a:fmtScheme>
  </a:themeElements>
  <a:objectDefaults>
    <a:lnDef>
      <a:spPr bwMode="auto">
        <a:ln>
          <a:tailEnd type="triangle"/>
        </a:ln>
      </a:spPr>
      <a:bodyPr/>
      <a:lstStyle/>
      <a:style>
        <a:lnRef idx="1">
          <a:schemeClr val="accent1"/>
        </a:lnRef>
        <a:fillRef idx="0">
          <a:schemeClr val="accent1"/>
        </a:fillRef>
        <a:effectRef idx="0">
          <a:schemeClr val="accent1"/>
        </a:effectRef>
        <a:fontRef idx="minor">
          <a:schemeClr val="tx1"/>
        </a:fontRef>
      </a:style>
    </a:lnDef>
  </a:objectDefaults>
</a:theme>
</file>

<file path=docProps/app.xml><?xml version="1.0" encoding="utf-8"?>
<Properties xmlns="http://schemas.openxmlformats.org/officeDocument/2006/extended-properties" xmlns:vt="http://schemas.openxmlformats.org/officeDocument/2006/docPropsVTypes">
  <Template>TM10001114[[fn=Galería]]</Template>
  <TotalTime>0</TotalTime>
  <Words>0</Words>
  <Application>ONLYOFFICE/6.4.2.17</Application>
  <DocSecurity>0</DocSecurity>
  <PresentationFormat>Panorámica</PresentationFormat>
  <Paragraphs>0</Paragraphs>
  <Slides>18</Slides>
  <Notes>18</Notes>
  <HiddenSlides>0</HiddenSlides>
  <MMClips>2</MMClips>
  <ScaleCrop>0</ScaleCrop>
  <HeadingPairs>
    <vt:vector size="4" baseType="variant">
      <vt:variant>
        <vt:lpstr>Theme</vt:lpstr>
      </vt:variant>
      <vt:variant>
        <vt:i4>1</vt:i4>
      </vt:variant>
      <vt:variant>
        <vt:lpstr>Slide Titles</vt:lpstr>
      </vt:variant>
      <vt:variant>
        <vt:i4>18</vt:i4>
      </vt:variant>
    </vt:vector>
  </HeadingPairs>
  <TitlesOfParts>
    <vt:vector size="19"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Bachelorabschlussvortrag</dc:title>
  <dc:subject>DSL-basierte Generation von User-Dokumentation für Webanwendungen</dc:subject>
  <dc:creator>Mukendi Mputu</dc:creator>
  <cp:keywords/>
  <dc:description>Im Rahmen einer Bachelorabschlussprüfung</dc:description>
  <dc:identifier/>
  <dc:language/>
  <cp:lastModifiedBy/>
  <cp:revision>93</cp:revision>
  <dcterms:created xsi:type="dcterms:W3CDTF">2021-05-27T05:35:17Z</dcterms:created>
  <dcterms:modified xsi:type="dcterms:W3CDTF">2022-01-07T16:30:12Z</dcterms:modified>
  <cp:category/>
  <cp:contentStatus/>
  <cp:version/>
</cp:coreProperties>
</file>