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12192000" cy="6858000"/>
  <p:defaultTextStyle>
    <a:defPPr>
      <a:defRPr lang="de-DE"/>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presProps" Target="presProps.xml" /><Relationship Id="rId25" Type="http://schemas.openxmlformats.org/officeDocument/2006/relationships/tableStyles" Target="tableStyles.xml" /><Relationship Id="rId2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Herr Prf. Dr. Steffen, Alex, hallo und herzlich Willkommen zur Präsentation meiner Arbeit über das Thema DSL-getriebene Generation von Nutzerdokumentationen für Webanwendungen.</a:t>
            </a:r>
            <a:endParaRPr/>
          </a:p>
          <a:p>
            <a:pPr>
              <a:defRPr/>
            </a:pPr>
            <a:r>
              <a:rPr/>
              <a:t>Es war spannend an dem Thema arbeiten zu dürfen, und ich freue mich euch die Ergebnisse vorstellen zu können.</a:t>
            </a:r>
            <a:endParaRPr/>
          </a:p>
          <a:p>
            <a:pPr>
              <a:defRPr/>
            </a:pPr>
            <a:endParaRPr/>
          </a:p>
          <a:p>
            <a:pPr>
              <a:defRPr/>
            </a:pPr>
            <a:endParaRPr lang="de-DE" sz="1200" b="0" i="0" u="none" strike="noStrike" cap="none" spc="0">
              <a:solidFill>
                <a:schemeClr val="tx1"/>
              </a:solidFill>
              <a:latin typeface="Palatino Linotype"/>
              <a:ea typeface="Palatino Linotype"/>
              <a:cs typeface="Palatino Linotype"/>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Palatino Linotype"/>
                <a:ea typeface="Palatino Linotype"/>
                <a:cs typeface="Palatino Linotype"/>
              </a:rPr>
              <a:t>- Folie 16: Da fehlt noch das Fazit aus deiner Evaluierung bzw. Bewertung deines Tools gemessen an dem, was du damit gemacht hast.</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Ich werde zusammenfassend bei dieser Präsentation mit der Darstellung der Relevanz von Nutzerdokumentation mit dem Fokus auf Webanwendungen beginnen. Danach kommt eine Einführung in den Gegestand meiner Arbeit, um dann die resultierende Methodik zu erläutern, sowie die Ergebnisse mit eine Demonstration zu zeigen.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Das Ziel einer Nutzerdokumentation ist es, dem Benutzer es das Erlernen der Bedienung der Anwendung leichter zu machen. Die Erleichterung dieses Lernprozesses kann auf verschiedene Weisen erreicht werden (z.B durch Video, Manuskipte, usw.). </a:t>
            </a:r>
            <a:endParaRPr/>
          </a:p>
          <a:p>
            <a:pPr>
              <a:defRPr/>
            </a:pPr>
            <a:endParaRPr/>
          </a:p>
          <a:p>
            <a:pPr>
              <a:defRPr/>
            </a:pPr>
            <a:r>
              <a:rPr/>
              <a:t>Die Herausforderung beginnt dann, wenn die zu dokumentierende Anwendung regelmäßig große Veränderungen (Updates) erfährt, sowie es der Fall ist bei den vielen Webanwendungen. Besonders Webanwendung </a:t>
            </a:r>
            <a:r>
              <a:rPr lang="en-US" sz="1200" b="0" i="0" u="none" strike="noStrike" cap="none" spc="0">
                <a:solidFill>
                  <a:schemeClr val="tx1"/>
                </a:solidFill>
                <a:latin typeface="+mn-lt"/>
                <a:ea typeface="+mn-ea"/>
                <a:cs typeface="+mn-cs"/>
              </a:rPr>
              <a:t>brauchen </a:t>
            </a:r>
            <a:r>
              <a:rPr/>
              <a:t>keine Zustimmung der Benutzer, um diese Veränderung/Updates durchzuführen. Daher ist es wichtig </a:t>
            </a:r>
            <a:r>
              <a:rPr lang="en-US" sz="1200" b="0" i="0" u="none" strike="noStrike" cap="none" spc="0">
                <a:solidFill>
                  <a:schemeClr val="tx1"/>
                </a:solidFill>
                <a:latin typeface="+mn-lt"/>
                <a:ea typeface="+mn-ea"/>
                <a:cs typeface="+mn-cs"/>
              </a:rPr>
              <a:t>- um die Kontinuität in der Benutzerbarkeit zu waren - </a:t>
            </a:r>
            <a:r>
              <a:rPr/>
              <a:t>dass die Dokumentation diese Änderungen  widerspiegelt. Es entsetht also eine Art Wettrennen zwischen dem Entwicklungsstand der Anwendung und dem aktuellen Informationszustand der Dokumentation. Solange die Anwendung weiterentwickelt wird, sollte die Dokumentation auch mithalten. </a:t>
            </a:r>
            <a:r>
              <a:rPr lang="en-US" sz="1200" b="0" i="0" u="none" strike="noStrike" cap="none" spc="0">
                <a:solidFill>
                  <a:schemeClr val="tx1"/>
                </a:solidFill>
                <a:latin typeface="+mn-lt"/>
                <a:ea typeface="+mn-ea"/>
                <a:cs typeface="+mn-cs"/>
              </a:rPr>
              <a:t>Es wird also klar, dass ein Strategie/Vorgehen nötig ist, um den Informationsinhalt aktuell zu halten.</a:t>
            </a:r>
            <a:endParaRPr lang="en-US" sz="1200" b="0" i="0" u="none" strike="noStrike" cap="none" spc="0">
              <a:solidFill>
                <a:schemeClr val="tx1"/>
              </a:solidFill>
              <a:latin typeface="Palatino Linotype"/>
              <a:ea typeface="Arial"/>
              <a:cs typeface="Arial"/>
            </a:endParaRPr>
          </a:p>
          <a:p>
            <a:pPr>
              <a:defRPr/>
            </a:pPr>
            <a:endParaRPr lang="en-US" sz="1200" b="0" i="0" u="none" strike="noStrike" cap="none" spc="0">
              <a:solidFill>
                <a:schemeClr val="tx1"/>
              </a:solidFill>
              <a:latin typeface="Palatino Linotype"/>
              <a:ea typeface="Arial"/>
              <a:cs typeface="Arial"/>
            </a:endParaRPr>
          </a:p>
          <a:p>
            <a:pPr>
              <a:defRPr/>
            </a:pPr>
            <a:r>
              <a:rPr lang="en-US" sz="1200" b="0" i="0" u="none" strike="noStrike" cap="none" spc="0">
                <a:solidFill>
                  <a:schemeClr val="tx1"/>
                </a:solidFill>
                <a:latin typeface="+mn-lt"/>
                <a:ea typeface="+mn-ea"/>
                <a:cs typeface="+mn-cs"/>
              </a:rPr>
              <a:t>Softwaredokumentation spielt eine wichtige Rolle des Entwicklungsprozesses, indem es dem Benuzter hilft sich schnell mit der Anwendung vertraut zu machen. Dadurch wird die</a:t>
            </a:r>
            <a:r>
              <a:rPr lang="en-US" sz="1200" b="0" i="0" u="none" strike="noStrike" cap="none" spc="0">
                <a:solidFill>
                  <a:schemeClr val="tx1"/>
                </a:solidFill>
                <a:latin typeface="Palatino Linotype"/>
                <a:ea typeface="Arial"/>
                <a:cs typeface="Arial"/>
              </a:rPr>
              <a:t> Nutzbarkeit der Softwareanwendung wird gesteigert, was wiederherum der entwicklenden Firma einen guten Ruf verleiht.</a:t>
            </a:r>
            <a:endParaRPr sz="1200" b="0" i="0" u="none" strike="noStrike" cap="none" spc="0">
              <a:solidFill>
                <a:schemeClr val="tx1"/>
              </a:solidFill>
              <a:latin typeface="Palatino Linotype"/>
              <a:ea typeface="Arial"/>
              <a:cs typeface="Arial"/>
            </a:endParaRPr>
          </a:p>
          <a:p>
            <a:pPr>
              <a:defRPr/>
            </a:pPr>
            <a:endParaRPr sz="1200"/>
          </a:p>
          <a:p>
            <a:pPr>
              <a:defRPr/>
            </a:pPr>
            <a:endParaRPr/>
          </a:p>
          <a:p>
            <a:pPr>
              <a:defRPr/>
            </a:pPr>
            <a:endParaRPr/>
          </a:p>
          <a:p>
            <a:pPr>
              <a:defRPr/>
            </a:pP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96167238" name="Slide Image Placeholder 1" hidden="0"/>
          <p:cNvSpPr>
            <a:spLocks noChangeAspect="1" noGrp="1" noRot="1"/>
          </p:cNvSpPr>
          <p:nvPr isPhoto="0" userDrawn="0">
            <p:ph type="sldImg" hasCustomPrompt="0"/>
          </p:nvPr>
        </p:nvSpPr>
        <p:spPr bwMode="auto"/>
      </p:sp>
      <p:sp>
        <p:nvSpPr>
          <p:cNvPr id="1131939084"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Arial"/>
                <a:cs typeface="Arial"/>
              </a:rPr>
              <a:t>Es ist also insofern relevant, den Entwurf einer nützlichen Dokumentation in den Entwicklungsprozess der Anwendung zu integrieren, da es dem Entwickler ermöglicht,</a:t>
            </a:r>
            <a:r>
              <a:rPr lang="en-US" sz="1200" b="0" i="0" u="none" strike="noStrike" cap="none" spc="0">
                <a:solidFill>
                  <a:schemeClr val="tx1"/>
                </a:solidFill>
                <a:latin typeface="+mn-lt"/>
                <a:ea typeface="+mn-ea"/>
                <a:cs typeface="+mn-cs"/>
              </a:rPr>
              <a:t> dem Endbenutzer das Wissen zu vermittlen, um mit der Anwendung angemessen zu interagieren</a:t>
            </a:r>
            <a:r>
              <a:rPr lang="en-US" sz="1200" b="0" i="0" u="none" strike="noStrike" cap="none" spc="0">
                <a:solidFill>
                  <a:schemeClr val="tx1"/>
                </a:solidFill>
                <a:latin typeface="Palatino Linotype"/>
                <a:ea typeface="Arial"/>
                <a:cs typeface="Arial"/>
              </a:rPr>
              <a:t> </a:t>
            </a:r>
            <a:endParaRPr/>
          </a:p>
          <a:p>
            <a:pPr>
              <a:defRPr/>
            </a:pPr>
            <a:endParaRPr/>
          </a:p>
          <a:p>
            <a:pPr>
              <a:defRPr/>
            </a:pPr>
            <a:r>
              <a:rPr/>
              <a:t>Für eine Webanwendung heißt das, dass das User Interface beschrieben wird und dem Benutzer beigegracht wird, durch die Anwendung zu navigieren. Fehlersituationen und deren Lösungsmöglichkeiten können auch erklärt.</a:t>
            </a:r>
            <a:endParaRPr sz="1200" b="0" i="0" u="none" strike="noStrike" cap="none" spc="0">
              <a:solidFill>
                <a:schemeClr val="tx1"/>
              </a:solidFill>
              <a:latin typeface="Palatino Linotype"/>
              <a:ea typeface="Arial"/>
              <a:cs typeface="Arial"/>
            </a:endParaRPr>
          </a:p>
          <a:p>
            <a:pPr>
              <a:defRPr/>
            </a:pPr>
            <a:endParaRPr sz="1200"/>
          </a:p>
          <a:p>
            <a:pPr>
              <a:defRPr/>
            </a:pPr>
            <a:r>
              <a:rPr lang="en-US" sz="1200" b="0" i="0" u="none" strike="noStrike" cap="none" spc="0">
                <a:solidFill>
                  <a:schemeClr val="tx1"/>
                </a:solidFill>
                <a:latin typeface="+mn-lt"/>
                <a:ea typeface="+mn-ea"/>
                <a:cs typeface="+mn-cs"/>
              </a:rPr>
              <a:t>Es gibt deshalb ISO-Normen, die Empfehlungen ausschreiben, wie die Dokumentation von Softwaren gestaltet werden sollten und welches Vorgehen Informationsmanager adoptieren sollten, um eine zweckvolle Dokumentation erstellen zu können </a:t>
            </a:r>
            <a:r>
              <a:rPr lang="en-US" sz="1200" b="0" i="0" u="none" strike="noStrike" cap="none" spc="0">
                <a:solidFill>
                  <a:schemeClr val="tx1"/>
                </a:solidFill>
                <a:latin typeface="+mn-lt"/>
                <a:ea typeface="+mn-ea"/>
                <a:cs typeface="+mn-cs"/>
              </a:rPr>
              <a:t>(wie z.B. ISO-26514 oder 26511)</a:t>
            </a:r>
            <a:r>
              <a:rPr lang="en-US" sz="1200" b="0" i="0" u="none" strike="noStrike" cap="none" spc="0">
                <a:solidFill>
                  <a:schemeClr val="tx1"/>
                </a:solidFill>
                <a:latin typeface="+mn-lt"/>
                <a:ea typeface="+mn-ea"/>
                <a:cs typeface="+mn-cs"/>
              </a:rPr>
              <a:t>. Prinzipiell muss eine Dokumentation dem Endbenutzer drei wichtige W-Fragen beantworten: warum wurde die Anwendung entwickelt, was kann der Benutzer damit machen (also welche Funktionalitäten bietet die Anwendung an), wie kann der Benutzer das Ziel erreichen.</a:t>
            </a:r>
            <a:endParaRPr sz="1200"/>
          </a:p>
          <a:p>
            <a:pPr>
              <a:defRPr/>
            </a:pPr>
            <a:endParaRPr/>
          </a:p>
          <a:p>
            <a:pPr>
              <a:defRPr/>
            </a:pPr>
            <a:endParaRPr/>
          </a:p>
        </p:txBody>
      </p:sp>
      <p:sp>
        <p:nvSpPr>
          <p:cNvPr id="2930977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In dieser Arbeit werden die Vorteile der Entwicklung mit Domain-spezifische Sprachen genutzt, um eine Lösung f</a:t>
            </a:r>
            <a:r>
              <a:rPr lang="en-US" sz="1200" b="0" i="0" u="none" strike="noStrike" cap="none" spc="0">
                <a:solidFill>
                  <a:schemeClr val="tx1"/>
                </a:solidFill>
                <a:latin typeface="Palatino Linotype"/>
                <a:ea typeface="Palatino Linotype"/>
                <a:cs typeface="Palatino Linotype"/>
              </a:rPr>
              <a:t>ür die Integration des Designs der Endbenutzerdokumentation in den Anwendungsentwicklungsprozess vorzuschlagen.</a:t>
            </a:r>
            <a:endParaRPr/>
          </a:p>
          <a:p>
            <a:pPr>
              <a:defRPr/>
            </a:pPr>
            <a:endParaRPr/>
          </a:p>
          <a:p>
            <a:pPr>
              <a:defRPr/>
            </a:pPr>
            <a:r>
              <a:rPr/>
              <a:t>Vorteile der model-basierte (DSL-) Lösung: schnelles Entwerfen von Systemmodellen, Modelle abstrahieren und vereinfachen</a:t>
            </a:r>
            <a:endParaRPr/>
          </a:p>
          <a:p>
            <a:pPr>
              <a:defRPr/>
            </a:pPr>
            <a:endParaRPr/>
          </a:p>
          <a:p>
            <a:pPr>
              <a:defRPr/>
            </a:pPr>
            <a:r>
              <a:rPr/>
              <a:t>Das heißt, unser Ziel ist es, ein Werkzeug zu entwicklen, das eine benutzerfreundliche Umbegung anbietet, die auch von Nicht-programmierern verwendet werden kann</a:t>
            </a:r>
            <a:r>
              <a:rPr/>
              <a:t>, um die Dokumentation als Model zu entwerfen und dann zu generieren. Dieses Konzept stammt von der Cinco Meta Tooling Framework.</a:t>
            </a:r>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Palatino Linotype"/>
                <a:cs typeface="Palatino Linotype"/>
              </a:rPr>
              <a:t>Die Framework Cinco SCCE Meta Tooling suite liefert die Basis unserer Arbeit, indem Metasprachen für unsere </a:t>
            </a:r>
            <a:r>
              <a:rPr lang="en-US" sz="1200" b="0" i="0" u="none" strike="noStrike" cap="none" spc="0">
                <a:solidFill>
                  <a:schemeClr val="tx1"/>
                </a:solidFill>
                <a:latin typeface="Palatino Linotype"/>
                <a:ea typeface="Palatino Linotype"/>
                <a:cs typeface="Palatino Linotype"/>
              </a:rPr>
              <a:t>Entwicklung unserer graphischen DSL zu Verfügung gestellt werden.</a:t>
            </a:r>
            <a:r>
              <a:rPr lang="en-US" sz="1200" b="0" i="0" u="none" strike="noStrike" cap="none" spc="0">
                <a:solidFill>
                  <a:schemeClr val="tx1"/>
                </a:solidFill>
                <a:latin typeface="Palatino Linotype"/>
                <a:ea typeface="Palatino Linotype"/>
                <a:cs typeface="Palatino Linotype"/>
              </a:rPr>
              <a:t> Wir benutzen diese Metasprachen um die Spezifikationen unserer Endsprachen zu entwerfen, um dann eine Entwicklungsumgebung zu generien, die einen Entwurf der Dokumentation anhand von graphischen Bausteinen ermöglicht.</a:t>
            </a:r>
            <a:endParaRPr sz="1200" b="0" i="0" u="none" strike="noStrike" cap="none" spc="0">
              <a:solidFill>
                <a:schemeClr val="tx1"/>
              </a:solidFill>
              <a:latin typeface="Palatino Linotype"/>
              <a:ea typeface="Palatino Linotype"/>
              <a:cs typeface="Palatino Linotype"/>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02792847" name="Slide Image Placeholder 1" hidden="0"/>
          <p:cNvSpPr>
            <a:spLocks noChangeAspect="1" noGrp="1" noRot="1"/>
          </p:cNvSpPr>
          <p:nvPr isPhoto="0" userDrawn="0">
            <p:ph type="sldImg" hasCustomPrompt="0"/>
          </p:nvPr>
        </p:nvSpPr>
        <p:spPr bwMode="auto"/>
      </p:sp>
      <p:sp>
        <p:nvSpPr>
          <p:cNvPr id="781609919" name="Notes Placeholder 2" hidden="0"/>
          <p:cNvSpPr>
            <a:spLocks noGrp="1"/>
          </p:cNvSpPr>
          <p:nvPr isPhoto="0" userDrawn="0">
            <p:ph type="body" idx="1" hasCustomPrompt="0"/>
          </p:nvPr>
        </p:nvSpPr>
        <p:spPr bwMode="auto"/>
        <p:txBody>
          <a:bodyPr/>
          <a:lstStyle/>
          <a:p>
            <a:pPr>
              <a:defRPr/>
            </a:pPr>
            <a:r>
              <a:rPr/>
              <a:t>Die Verwendung externer Technologie ist insofern</a:t>
            </a:r>
            <a:endParaRPr/>
          </a:p>
          <a:p>
            <a:pPr>
              <a:defRPr/>
            </a:pPr>
            <a:endParaRPr/>
          </a:p>
        </p:txBody>
      </p:sp>
      <p:sp>
        <p:nvSpPr>
          <p:cNvPr id="1255829888"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782610789" name="Slide Image Placeholder 1" hidden="0"/>
          <p:cNvSpPr>
            <a:spLocks noChangeAspect="1" noGrp="1" noRot="1"/>
          </p:cNvSpPr>
          <p:nvPr isPhoto="0" userDrawn="0">
            <p:ph type="sldImg" hasCustomPrompt="0"/>
          </p:nvPr>
        </p:nvSpPr>
        <p:spPr bwMode="auto"/>
      </p:sp>
      <p:sp>
        <p:nvSpPr>
          <p:cNvPr id="882455537"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Palatino Linotype"/>
                <a:ea typeface="Palatino Linotype"/>
                <a:cs typeface="Palatino Linotype"/>
              </a:rPr>
              <a:t>- Ich vermisse ein wenig die Vorstellung der Sprachfeatures und deren Besonderheiten</a:t>
            </a:r>
            <a:endParaRPr/>
          </a:p>
        </p:txBody>
      </p:sp>
      <p:sp>
        <p:nvSpPr>
          <p:cNvPr id="838656737"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Palatino Linotype"/>
                <a:ea typeface="Palatino Linotype"/>
                <a:cs typeface="Palatino Linotype"/>
              </a:rPr>
              <a:t>- Was hast du für die Demo geplant? Ich hoffe, du gehst da detailliert auf die ganzen Features deiner Sprachen ein: Primereferenzen, Verschachtelung, Enablen/Disablen von Screenshots, Checks etc.</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de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2493105" y="802298"/>
            <a:ext cx="8561747" cy="2541431"/>
          </a:xfrm>
        </p:spPr>
        <p:txBody>
          <a:bodyPr bIns="0" anchor="b">
            <a:normAutofit/>
          </a:bodyPr>
          <a:lstStyle>
            <a:lvl1pPr algn="l">
              <a:defRPr sz="6600"/>
            </a:lvl1pPr>
          </a:lstStyle>
          <a:p>
            <a:pPr>
              <a:defRPr/>
            </a:pPr>
            <a:r>
              <a:rPr lang="es-ES"/>
              <a:t>Haga clic para modificar el estilo de título del patrón</a:t>
            </a:r>
            <a:endParaRPr lang="en-US"/>
          </a:p>
        </p:txBody>
      </p:sp>
      <p:sp>
        <p:nvSpPr>
          <p:cNvPr id="3" name="Subtitle 2" hidden="0"/>
          <p:cNvSpPr>
            <a:spLocks noGrp="1"/>
          </p:cNvSpPr>
          <p:nvPr isPhoto="0" userDrawn="0">
            <p:ph type="subTitle" idx="1" hasCustomPrompt="0"/>
          </p:nvPr>
        </p:nvSpPr>
        <p:spPr bwMode="auto">
          <a:xfrm>
            <a:off x="2493106" y="3531204"/>
            <a:ext cx="8561746" cy="977621"/>
          </a:xfrm>
        </p:spPr>
        <p:txBody>
          <a:bodyPr tIns="91440" bIns="91440">
            <a:normAutofit/>
          </a:bodyPr>
          <a:lstStyle>
            <a:lvl1pPr marL="0" indent="0" algn="l">
              <a:buNone/>
              <a:defRPr sz="1800" b="0" cap="all">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Haga clic para modificar el estilo de subtítulo del patrón</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A423BF71-38B7-8642-BFCE-EDAE9BD0CBAF}"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2493105" y="329307"/>
            <a:ext cx="4897310"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a:xfrm>
            <a:off x="1437664" y="798973"/>
            <a:ext cx="811019" cy="503578"/>
          </a:xfrm>
        </p:spPr>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73B025CB-9D18-264E-A945-2D020344C9DA}"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ítulo vertical y texto">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439111" y="883863"/>
            <a:ext cx="1615742" cy="4574999"/>
          </a:xfrm>
        </p:spPr>
        <p:txBody>
          <a:bodyPr vert="eaVert"/>
          <a:lstStyle>
            <a:lvl1pPr algn="l">
              <a:defRPr/>
            </a:lvl1p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a:xfrm>
            <a:off x="1534694" y="883863"/>
            <a:ext cx="7738807" cy="4574999"/>
          </a:xfrm>
        </p:spPr>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507EFB6C-7E96-8F41-8872-189CA1C59F84}"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p:txBody>
          <a:bodyPr ancho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Encabezado de sec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813" y="1756130"/>
            <a:ext cx="8562580" cy="1887950"/>
          </a:xfrm>
        </p:spPr>
        <p:txBody>
          <a:bodyPr anchor="b">
            <a:normAutofit/>
          </a:bodyPr>
          <a:lstStyle>
            <a:lvl1pPr algn="l">
              <a:defRPr sz="3600"/>
            </a:lvl1p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Haga clic para modificar los estilos de texto del patrón</a:t>
            </a:r>
            <a:endParaRPr/>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B55BA285-9698-1B45-8319-D90A8C63F150}"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889"/>
            <a:ext cx="9520157" cy="1059305"/>
          </a:xfrm>
        </p:spPr>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sz="half" idx="1" hasCustomPrompt="0"/>
          </p:nvPr>
        </p:nvSpPr>
        <p:spPr bwMode="auto">
          <a:xfrm>
            <a:off x="1534695" y="2010878"/>
            <a:ext cx="4608576" cy="3438144"/>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Content Placeholder 3" hidden="0"/>
          <p:cNvSpPr>
            <a:spLocks noGrp="1"/>
          </p:cNvSpPr>
          <p:nvPr isPhoto="0" userDrawn="0">
            <p:ph sz="half" idx="2" hasCustomPrompt="0"/>
          </p:nvPr>
        </p:nvSpPr>
        <p:spPr bwMode="auto">
          <a:xfrm>
            <a:off x="6454793" y="2017343"/>
            <a:ext cx="4604130" cy="3441520"/>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0A86CD42-43FF-B740-998F-DCC3802C4CE3}"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163"/>
            <a:ext cx="9520157" cy="1056319"/>
          </a:xfrm>
        </p:spPr>
        <p:txBody>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2019549"/>
            <a:ext cx="4608576" cy="801943"/>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4" name="Content Placeholder 3" hidden="0"/>
          <p:cNvSpPr>
            <a:spLocks noGrp="1"/>
          </p:cNvSpPr>
          <p:nvPr isPhoto="0" userDrawn="0">
            <p:ph sz="half" idx="2" hasCustomPrompt="0"/>
          </p:nvPr>
        </p:nvSpPr>
        <p:spPr bwMode="auto">
          <a:xfrm>
            <a:off x="1534695" y="2824269"/>
            <a:ext cx="4608576" cy="2644457"/>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Text Placeholder 4" hidden="0"/>
          <p:cNvSpPr>
            <a:spLocks noGrp="1"/>
          </p:cNvSpPr>
          <p:nvPr isPhoto="0" userDrawn="0">
            <p:ph type="body" sz="quarter" idx="3" hasCustomPrompt="0"/>
          </p:nvPr>
        </p:nvSpPr>
        <p:spPr bwMode="auto">
          <a:xfrm>
            <a:off x="6454791" y="2023003"/>
            <a:ext cx="4608576" cy="802237"/>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6" name="Content Placeholder 5" hidden="0"/>
          <p:cNvSpPr>
            <a:spLocks noGrp="1"/>
          </p:cNvSpPr>
          <p:nvPr isPhoto="0" userDrawn="0">
            <p:ph sz="quarter" idx="4" hasCustomPrompt="0"/>
          </p:nvPr>
        </p:nvSpPr>
        <p:spPr bwMode="auto">
          <a:xfrm>
            <a:off x="6454792" y="2821491"/>
            <a:ext cx="4608576" cy="2637371"/>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7" name="Date Placeholder 6"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CEA0FFBD-2EE4-8547-BBAE-A1AC91C8D77E}" type="datetimeFigureOut">
              <a:rPr lang="en-US"/>
              <a:t/>
            </a:fld>
            <a:endParaRPr lang="en-US"/>
          </a:p>
        </p:txBody>
      </p:sp>
      <p:sp>
        <p:nvSpPr>
          <p:cNvPr id="8" name="Footer Placeholder 7"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1" name="Straight Connector 10"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4" name="CuadroTexto 13"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el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Date Placeholder 2"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955A2352-D7AC-F242-9256-A4477BCBF354}" type="datetimeFigureOut">
              <a:rPr lang="en-US"/>
              <a:t/>
            </a:fld>
            <a:endParaRPr lang="en-US"/>
          </a:p>
        </p:txBody>
      </p:sp>
      <p:sp>
        <p:nvSpPr>
          <p:cNvPr id="4" name="Footer Placeholder 3"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7" name="Straight Connector 6"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8"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9" name="CuadroTexto 8"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0" name="CuadroTexto 9"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En blanco">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4EFCFC6A-9AE6-404D-9FDD-168B477B9C90}" type="datetimeFigureOut">
              <a:rPr lang="en-US"/>
              <a:t/>
            </a:fld>
            <a:endParaRPr lang="en-US"/>
          </a:p>
        </p:txBody>
      </p:sp>
      <p:sp>
        <p:nvSpPr>
          <p:cNvPr id="3" name="Footer Placeholder 2"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sp>
        <p:nvSpPr>
          <p:cNvPr id="6" name="CuadroTexto 5"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7" name="CuadroTexto 6"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ido con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42" y="798973"/>
            <a:ext cx="3183128" cy="2247117"/>
          </a:xfrm>
        </p:spPr>
        <p:txBody>
          <a:bodyPr anchor="b">
            <a:normAutofit/>
          </a:bodyPr>
          <a:lstStyle>
            <a:lvl1pPr algn="l">
              <a:defRPr sz="2400"/>
            </a:lvl1p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a:xfrm>
            <a:off x="5043714" y="798974"/>
            <a:ext cx="6012470" cy="4658826"/>
          </a:xfrm>
        </p:spPr>
        <p:txBody>
          <a:bodyPr anchor="ct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Text Placeholder 3" hidden="0"/>
          <p:cNvSpPr>
            <a:spLocks noGrp="1"/>
          </p:cNvSpPr>
          <p:nvPr isPhoto="0" userDrawn="0">
            <p:ph type="body" sz="half" idx="2" hasCustomPrompt="0"/>
          </p:nvPr>
        </p:nvSpPr>
        <p:spPr bwMode="auto">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61CFCDFD-B4CF-A241-8D71-E814B10BEAF4}"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n con título">
    <p:spTree>
      <p:nvGrpSpPr>
        <p:cNvPr id="1" name="" hidden="0"/>
        <p:cNvGrpSpPr/>
        <p:nvPr isPhoto="0" userDrawn="0"/>
      </p:nvGrpSpPr>
      <p:grpSpPr bwMode="auto">
        <a:xfrm>
          <a:off x="0" y="0"/>
          <a:ext cx="0" cy="0"/>
          <a:chOff x="0" y="0"/>
          <a:chExt cx="0" cy="0"/>
        </a:xfrm>
      </p:grpSpPr>
      <p:grpSp>
        <p:nvGrpSpPr>
          <p:cNvPr id="8" name="Group 7" hidden="0"/>
          <p:cNvGrpSpPr/>
          <p:nvPr isPhoto="0" userDrawn="0"/>
        </p:nvGrpSpPr>
        <p:grpSpPr bwMode="auto">
          <a:xfrm>
            <a:off x="7477386" y="482170"/>
            <a:ext cx="4074533" cy="5149101"/>
            <a:chOff x="7477386" y="482170"/>
            <a:chExt cx="4074533" cy="5149101"/>
          </a:xfrm>
        </p:grpSpPr>
        <p:sp>
          <p:nvSpPr>
            <p:cNvPr id="18" name="Rectangle 17" hidden="0"/>
            <p:cNvSpPr/>
            <p:nvPr isPhoto="0" userDrawn="0"/>
          </p:nvSpPr>
          <p:spPr bwMode="auto">
            <a:xfrm>
              <a:off x="7477386"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rotWithShape="0" algn="tl">
                <a:srgbClr val="000000">
                  <a:alpha val="34000"/>
                </a:srgbClr>
              </a:outerShdw>
            </a:effectLst>
          </p:spPr>
          <p:style>
            <a:lnRef idx="1">
              <a:schemeClr val="accent1"/>
            </a:lnRef>
            <a:fillRef idx="3">
              <a:schemeClr val="accent1"/>
            </a:fillRef>
            <a:effectRef idx="2">
              <a:schemeClr val="accent1"/>
            </a:effectRef>
            <a:fontRef idx="minor">
              <a:schemeClr val="lt1"/>
            </a:fontRef>
          </p:style>
        </p:sp>
        <p:sp>
          <p:nvSpPr>
            <p:cNvPr id="19" name="Rectangle 18" hidden="0"/>
            <p:cNvSpPr/>
            <p:nvPr isPhoto="0" userDrawn="0"/>
          </p:nvSpPr>
          <p:spPr bwMode="auto">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p:spPr>
          <p:style>
            <a:lnRef idx="1">
              <a:schemeClr val="accent1"/>
            </a:lnRef>
            <a:fillRef idx="3">
              <a:schemeClr val="accent1"/>
            </a:fillRef>
            <a:effectRef idx="2">
              <a:schemeClr val="accent1"/>
            </a:effectRef>
            <a:fontRef idx="minor">
              <a:schemeClr val="lt1"/>
            </a:fontRef>
          </p:style>
        </p:sp>
      </p:grpSp>
      <p:sp>
        <p:nvSpPr>
          <p:cNvPr id="2" name="Title 1" hidden="0"/>
          <p:cNvSpPr>
            <a:spLocks noGrp="1"/>
          </p:cNvSpPr>
          <p:nvPr isPhoto="0" userDrawn="0">
            <p:ph type="title" hasCustomPrompt="0"/>
          </p:nvPr>
        </p:nvSpPr>
        <p:spPr bwMode="auto">
          <a:xfrm>
            <a:off x="1535694" y="1129513"/>
            <a:ext cx="5447840" cy="1830584"/>
          </a:xfrm>
        </p:spPr>
        <p:txBody>
          <a:bodyPr anchor="b">
            <a:normAutofit/>
          </a:bodyPr>
          <a:lstStyle>
            <a:lvl1pPr>
              <a:defRPr sz="3200"/>
            </a:lvl1pPr>
          </a:lstStyle>
          <a:p>
            <a:pPr>
              <a:defRPr/>
            </a:pPr>
            <a:r>
              <a:rPr lang="es-ES"/>
              <a:t>Haga clic para modificar el estilo de título del patrón</a:t>
            </a:r>
            <a:endParaRPr lang="en-US"/>
          </a:p>
        </p:txBody>
      </p:sp>
      <p:sp>
        <p:nvSpPr>
          <p:cNvPr id="3" name="Picture Placeholder 2" hidden="0"/>
          <p:cNvSpPr>
            <a:spLocks noChangeAspect="1" noGrp="1"/>
          </p:cNvSpPr>
          <p:nvPr isPhoto="0" userDrawn="0">
            <p:ph type="pic" idx="1" hasCustomPrompt="0"/>
          </p:nvPr>
        </p:nvSpPr>
        <p:spPr bwMode="auto">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Haga clic en el icono para agregar una imagen</a:t>
            </a:r>
            <a:endParaRPr lang="en-US"/>
          </a:p>
        </p:txBody>
      </p:sp>
      <p:sp>
        <p:nvSpPr>
          <p:cNvPr id="4" name="Text Placeholder 3" hidden="0"/>
          <p:cNvSpPr>
            <a:spLocks noGrp="1"/>
          </p:cNvSpPr>
          <p:nvPr isPhoto="0" userDrawn="0">
            <p:ph type="body" sz="half" idx="2" hasCustomPrompt="0"/>
          </p:nvPr>
        </p:nvSpPr>
        <p:spPr bwMode="auto">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1534695" y="5469856"/>
            <a:ext cx="5440038" cy="320123"/>
          </a:xfrm>
          <a:prstGeom prst="rect">
            <a:avLst/>
          </a:prstGeom>
        </p:spPr>
        <p:txBody>
          <a:bodyPr/>
          <a:lstStyle>
            <a:lvl1pPr algn="l">
              <a:defRPr/>
            </a:lvl1pPr>
          </a:lstStyle>
          <a:p>
            <a:pPr>
              <a:defRPr/>
            </a:pPr>
            <a:fld id="{26A7B589-FD4B-7E46-869A-CBADC5FC564E}"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910" y="318640"/>
            <a:ext cx="5453475" cy="32093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4" name="Straight Connector 13" hidden="0"/>
          <p:cNvCxnSpPr>
            <a:cxnSpLocks/>
          </p:cNvCxnSpPr>
          <p:nvPr isPhoto="0" userDrawn="0"/>
        </p:nvCxnSpPr>
        <p:spPr bwMode="auto">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5" name="CuadroTexto 14"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5"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3">
        <a:schemeClr val="bg2"/>
      </p:bgRef>
    </p:bg>
    <p:spTree>
      <p:nvGrpSpPr>
        <p:cNvPr id="1" name="" hidden="0"/>
        <p:cNvGrpSpPr/>
        <p:nvPr isPhoto="0" userDrawn="0"/>
      </p:nvGrpSpPr>
      <p:grpSpPr bwMode="auto">
        <a:xfrm>
          <a:off x="0" y="0"/>
          <a:ext cx="0" cy="0"/>
          <a:chOff x="0" y="0"/>
          <a:chExt cx="0" cy="0"/>
        </a:xfrm>
      </p:grpSpPr>
      <p:sp>
        <p:nvSpPr>
          <p:cNvPr id="9" name="Rectangle 8" hidden="0"/>
          <p:cNvSpPr/>
          <p:nvPr isPhoto="0" userDrawn="0"/>
        </p:nvSpPr>
        <p:spPr bwMode="auto">
          <a:xfrm>
            <a:off x="0" y="2015732"/>
            <a:ext cx="12192000" cy="4118829"/>
          </a:xfrm>
          <a:prstGeom prst="rect">
            <a:avLst/>
          </a:prstGeom>
          <a:gradFill>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hidden="0"/>
          <p:cNvPicPr>
            <a:picLocks noChangeAspect="1"/>
          </p:cNvPicPr>
          <p:nvPr isPhoto="0" userDrawn="0"/>
        </p:nvPicPr>
        <p:blipFill>
          <a:blip r:embed="rId13"/>
          <a:srcRect l="0" t="2769" r="0" b="-2769"/>
          <a:stretch/>
        </p:blipFill>
        <p:spPr bwMode="auto">
          <a:xfrm>
            <a:off x="0" y="6135624"/>
            <a:ext cx="12192000" cy="742950"/>
          </a:xfrm>
          <a:prstGeom prst="rect">
            <a:avLst/>
          </a:prstGeom>
        </p:spPr>
      </p:pic>
      <p:sp>
        <p:nvSpPr>
          <p:cNvPr id="2" name="Title Placeholder 1" hidden="0"/>
          <p:cNvSpPr>
            <a:spLocks noGrp="1"/>
          </p:cNvSpPr>
          <p:nvPr isPhoto="0" userDrawn="0">
            <p:ph type="title" hasCustomPrompt="0"/>
          </p:nvPr>
        </p:nvSpPr>
        <p:spPr bwMode="auto">
          <a:xfrm>
            <a:off x="1534696" y="804519"/>
            <a:ext cx="9520158" cy="1049235"/>
          </a:xfrm>
          <a:prstGeom prst="rect">
            <a:avLst/>
          </a:prstGeom>
        </p:spPr>
        <p:txBody>
          <a:bodyPr vert="horz" lIns="91440" tIns="45720" rIns="91440" bIns="45720" rtlCol="0" anchor="b">
            <a:normAutofit/>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6" y="2015732"/>
            <a:ext cx="9520158" cy="3450613"/>
          </a:xfrm>
          <a:prstGeom prst="rect">
            <a:avLst/>
          </a:prstGeom>
        </p:spPr>
        <p:txBody>
          <a:bodyPr vert="horz" lIns="91440" tIns="45720" rIns="91440" bIns="45720" rtlCol="0">
            <a:normAutofit/>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6" name="Slide Number Placeholder 5" hidden="0"/>
          <p:cNvSpPr>
            <a:spLocks noGrp="1"/>
          </p:cNvSpPr>
          <p:nvPr isPhoto="0" userDrawn="0">
            <p:ph type="sldNum" sz="quarter" idx="4" hasCustomPrompt="0"/>
          </p:nvPr>
        </p:nvSpPr>
        <p:spPr bwMode="auto">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6D22F896-40B5-4ADD-8801-0D06FADFA095}" type="slidenum">
              <a:rPr lang="en-US"/>
              <a:t/>
            </a:fld>
            <a:endParaRPr lang="en-US"/>
          </a:p>
        </p:txBody>
      </p:sp>
      <p:cxnSp>
        <p:nvCxnSpPr>
          <p:cNvPr id="12" name="Straight Connector 11" hidden="0"/>
          <p:cNvCxnSpPr>
            <a:cxnSpLocks/>
          </p:cNvCxnSpPr>
          <p:nvPr isPhoto="0" userDrawn="0"/>
        </p:nvCxnSpPr>
        <p:spPr bwMode="auto">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Imagen 9" hidden="0"/>
          <p:cNvPicPr>
            <a:picLocks noChangeAspect="1"/>
          </p:cNvPicPr>
          <p:nvPr isPhoto="0" userDrawn="1"/>
        </p:nvPicPr>
        <p:blipFill>
          <a:blip r:embed="rId14"/>
          <a:stretch/>
        </p:blipFill>
        <p:spPr bwMode="auto">
          <a:xfrm>
            <a:off x="1534695" y="331107"/>
            <a:ext cx="1954575" cy="315253"/>
          </a:xfrm>
          <a:prstGeom prst="rect">
            <a:avLst/>
          </a:prstGeom>
        </p:spPr>
      </p:pic>
      <p:pic>
        <p:nvPicPr>
          <p:cNvPr id="16" name="Imagen 15" hidden="0"/>
          <p:cNvPicPr>
            <a:picLocks noChangeAspect="1"/>
          </p:cNvPicPr>
          <p:nvPr isPhoto="0" userDrawn="1"/>
        </p:nvPicPr>
        <p:blipFill>
          <a:blip r:embed="rId15"/>
          <a:stretch/>
        </p:blipFill>
        <p:spPr bwMode="auto">
          <a:xfrm>
            <a:off x="9716494" y="331106"/>
            <a:ext cx="1338360" cy="385186"/>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200" b="0" i="0" cap="none">
          <a:solidFill>
            <a:schemeClr val="tx1"/>
          </a:solidFill>
          <a:latin typeface="+mj-lt"/>
          <a:ea typeface="+mj-ea"/>
          <a:cs typeface="+mj-cs"/>
        </a:defRPr>
      </a:lvl1pPr>
    </p:titleStyle>
    <p:bodyStyle>
      <a:lvl1pPr marL="228600" indent="-228600" algn="l" defTabSz="914400">
        <a:lnSpc>
          <a:spcPct val="120000"/>
        </a:lnSpc>
        <a:spcBef>
          <a:spcPts val="1000"/>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500"/>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500"/>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500"/>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5pPr>
      <a:lvl6pPr marL="25146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ctrTitle" hasCustomPrompt="0"/>
          </p:nvPr>
        </p:nvSpPr>
        <p:spPr bwMode="auto"/>
        <p:txBody>
          <a:bodyPr>
            <a:normAutofit/>
          </a:bodyPr>
          <a:lstStyle/>
          <a:p>
            <a:pPr>
              <a:defRPr/>
            </a:pPr>
            <a:r>
              <a:rPr lang="de-DE" sz="4400"/>
              <a:t>DSL-Driven Generation </a:t>
            </a:r>
            <a:r>
              <a:rPr lang="de-DE" sz="4400"/>
              <a:t>of User </a:t>
            </a:r>
            <a:r>
              <a:rPr lang="en-US" sz="4400"/>
              <a:t>Documentations</a:t>
            </a:r>
            <a:r>
              <a:rPr lang="de-DE" sz="4400"/>
              <a:t> </a:t>
            </a:r>
            <a:r>
              <a:rPr lang="de-DE" sz="4400"/>
              <a:t>for</a:t>
            </a:r>
            <a:r>
              <a:rPr lang="de-DE" sz="4400"/>
              <a:t> Web Applications</a:t>
            </a:r>
            <a:endParaRPr/>
          </a:p>
        </p:txBody>
      </p:sp>
      <p:sp>
        <p:nvSpPr>
          <p:cNvPr id="3" name="Subtítulo 2" hidden="0"/>
          <p:cNvSpPr>
            <a:spLocks noGrp="1"/>
          </p:cNvSpPr>
          <p:nvPr isPhoto="0" userDrawn="0">
            <p:ph type="subTitle" idx="1" hasCustomPrompt="0"/>
          </p:nvPr>
        </p:nvSpPr>
        <p:spPr bwMode="auto">
          <a:xfrm>
            <a:off x="2493106" y="3531204"/>
            <a:ext cx="2696514" cy="977621"/>
          </a:xfrm>
        </p:spPr>
        <p:txBody>
          <a:bodyPr/>
          <a:lstStyle/>
          <a:p>
            <a:pPr>
              <a:defRPr/>
            </a:pPr>
            <a:r>
              <a:rPr lang="de-DE"/>
              <a:t>Bachelorarbeit</a:t>
            </a:r>
            <a:endParaRPr/>
          </a:p>
        </p:txBody>
      </p:sp>
      <p:sp>
        <p:nvSpPr>
          <p:cNvPr id="5" name="Subtítulo 2" hidden="0"/>
          <p:cNvSpPr txBox="1"/>
          <p:nvPr isPhoto="0" userDrawn="0"/>
        </p:nvSpPr>
        <p:spPr bwMode="auto">
          <a:xfrm>
            <a:off x="7305738" y="3531204"/>
            <a:ext cx="2696514" cy="977621"/>
          </a:xfrm>
          <a:prstGeom prst="rect">
            <a:avLst/>
          </a:prstGeom>
        </p:spPr>
        <p:txBody>
          <a:bodyPr vert="horz" lIns="91440" tIns="91440" rIns="91440" bIns="91440" rtlCol="0">
            <a:normAutofit/>
          </a:bodyPr>
          <a:lstStyle>
            <a:lvl1pPr marL="0" indent="0" algn="l" defTabSz="914400">
              <a:lnSpc>
                <a:spcPct val="120000"/>
              </a:lnSpc>
              <a:spcBef>
                <a:spcPts val="1000"/>
              </a:spcBef>
              <a:buClr>
                <a:schemeClr val="accent1"/>
              </a:buClr>
              <a:buSzPct val="100000"/>
              <a:buFont typeface="Arial"/>
              <a:buNone/>
              <a:defRPr sz="1800" b="0" cap="all">
                <a:solidFill>
                  <a:schemeClr val="tx1"/>
                </a:solidFill>
                <a:latin typeface="+mn-lt"/>
                <a:ea typeface="+mn-ea"/>
                <a:cs typeface="+mn-cs"/>
              </a:defRPr>
            </a:lvl1pPr>
            <a:lvl2pPr marL="457200" indent="0" algn="ctr" defTabSz="914400">
              <a:lnSpc>
                <a:spcPct val="120000"/>
              </a:lnSpc>
              <a:spcBef>
                <a:spcPts val="500"/>
              </a:spcBef>
              <a:buClr>
                <a:schemeClr val="accent1"/>
              </a:buClr>
              <a:buSzPct val="100000"/>
              <a:buFont typeface="Arial"/>
              <a:buNone/>
              <a:defRPr sz="1800" cap="none">
                <a:solidFill>
                  <a:schemeClr val="tx1"/>
                </a:solidFill>
                <a:latin typeface="+mn-lt"/>
                <a:ea typeface="+mn-ea"/>
                <a:cs typeface="+mn-cs"/>
              </a:defRPr>
            </a:lvl2pPr>
            <a:lvl3pPr marL="914400" indent="0" algn="ctr" defTabSz="914400">
              <a:lnSpc>
                <a:spcPct val="120000"/>
              </a:lnSpc>
              <a:spcBef>
                <a:spcPts val="500"/>
              </a:spcBef>
              <a:buClr>
                <a:schemeClr val="accent1"/>
              </a:buClr>
              <a:buSzPct val="100000"/>
              <a:buFont typeface="Arial"/>
              <a:buNone/>
              <a:defRPr sz="1800">
                <a:solidFill>
                  <a:schemeClr val="tx1"/>
                </a:solidFill>
                <a:latin typeface="+mn-lt"/>
                <a:ea typeface="+mn-ea"/>
                <a:cs typeface="+mn-cs"/>
              </a:defRPr>
            </a:lvl3pPr>
            <a:lvl4pPr marL="1371600" indent="0" algn="ctr" defTabSz="914400">
              <a:lnSpc>
                <a:spcPct val="120000"/>
              </a:lnSpc>
              <a:spcBef>
                <a:spcPts val="500"/>
              </a:spcBef>
              <a:buClr>
                <a:schemeClr val="accent1"/>
              </a:buClr>
              <a:buSzPct val="100000"/>
              <a:buFont typeface="Arial"/>
              <a:buNone/>
              <a:defRPr sz="1600" cap="none">
                <a:solidFill>
                  <a:schemeClr val="tx1"/>
                </a:solidFill>
                <a:latin typeface="+mn-lt"/>
                <a:ea typeface="+mn-ea"/>
                <a:cs typeface="+mn-cs"/>
              </a:defRPr>
            </a:lvl4pPr>
            <a:lvl5pPr marL="18288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5pPr>
            <a:lvl6pPr marL="22860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6pPr>
            <a:lvl7pPr marL="27432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7pPr>
            <a:lvl8pPr marL="32004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8pPr>
            <a:lvl9pPr marL="36576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9pPr>
          </a:lstStyle>
          <a:p>
            <a:pPr algn="r">
              <a:defRPr/>
            </a:pPr>
            <a:r>
              <a:rPr lang="de-DE"/>
              <a:t>Mukendi Mputu</a:t>
            </a:r>
            <a:endParaRPr/>
          </a:p>
          <a:p>
            <a:pPr algn="r">
              <a:defRPr/>
            </a:pPr>
            <a:fld id="{F072743E-0297-4AC3-80E5-4C9F5D2C8935}" type="datetime4">
              <a:rPr lang="de-DE"/>
              <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97314373" name="Título 1" hidden="0"/>
          <p:cNvSpPr>
            <a:spLocks noGrp="1"/>
          </p:cNvSpPr>
          <p:nvPr isPhoto="0" userDrawn="0">
            <p:ph type="title" hasCustomPrompt="0"/>
          </p:nvPr>
        </p:nvSpPr>
        <p:spPr bwMode="auto"/>
        <p:txBody>
          <a:bodyPr/>
          <a:lstStyle/>
          <a:p>
            <a:pPr>
              <a:defRPr/>
            </a:pPr>
            <a:r>
              <a:rPr lang="de-DE"/>
              <a:t>Graphische DSL: .feat und .doc</a:t>
            </a:r>
            <a:br>
              <a:rPr lang="de-DE"/>
            </a:br>
            <a:r>
              <a:rPr lang="de-DE" sz="1600" b="0" i="1" u="none" strike="noStrike" cap="none" spc="0">
                <a:solidFill>
                  <a:schemeClr val="tx1"/>
                </a:solidFill>
                <a:latin typeface="+mj-lt"/>
                <a:ea typeface="+mj-ea"/>
                <a:cs typeface="+mj-cs"/>
              </a:rPr>
              <a:t>FeatureGraph Modellsprache</a:t>
            </a:r>
            <a:endParaRPr/>
          </a:p>
        </p:txBody>
      </p:sp>
      <p:sp>
        <p:nvSpPr>
          <p:cNvPr id="1461394510" name="Content Placeholder 2" hidden="0"/>
          <p:cNvSpPr>
            <a:spLocks noGrp="1"/>
          </p:cNvSpPr>
          <p:nvPr isPhoto="0" userDrawn="0">
            <p:ph idx="1" hasCustomPrompt="0"/>
          </p:nvPr>
        </p:nvSpPr>
        <p:spPr bwMode="auto">
          <a:xfrm flipH="0" flipV="0">
            <a:off x="3188369" y="2015730"/>
            <a:ext cx="8076120" cy="3515652"/>
          </a:xfrm>
        </p:spPr>
        <p:txBody>
          <a:bodyPr vertOverflow="overflow" horzOverflow="clip" vert="horz" wrap="square" lIns="91440" tIns="45720" rIns="91440" bIns="45720" numCol="1" spcCol="0" rtlCol="0" fromWordArt="0" anchor="t" anchorCtr="0" forceAA="0" upright="0" compatLnSpc="0">
            <a:normAutofit/>
          </a:bodyPr>
          <a:lstStyle/>
          <a:p>
            <a:pPr>
              <a:defRPr/>
            </a:pPr>
            <a:r>
              <a:rPr lang="de-DE" sz="2000"/>
              <a:t>Modellelement sind nach ihrem Zweck kategorisiert</a:t>
            </a:r>
            <a:endParaRPr lang="de-DE" sz="2000"/>
          </a:p>
          <a:p>
            <a:pPr>
              <a:defRPr/>
            </a:pPr>
            <a:r>
              <a:rPr lang="de-DE" sz="2000"/>
              <a:t>‚Selenium Properites‘ z.B. kategorisiert Einstellungselemente für die Selenium Framework,</a:t>
            </a:r>
            <a:r>
              <a:rPr lang="de-DE" sz="2000" b="0" i="0" u="none" strike="noStrike" cap="none" spc="0">
                <a:solidFill>
                  <a:schemeClr val="tx1"/>
                </a:solidFill>
                <a:latin typeface="Palatino Linotype"/>
                <a:ea typeface="Palatino Linotype"/>
                <a:cs typeface="Palatino Linotype"/>
              </a:rPr>
              <a:t> d.h. Konfigurationen, die sonst nicht modelliert werden könnten, aber dennoch für die Ausführung der Anwendung wichtig sind</a:t>
            </a:r>
            <a:endParaRPr lang="de-DE" sz="2000" b="0" i="0" u="none" strike="noStrike" cap="none" spc="0">
              <a:solidFill>
                <a:schemeClr val="tx1"/>
              </a:solidFill>
              <a:latin typeface="Palatino Linotype"/>
              <a:ea typeface="Palatino Linotype"/>
              <a:cs typeface="Palatino Linotype"/>
            </a:endParaRPr>
          </a:p>
          <a:p>
            <a:pPr>
              <a:defRPr/>
            </a:pPr>
            <a:r>
              <a:rPr lang="de-DE" sz="2000"/>
              <a:t>‚Feature Inner Elements‘ repräsentieren Strukturelemente der Modellsprache .feat</a:t>
            </a:r>
            <a:endParaRPr lang="de-DE" sz="2000"/>
          </a:p>
        </p:txBody>
      </p:sp>
      <p:grpSp>
        <p:nvGrpSpPr>
          <p:cNvPr id="640036191" name="" hidden="0"/>
          <p:cNvGrpSpPr/>
          <p:nvPr isPhoto="0" userDrawn="0"/>
        </p:nvGrpSpPr>
        <p:grpSpPr bwMode="auto">
          <a:xfrm>
            <a:off x="1542679" y="2015730"/>
            <a:ext cx="1842878" cy="3515653"/>
            <a:chOff x="0" y="0"/>
            <a:chExt cx="1842878" cy="3515653"/>
          </a:xfrm>
        </p:grpSpPr>
        <p:pic>
          <p:nvPicPr>
            <p:cNvPr id="759913631" name="" hidden="0"/>
            <p:cNvPicPr>
              <a:picLocks noChangeAspect="1"/>
            </p:cNvPicPr>
            <p:nvPr isPhoto="0" userDrawn="0"/>
          </p:nvPicPr>
          <p:blipFill>
            <a:blip r:embed="rId2"/>
            <a:stretch/>
          </p:blipFill>
          <p:spPr bwMode="auto">
            <a:xfrm rot="0" flipH="0" flipV="0">
              <a:off x="91719" y="0"/>
              <a:ext cx="1553970" cy="3234200"/>
            </a:xfrm>
            <a:prstGeom prst="rect">
              <a:avLst/>
            </a:prstGeom>
          </p:spPr>
        </p:pic>
        <p:sp>
          <p:nvSpPr>
            <p:cNvPr id="1425266254" name="" hidden="0"/>
            <p:cNvSpPr txBox="1"/>
            <p:nvPr isPhoto="0" userDrawn="0"/>
          </p:nvSpPr>
          <p:spPr bwMode="auto">
            <a:xfrm flipH="0" flipV="0">
              <a:off x="0" y="3286845"/>
              <a:ext cx="1842878" cy="22880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900" b="0" i="0" u="none" strike="noStrike" cap="none" spc="0">
                  <a:solidFill>
                    <a:schemeClr val="tx1"/>
                  </a:solidFill>
                  <a:latin typeface="+mn-lt"/>
                  <a:ea typeface="+mn-ea"/>
                  <a:cs typeface="+mn-cs"/>
                </a:rPr>
                <a:t>FeatureGraph Modellelemente</a:t>
              </a:r>
              <a:endParaRPr sz="9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92529021" name="Título 1" hidden="0"/>
          <p:cNvSpPr>
            <a:spLocks noGrp="1"/>
          </p:cNvSpPr>
          <p:nvPr isPhoto="0" userDrawn="0">
            <p:ph type="title" hasCustomPrompt="0"/>
          </p:nvPr>
        </p:nvSpPr>
        <p:spPr bwMode="auto"/>
        <p:txBody>
          <a:bodyPr/>
          <a:lstStyle/>
          <a:p>
            <a:pPr>
              <a:defRPr/>
            </a:pPr>
            <a:r>
              <a:rPr lang="de-DE"/>
              <a:t>Graphische DSL: .feat und .doc</a:t>
            </a:r>
            <a:br>
              <a:rPr lang="de-DE"/>
            </a:br>
            <a:r>
              <a:rPr lang="de-DE" sz="1600" i="1"/>
              <a:t>DocGraph Modellsprache</a:t>
            </a:r>
            <a:endParaRPr/>
          </a:p>
        </p:txBody>
      </p:sp>
      <p:sp>
        <p:nvSpPr>
          <p:cNvPr id="769483727" name="Content Placeholder 2" hidden="0"/>
          <p:cNvSpPr>
            <a:spLocks noGrp="1"/>
          </p:cNvSpPr>
          <p:nvPr isPhoto="0" userDrawn="0">
            <p:ph idx="1" hasCustomPrompt="0"/>
          </p:nvPr>
        </p:nvSpPr>
        <p:spPr bwMode="auto">
          <a:xfrm flipH="0" flipV="0">
            <a:off x="1534695" y="2015730"/>
            <a:ext cx="8296420" cy="4087666"/>
          </a:xfrm>
        </p:spPr>
        <p:txBody>
          <a:bodyPr vertOverflow="overflow" horzOverflow="clip" vert="horz" wrap="square" lIns="91440" tIns="45720" rIns="91440" bIns="45720" numCol="1" spcCol="0" rtlCol="0" fromWordArt="0" anchor="t" anchorCtr="0" forceAA="0" upright="0" compatLnSpc="0">
            <a:normAutofit/>
          </a:bodyPr>
          <a:lstStyle/>
          <a:p>
            <a:pPr>
              <a:defRPr/>
            </a:pPr>
            <a:r>
              <a:rPr lang="de-DE" sz="2000"/>
              <a:t>DocGraph Modellelemente sind hauptsächlich ‚Web Elements‘; Repräsentationen von HTML-Elemente mit Schlüsseleigenschaften (wie Selektoren, ids, usw.)</a:t>
            </a:r>
            <a:endParaRPr lang="de-DE" sz="2000"/>
          </a:p>
          <a:p>
            <a:pPr>
              <a:defRPr/>
            </a:pPr>
            <a:r>
              <a:rPr lang="de-DE" sz="2000"/>
              <a:t>‚Selenium Actions‘ sind Elemente, die Methoden des Selenium WebDrivers specifizieren, welche den Browser antreiben</a:t>
            </a:r>
            <a:endParaRPr lang="de-DE" sz="2000"/>
          </a:p>
          <a:p>
            <a:pPr>
              <a:defRPr/>
            </a:pPr>
            <a:r>
              <a:rPr lang="de-DE" sz="2000"/>
              <a:t>Die Semantik der Modellobjekte werden mit dem Comment-Element oder mit der Description-Eigenschaft der einzelnen Elemente definiert</a:t>
            </a:r>
            <a:endParaRPr lang="de-DE" sz="2000"/>
          </a:p>
          <a:p>
            <a:pPr>
              <a:defRPr/>
            </a:pPr>
            <a:endParaRPr lang="de-DE" sz="2000"/>
          </a:p>
        </p:txBody>
      </p:sp>
      <p:grpSp>
        <p:nvGrpSpPr>
          <p:cNvPr id="864845761" name="" hidden="0"/>
          <p:cNvGrpSpPr/>
          <p:nvPr isPhoto="0" userDrawn="0"/>
        </p:nvGrpSpPr>
        <p:grpSpPr bwMode="auto">
          <a:xfrm flipH="0" flipV="0">
            <a:off x="9795798" y="898243"/>
            <a:ext cx="1653642" cy="4789227"/>
            <a:chOff x="0" y="0"/>
            <a:chExt cx="1653642" cy="4789227"/>
          </a:xfrm>
        </p:grpSpPr>
        <p:pic>
          <p:nvPicPr>
            <p:cNvPr id="1576643762" name="" hidden="0"/>
            <p:cNvPicPr>
              <a:picLocks noChangeAspect="1"/>
            </p:cNvPicPr>
            <p:nvPr isPhoto="0" userDrawn="0"/>
          </p:nvPicPr>
          <p:blipFill>
            <a:blip r:embed="rId3"/>
            <a:srcRect l="897" t="343" r="0" b="0"/>
            <a:stretch/>
          </p:blipFill>
          <p:spPr bwMode="auto">
            <a:xfrm flipH="0" flipV="0">
              <a:off x="0" y="0"/>
              <a:ext cx="1653642" cy="4569743"/>
            </a:xfrm>
            <a:prstGeom prst="rect">
              <a:avLst/>
            </a:prstGeom>
          </p:spPr>
        </p:pic>
        <p:sp>
          <p:nvSpPr>
            <p:cNvPr id="1915185836" name="" hidden="0"/>
            <p:cNvSpPr txBox="1"/>
            <p:nvPr isPhoto="0" userDrawn="0"/>
          </p:nvSpPr>
          <p:spPr bwMode="auto">
            <a:xfrm flipH="0" flipV="0">
              <a:off x="0" y="4569743"/>
              <a:ext cx="1644646" cy="21948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900" b="0" i="0" u="none" strike="noStrike" cap="none" spc="0">
                  <a:solidFill>
                    <a:schemeClr val="tx1"/>
                  </a:solidFill>
                  <a:latin typeface="Palatino Linotype"/>
                  <a:ea typeface="Arial"/>
                  <a:cs typeface="Arial"/>
                </a:rPr>
                <a:t>DocGraph Modellelemente</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64735652"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b" anchorCtr="0" forceAA="0" upright="0" compatLnSpc="0">
            <a:normAutofit/>
          </a:bodyPr>
          <a:lstStyle/>
          <a:p>
            <a:pPr>
              <a:defRPr/>
            </a:pPr>
            <a:r>
              <a:rPr lang="de-DE" sz="3200" b="0" i="0" u="none" strike="noStrike" cap="none" spc="0">
                <a:solidFill>
                  <a:schemeClr val="tx1"/>
                </a:solidFill>
                <a:latin typeface="+mj-lt"/>
                <a:ea typeface="+mj-ea"/>
                <a:cs typeface="+mj-cs"/>
              </a:rPr>
              <a:t>Graphische DSL: .feat und .doc</a:t>
            </a:r>
            <a:br>
              <a:rPr lang="de-DE" sz="3200" b="0" i="0" u="none" strike="noStrike" cap="none" spc="0">
                <a:solidFill>
                  <a:schemeClr val="tx1"/>
                </a:solidFill>
                <a:latin typeface="+mj-lt"/>
                <a:ea typeface="+mj-ea"/>
                <a:cs typeface="+mj-cs"/>
              </a:rPr>
            </a:br>
            <a:r>
              <a:rPr lang="de-DE" sz="1600" b="0" i="1" u="none" strike="noStrike" cap="none" spc="0">
                <a:solidFill>
                  <a:schemeClr val="tx1"/>
                </a:solidFill>
                <a:latin typeface="Palatino Linotype"/>
                <a:ea typeface="Palatino Linotype"/>
                <a:cs typeface="Palatino Linotype"/>
              </a:rPr>
              <a:t>Überblick des Generationsprozesses</a:t>
            </a:r>
            <a:endParaRPr/>
          </a:p>
        </p:txBody>
      </p:sp>
      <p:grpSp>
        <p:nvGrpSpPr>
          <p:cNvPr id="1524444960" name="" hidden="0"/>
          <p:cNvGrpSpPr/>
          <p:nvPr isPhoto="0" userDrawn="0"/>
        </p:nvGrpSpPr>
        <p:grpSpPr bwMode="auto">
          <a:xfrm>
            <a:off x="1712307" y="1682792"/>
            <a:ext cx="8976607" cy="3783552"/>
            <a:chOff x="0" y="0"/>
            <a:chExt cx="8976607" cy="3783552"/>
          </a:xfrm>
        </p:grpSpPr>
        <p:grpSp>
          <p:nvGrpSpPr>
            <p:cNvPr id="353857643" name="" hidden="0"/>
            <p:cNvGrpSpPr/>
            <p:nvPr isPhoto="0" userDrawn="0"/>
          </p:nvGrpSpPr>
          <p:grpSpPr bwMode="auto">
            <a:xfrm>
              <a:off x="0" y="0"/>
              <a:ext cx="8976607" cy="3783552"/>
              <a:chOff x="0" y="0"/>
              <a:chExt cx="8976607" cy="3783552"/>
            </a:xfrm>
          </p:grpSpPr>
          <p:pic>
            <p:nvPicPr>
              <p:cNvPr id="219745317" name="" hidden="0"/>
              <p:cNvPicPr>
                <a:picLocks noChangeAspect="1"/>
              </p:cNvPicPr>
              <p:nvPr isPhoto="0" userDrawn="0">
                <p:ph idx="1" hasCustomPrompt="0"/>
              </p:nvPr>
            </p:nvPicPr>
            <p:blipFill>
              <a:blip r:embed="rId2"/>
              <a:stretch/>
            </p:blipFill>
            <p:spPr bwMode="auto">
              <a:xfrm rot="0">
                <a:off x="188327" y="332939"/>
                <a:ext cx="8788279" cy="3450612"/>
              </a:xfrm>
              <a:prstGeom prst="rect">
                <a:avLst/>
              </a:prstGeom>
            </p:spPr>
          </p:pic>
          <p:sp>
            <p:nvSpPr>
              <p:cNvPr id="534566748" name="" hidden="0"/>
              <p:cNvSpPr txBox="1"/>
              <p:nvPr isPhoto="0" userDrawn="0"/>
            </p:nvSpPr>
            <p:spPr bwMode="auto">
              <a:xfrm flipH="0" flipV="0">
                <a:off x="0" y="3299514"/>
                <a:ext cx="2149230"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Dokumentationsmodell</a:t>
                </a:r>
                <a:endParaRPr sz="1400"/>
              </a:p>
            </p:txBody>
          </p:sp>
          <p:sp>
            <p:nvSpPr>
              <p:cNvPr id="79657727" name="" hidden="0"/>
              <p:cNvSpPr txBox="1"/>
              <p:nvPr isPhoto="0" userDrawn="0"/>
            </p:nvSpPr>
            <p:spPr bwMode="auto">
              <a:xfrm flipH="0" flipV="0">
                <a:off x="6704134" y="0"/>
                <a:ext cx="2198076"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Fertige Dokumentation</a:t>
                </a:r>
                <a:endParaRPr sz="1400"/>
              </a:p>
            </p:txBody>
          </p:sp>
        </p:grpSp>
        <p:sp>
          <p:nvSpPr>
            <p:cNvPr id="1973260769" name="" hidden="0"/>
            <p:cNvSpPr txBox="1"/>
            <p:nvPr isPhoto="0" userDrawn="0"/>
          </p:nvSpPr>
          <p:spPr bwMode="auto">
            <a:xfrm flipH="0" flipV="0">
              <a:off x="3123461" y="1887284"/>
              <a:ext cx="2649901"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Dokumentation </a:t>
              </a:r>
              <a:r>
                <a:rPr sz="1400"/>
                <a:t>in Markdown</a:t>
              </a:r>
              <a:endParaRPr sz="1400"/>
            </a:p>
          </p:txBody>
        </p:sp>
        <p:sp>
          <p:nvSpPr>
            <p:cNvPr id="1826178206" name="" hidden="0"/>
            <p:cNvSpPr txBox="1"/>
            <p:nvPr isPhoto="0" userDrawn="0"/>
          </p:nvSpPr>
          <p:spPr bwMode="auto">
            <a:xfrm flipH="0" flipV="0">
              <a:off x="4322884" y="2688937"/>
              <a:ext cx="1199423" cy="260749"/>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Screenshots</a:t>
              </a:r>
              <a:endParaRPr sz="14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37948483"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419255848" name="Marcador de contenido 2" hidden="0"/>
          <p:cNvSpPr>
            <a:spLocks noGrp="1"/>
          </p:cNvSpPr>
          <p:nvPr isPhoto="0" userDrawn="0">
            <p:ph idx="1" hasCustomPrompt="0"/>
          </p:nvPr>
        </p:nvSpPr>
        <p:spPr bwMode="auto">
          <a:xfrm flipH="0" flipV="0">
            <a:off x="1534695" y="2015731"/>
            <a:ext cx="5583962" cy="3450612"/>
          </a:xfrm>
        </p:spPr>
        <p:txBody>
          <a:bodyPr vertOverflow="overflow" horzOverflow="clip" vert="horz" wrap="square" lIns="91440" tIns="45720" rIns="91440" bIns="45720" numCol="1" spcCol="0" rtlCol="0" fromWordArt="0" anchor="t" anchorCtr="0" forceAA="0" upright="0" compatLnSpc="0">
            <a:normAutofit fontScale="95000" lnSpcReduction="1000"/>
          </a:bodyPr>
          <a:lstStyle/>
          <a:p>
            <a:pPr>
              <a:defRPr/>
            </a:pPr>
            <a:r>
              <a:rPr/>
              <a:t>Modell-basierter Editor zum Erstellen von Nutzerdokumentation für Webanwendungen</a:t>
            </a:r>
            <a:endParaRPr/>
          </a:p>
          <a:p>
            <a:pPr>
              <a:defRPr/>
            </a:pPr>
            <a:r>
              <a:rPr/>
              <a:t>Zwei Modellsprachen, die jeweils die Funktionalitäten und die darin enthaltene Nutzeraktionen beschreiben</a:t>
            </a:r>
            <a:endParaRPr/>
          </a:p>
          <a:p>
            <a:pPr>
              <a:defRPr/>
            </a:pPr>
            <a:r>
              <a:rPr/>
              <a:t>Ein Modell-zu-Text-Generator, der Markdowndateien mit Dummybildern erstellt</a:t>
            </a:r>
            <a:endParaRPr/>
          </a:p>
        </p:txBody>
      </p:sp>
      <p:pic>
        <p:nvPicPr>
          <p:cNvPr id="356184977" name="" hidden="0"/>
          <p:cNvPicPr>
            <a:picLocks noChangeAspect="1"/>
          </p:cNvPicPr>
          <p:nvPr isPhoto="0" userDrawn="0"/>
        </p:nvPicPr>
        <p:blipFill>
          <a:blip r:embed="rId2"/>
          <a:stretch/>
        </p:blipFill>
        <p:spPr bwMode="auto">
          <a:xfrm>
            <a:off x="7238999" y="2015731"/>
            <a:ext cx="4762499"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66127232"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550064571" name="Marcador de contenido 2" hidden="0"/>
          <p:cNvSpPr>
            <a:spLocks noGrp="1"/>
          </p:cNvSpPr>
          <p:nvPr isPhoto="0" userDrawn="0">
            <p:ph idx="1" hasCustomPrompt="0"/>
          </p:nvPr>
        </p:nvSpPr>
        <p:spPr bwMode="auto"/>
        <p:txBody>
          <a:bodyPr/>
          <a:lstStyle/>
          <a:p>
            <a:pPr>
              <a:defRPr/>
            </a:pPr>
            <a:r>
              <a:rPr/>
              <a:t>Implementierung der Wiederverwendbarkeit der Modellelemente, um den Designprozess zu beschleunigen</a:t>
            </a:r>
            <a:endParaRPr/>
          </a:p>
          <a:p>
            <a:pPr>
              <a:defRPr/>
            </a:pPr>
            <a:r>
              <a:rPr/>
              <a:t>Überprüfung der Korrektheit des Graphmodells vor der Generation, um Fehler zu minimieren</a:t>
            </a:r>
            <a:endParaRPr/>
          </a:p>
          <a:p>
            <a:pPr>
              <a:defRPr/>
            </a:pPr>
            <a:r>
              <a:rPr/>
              <a:t> </a:t>
            </a:r>
            <a:r>
              <a:rPr lang="de-DE" sz="2000" b="0" i="0" u="none" strike="noStrike" cap="none" spc="0">
                <a:solidFill>
                  <a:schemeClr val="tx1"/>
                </a:solidFill>
                <a:latin typeface="Palatino Linotype"/>
                <a:ea typeface="Palatino Linotype"/>
                <a:cs typeface="Palatino Linotype"/>
              </a:rPr>
              <a:t>Generierung der gesamten Projektstruktur mit ‚Boilerplate-code‘ innerhalb desselben Projektordners</a:t>
            </a: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13569025"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985876979" name="Marcador de contenido 2" hidden="0"/>
          <p:cNvSpPr>
            <a:spLocks noGrp="1"/>
          </p:cNvSpPr>
          <p:nvPr isPhoto="0" userDrawn="0">
            <p:ph idx="1" hasCustomPrompt="0"/>
          </p:nvPr>
        </p:nvSpPr>
        <p:spPr bwMode="auto"/>
        <p:txBody>
          <a:bodyPr/>
          <a:lstStyle/>
          <a:p>
            <a:pPr>
              <a:defRPr/>
            </a:pPr>
            <a:r>
              <a:rPr/>
              <a:t>Ad hoc Erstellung eine Dokumentations-Webseite durch Integration von Drittanbierter-Tools, VuePress und Markdown</a:t>
            </a:r>
            <a:endParaRPr/>
          </a:p>
          <a:p>
            <a:pPr>
              <a:defRPr/>
            </a:pPr>
            <a:r>
              <a:rPr lang="de-DE" sz="2000" b="0" i="0" u="none" strike="noStrike" cap="none" spc="0">
                <a:solidFill>
                  <a:schemeClr val="tx1"/>
                </a:solidFill>
                <a:latin typeface="Palatino Linotype"/>
                <a:ea typeface="Palatino Linotype"/>
                <a:cs typeface="Palatino Linotype"/>
              </a:rPr>
              <a:t>Starten der Dokumentations-Website mit minimalem Konfigurationsaufwand</a:t>
            </a:r>
            <a:endParaRPr/>
          </a:p>
        </p:txBody>
      </p:sp>
      <p:pic>
        <p:nvPicPr>
          <p:cNvPr id="307794514" name="" hidden="0"/>
          <p:cNvPicPr>
            <a:picLocks noChangeAspect="1"/>
          </p:cNvPicPr>
          <p:nvPr isPhoto="0" userDrawn="0"/>
        </p:nvPicPr>
        <p:blipFill>
          <a:blip r:embed="rId2"/>
          <a:stretch/>
        </p:blipFill>
        <p:spPr bwMode="auto">
          <a:xfrm rot="0" flipH="0" flipV="0">
            <a:off x="3607499" y="3246060"/>
            <a:ext cx="5135292" cy="2406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rgbClr val="D7D5D2">
                <a:alpha val="99999"/>
              </a:srgbClr>
            </a:gs>
            <a:gs pos="100000">
              <a:srgbClr val="422B54">
                <a:alpha val="99999"/>
              </a:srgbClr>
            </a:gs>
          </a:gsLst>
          <a:lin ang="3600000" scaled="1"/>
        </a:gradFill>
      </p:bgPr>
    </p:bg>
    <p:spTree>
      <p:nvGrpSpPr>
        <p:cNvPr id="1" name="" hidden="0"/>
        <p:cNvGrpSpPr/>
        <p:nvPr isPhoto="0" userDrawn="0"/>
      </p:nvGrpSpPr>
      <p:grpSpPr bwMode="auto">
        <a:xfrm>
          <a:off x="0" y="0"/>
          <a:ext cx="0" cy="0"/>
          <a:chOff x="0" y="0"/>
          <a:chExt cx="0" cy="0"/>
        </a:xfrm>
      </p:grpSpPr>
      <p:sp>
        <p:nvSpPr>
          <p:cNvPr id="1417253658" name="Título 1" hidden="0"/>
          <p:cNvSpPr>
            <a:spLocks noGrp="1"/>
          </p:cNvSpPr>
          <p:nvPr isPhoto="0" userDrawn="0">
            <p:ph type="title" hasCustomPrompt="0"/>
          </p:nvPr>
        </p:nvSpPr>
        <p:spPr bwMode="auto"/>
        <p:txBody>
          <a:bodyPr/>
          <a:lstStyle/>
          <a:p>
            <a:pPr>
              <a:defRPr/>
            </a:pPr>
            <a:r>
              <a:rPr lang="de-DE"/>
              <a:t>Demo</a:t>
            </a:r>
            <a:br>
              <a:rPr lang="de-DE"/>
            </a:br>
            <a:r>
              <a:rPr lang="de-DE" sz="1600" b="0" i="1" u="none" strike="noStrike" cap="none" spc="0">
                <a:solidFill>
                  <a:schemeClr val="tx1"/>
                </a:solidFill>
                <a:latin typeface="+mj-lt"/>
                <a:ea typeface="+mj-ea"/>
                <a:cs typeface="+mj-cs"/>
              </a:rPr>
              <a:t>WebDoc - Web Application Documentor</a:t>
            </a:r>
            <a:endParaRPr/>
          </a:p>
        </p:txBody>
      </p:sp>
      <p:pic>
        <p:nvPicPr>
          <p:cNvPr id="1928959524" name="" hidden="0"/>
          <p:cNvPicPr>
            <a:picLocks noChangeAspect="1"/>
          </p:cNvPicPr>
          <p:nvPr isPhoto="0" userDrawn="0"/>
        </p:nvPicPr>
        <p:blipFill>
          <a:blip r:embed="rId3"/>
          <a:stretch/>
        </p:blipFill>
        <p:spPr bwMode="auto">
          <a:xfrm>
            <a:off x="6933828" y="1312914"/>
            <a:ext cx="4762498"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91240005" name="Título 1" hidden="0"/>
          <p:cNvSpPr>
            <a:spLocks noGrp="1"/>
          </p:cNvSpPr>
          <p:nvPr isPhoto="0" userDrawn="0">
            <p:ph type="title" hasCustomPrompt="0"/>
          </p:nvPr>
        </p:nvSpPr>
        <p:spPr bwMode="auto"/>
        <p:txBody>
          <a:bodyPr/>
          <a:lstStyle/>
          <a:p>
            <a:pPr>
              <a:defRPr/>
            </a:pPr>
            <a:r>
              <a:rPr lang="de-DE"/>
              <a:t>Künftige Arbeiten</a:t>
            </a:r>
            <a:br>
              <a:rPr lang="de-DE"/>
            </a:br>
            <a:endParaRPr sz="1800"/>
          </a:p>
        </p:txBody>
      </p:sp>
      <p:sp>
        <p:nvSpPr>
          <p:cNvPr id="835041238" name="Marcador de contenido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90000" lnSpcReduction="2000"/>
          </a:bodyPr>
          <a:lstStyle/>
          <a:p>
            <a:pPr>
              <a:defRPr/>
            </a:pPr>
            <a:r>
              <a:rPr lang="en-US" sz="2000" b="0" i="0" u="none" strike="noStrike" cap="none" spc="0">
                <a:solidFill>
                  <a:schemeClr val="tx1"/>
                </a:solidFill>
                <a:latin typeface="Palatino Linotype"/>
                <a:ea typeface="Palatino Linotype"/>
                <a:cs typeface="Palatino Linotype"/>
              </a:rPr>
              <a:t>facilitate the creation process by gener</a:t>
            </a:r>
            <a:r>
              <a:rPr lang="en-US" sz="2000" b="0" i="0" u="none" strike="noStrike" cap="none" spc="0">
                <a:solidFill>
                  <a:schemeClr val="tx1"/>
                </a:solidFill>
                <a:latin typeface="Palatino Linotype"/>
                <a:ea typeface="Palatino Linotype"/>
                <a:cs typeface="Palatino Linotype"/>
              </a:rPr>
              <a:t>ating a project template containing a start configuration</a:t>
            </a:r>
            <a:endParaRPr lang="en-US" sz="2000" b="0" i="0" u="none" strike="noStrike" cap="none" spc="0">
              <a:solidFill>
                <a:schemeClr val="tx1"/>
              </a:solidFill>
              <a:latin typeface="Palatino Linotype"/>
              <a:ea typeface="Palatino Linotype"/>
              <a:cs typeface="Palatino Linotype"/>
            </a:endParaRPr>
          </a:p>
          <a:p>
            <a:pPr>
              <a:defRPr/>
            </a:pPr>
            <a:r>
              <a:rPr lang="en-US" sz="2000" b="0" i="0" u="none" strike="noStrike" cap="none" spc="0">
                <a:solidFill>
                  <a:schemeClr val="tx1"/>
                </a:solidFill>
                <a:latin typeface="Palatino Linotype"/>
                <a:ea typeface="Palatino Linotype"/>
                <a:cs typeface="Palatino Linotype"/>
              </a:rPr>
              <a:t>cross-referencing DocGraphModels inside others could be improved in</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the future to allow us, for example, to list all available graph models in a separate</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view</a:t>
            </a:r>
            <a:endParaRPr lang="en-US" sz="2000" b="0" i="0" u="none" strike="noStrike" cap="none" spc="0">
              <a:solidFill>
                <a:schemeClr val="tx1"/>
              </a:solidFill>
              <a:latin typeface="Palatino Linotype"/>
              <a:ea typeface="Palatino Linotype"/>
              <a:cs typeface="Palatino Linotype"/>
            </a:endParaRPr>
          </a:p>
          <a:p>
            <a:pPr>
              <a:defRPr/>
            </a:pPr>
            <a:r>
              <a:rPr lang="en-US" sz="2000" b="0" i="0" u="none" strike="noStrike" cap="none" spc="0">
                <a:solidFill>
                  <a:schemeClr val="tx1"/>
                </a:solidFill>
                <a:latin typeface="Palatino Linotype"/>
                <a:ea typeface="Palatino Linotype"/>
                <a:cs typeface="Palatino Linotype"/>
              </a:rPr>
              <a:t> implement more checks to</a:t>
            </a:r>
            <a:r>
              <a:rPr lang="en-US" sz="2000" b="0" i="0" u="none" strike="noStrike" cap="none" spc="0">
                <a:solidFill>
                  <a:schemeClr val="tx1"/>
                </a:solidFill>
                <a:latin typeface="Palatino Linotype"/>
                <a:ea typeface="Palatino Linotype"/>
                <a:cs typeface="Palatino Linotype"/>
              </a:rPr>
              <a:t> validate some other aspects of the model: validate</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that the Web element selectors have the correct syntax of CSS</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selectors or XPath</a:t>
            </a:r>
            <a:r>
              <a:rPr lang="en-US" sz="2000" b="0" i="0" u="none" strike="noStrike" cap="none" spc="0">
                <a:solidFill>
                  <a:schemeClr val="tx1"/>
                </a:solidFill>
                <a:latin typeface="Palatino Linotype"/>
                <a:ea typeface="Palatino Linotype"/>
                <a:cs typeface="Palatino Linotype"/>
              </a:rPr>
              <a:t> We could even verify in advance if the HTML element we are looking</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for can be found with that given selector by running a selector query search in</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the background</a:t>
            </a:r>
            <a:endParaRPr lang="en-US" sz="2000" b="0" i="0" u="none" strike="noStrike" cap="none" spc="0">
              <a:solidFill>
                <a:schemeClr val="tx1"/>
              </a:solidFill>
              <a:latin typeface="Palatino Linotype"/>
              <a:ea typeface="Palatino Linotype"/>
              <a:cs typeface="Palatino Linotyp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53499456" name="Título 1" hidden="0"/>
          <p:cNvSpPr>
            <a:spLocks noGrp="1"/>
          </p:cNvSpPr>
          <p:nvPr isPhoto="0" userDrawn="0">
            <p:ph type="title" hasCustomPrompt="0"/>
          </p:nvPr>
        </p:nvSpPr>
        <p:spPr bwMode="auto"/>
        <p:txBody>
          <a:bodyPr/>
          <a:lstStyle/>
          <a:p>
            <a:pPr>
              <a:defRPr/>
            </a:pPr>
            <a:r>
              <a:rPr lang="de-DE"/>
              <a:t>Fazit</a:t>
            </a:r>
            <a:br>
              <a:rPr lang="de-DE"/>
            </a:br>
            <a:endParaRPr sz="1600"/>
          </a:p>
        </p:txBody>
      </p:sp>
      <p:sp>
        <p:nvSpPr>
          <p:cNvPr id="751158943" name="Marcador de contenido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a:bodyPr>
          <a:lstStyle/>
          <a:p>
            <a:pPr>
              <a:defRPr/>
            </a:pPr>
            <a:r>
              <a:rPr lang="de-DE" sz="2000" b="0" i="0" u="none" strike="noStrike" cap="none" spc="0">
                <a:solidFill>
                  <a:schemeClr val="tx1"/>
                </a:solidFill>
                <a:latin typeface="Palatino Linotype"/>
                <a:ea typeface="Palatino Linotype"/>
                <a:cs typeface="Palatino Linotype"/>
              </a:rPr>
              <a:t>Funktionalität: DSL-getriebene Generierung von Endbenutzerdokumentation für Webanwendungen auf der Basis von Graphenmodellen unter Verwendung einer grafischen DSL</a:t>
            </a:r>
            <a:endParaRPr lang="de-DE" sz="2000" b="0" i="0" u="none" strike="noStrike" cap="none" spc="0">
              <a:solidFill>
                <a:schemeClr val="tx1"/>
              </a:solidFill>
              <a:latin typeface="Palatino Linotype"/>
              <a:ea typeface="Palatino Linotype"/>
              <a:cs typeface="Palatino Linotype"/>
            </a:endParaRPr>
          </a:p>
          <a:p>
            <a:pPr>
              <a:defRPr/>
            </a:pPr>
            <a:r>
              <a:rPr lang="de-DE" sz="2000" b="0" i="0" u="none" strike="noStrike" cap="none" spc="0">
                <a:solidFill>
                  <a:schemeClr val="tx1"/>
                </a:solidFill>
                <a:latin typeface="Palatino Linotype"/>
                <a:ea typeface="Palatino Linotype"/>
                <a:cs typeface="Palatino Linotype"/>
              </a:rPr>
              <a:t>Benutzerfreundlichkeit: Die vorgestellten Sprachfeature ermöglichen einen intuitiven Entwurf eines Dokumentationsmodells, während verschiedene Checks helfen, syntaktisch korrekte Graphmodelle zu erstellen</a:t>
            </a:r>
            <a:endParaRPr lang="de-DE" sz="2000" b="0" i="0" u="none" strike="noStrike" cap="none" spc="0">
              <a:solidFill>
                <a:schemeClr val="tx1"/>
              </a:solidFill>
              <a:latin typeface="Palatino Linotype"/>
              <a:ea typeface="Palatino Linotype"/>
              <a:cs typeface="Palatino Linotype"/>
            </a:endParaRPr>
          </a:p>
          <a:p>
            <a:pPr>
              <a:defRPr/>
            </a:pPr>
            <a:r>
              <a:rPr lang="de-DE" sz="2000" b="0" i="0" u="none" strike="noStrike" cap="none" spc="0">
                <a:solidFill>
                  <a:schemeClr val="tx1"/>
                </a:solidFill>
                <a:latin typeface="Palatino Linotype"/>
                <a:ea typeface="Palatino Linotype"/>
                <a:cs typeface="Palatino Linotype"/>
              </a:rPr>
              <a:t> Leistung: schnelle Erstellung einer Dokumentationswebsite mit minimaler Konfigurationsaufwand durch Integration bewährter Drittanbieter-Tools</a:t>
            </a:r>
            <a:endParaRPr lang="de-DE" sz="2000" b="0" i="0" u="none" strike="noStrike" cap="none" spc="0">
              <a:solidFill>
                <a:schemeClr val="tx1"/>
              </a:solidFill>
              <a:latin typeface="Palatino Linotype"/>
              <a:ea typeface="Palatino Linotype"/>
              <a:cs typeface="Palatino Linotyp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adroTexto 3" hidden="0"/>
          <p:cNvSpPr txBox="1">
            <a:spLocks noChangeAspect="1"/>
          </p:cNvSpPr>
          <p:nvPr isPhoto="0" userDrawn="0"/>
        </p:nvSpPr>
        <p:spPr bwMode="auto">
          <a:xfrm>
            <a:off x="6423620" y="2724181"/>
            <a:ext cx="2855496" cy="646331"/>
          </a:xfrm>
          <a:prstGeom prst="rect">
            <a:avLst/>
          </a:prstGeom>
          <a:noFill/>
        </p:spPr>
        <p:txBody>
          <a:bodyPr wrap="square" rtlCol="0">
            <a:spAutoFit/>
          </a:bodyPr>
          <a:lstStyle/>
          <a:p>
            <a:pPr algn="ctr">
              <a:defRPr/>
            </a:pPr>
            <a:r>
              <a:rPr lang="de-DE" sz="3600"/>
              <a:t>Vielen Dank!</a:t>
            </a:r>
            <a:endParaRPr/>
          </a:p>
        </p:txBody>
      </p:sp>
      <p:pic>
        <p:nvPicPr>
          <p:cNvPr id="713374503" name="" hidden="0"/>
          <p:cNvPicPr>
            <a:picLocks noChangeAspect="1"/>
          </p:cNvPicPr>
          <p:nvPr isPhoto="0" userDrawn="0"/>
        </p:nvPicPr>
        <p:blipFill>
          <a:blip r:embed="rId2"/>
          <a:stretch/>
        </p:blipFill>
        <p:spPr bwMode="auto">
          <a:xfrm flipH="0" flipV="0">
            <a:off x="1969836" y="1328502"/>
            <a:ext cx="3437689" cy="34376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Agenda</a:t>
            </a:r>
            <a:endParaRPr/>
          </a:p>
        </p:txBody>
      </p:sp>
      <p:grpSp>
        <p:nvGrpSpPr>
          <p:cNvPr id="6" name="Marcador de contenido 2" hidden="0"/>
          <p:cNvGrpSpPr/>
          <p:nvPr isPhoto="0" userDrawn="0"/>
        </p:nvGrpSpPr>
        <p:grpSpPr bwMode="auto">
          <a:xfrm>
            <a:off x="1534695" y="2015731"/>
            <a:ext cx="9520156" cy="3019284"/>
            <a:chOff x="0" y="0"/>
            <a:chExt cx="9520156" cy="3019284"/>
          </a:xfrm>
        </p:grpSpPr>
        <p:sp>
          <p:nvSpPr>
            <p:cNvPr id="0" name="" hidden="0"/>
            <p:cNvSpPr/>
            <p:nvPr isPhoto="0" userDrawn="0"/>
          </p:nvSpPr>
          <p:spPr bwMode="auto">
            <a:xfrm>
              <a:off x="0" y="0"/>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0"/>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Dokumentation von Webanwendungen</a:t>
              </a:r>
              <a:endParaRPr lang="en-US" sz="1800"/>
            </a:p>
          </p:txBody>
        </p:sp>
        <p:sp>
          <p:nvSpPr>
            <p:cNvPr id="0" name="" hidden="0"/>
            <p:cNvSpPr/>
            <p:nvPr isPhoto="0" userDrawn="0"/>
          </p:nvSpPr>
          <p:spPr bwMode="auto">
            <a:xfrm>
              <a:off x="0" y="43132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43132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Gegenstand der Arbeit</a:t>
              </a:r>
              <a:endParaRPr lang="en-US" sz="1800"/>
            </a:p>
          </p:txBody>
        </p:sp>
        <p:sp>
          <p:nvSpPr>
            <p:cNvPr id="0" name="" hidden="0"/>
            <p:cNvSpPr/>
            <p:nvPr isPhoto="0" userDrawn="0"/>
          </p:nvSpPr>
          <p:spPr bwMode="auto">
            <a:xfrm>
              <a:off x="0" y="86265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86265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b="0" i="0" u="none" strike="noStrike" cap="none" spc="0">
                  <a:solidFill>
                    <a:schemeClr val="tx1"/>
                  </a:solidFill>
                  <a:latin typeface="Palatino Linotype"/>
                  <a:ea typeface="Arial"/>
                  <a:cs typeface="Arial"/>
                </a:rPr>
                <a:t>Methodologie</a:t>
              </a:r>
              <a:endParaRPr lang="en-US" sz="1800"/>
            </a:p>
          </p:txBody>
        </p:sp>
        <p:sp>
          <p:nvSpPr>
            <p:cNvPr id="0" name="" hidden="0"/>
            <p:cNvSpPr/>
            <p:nvPr isPhoto="0" userDrawn="0"/>
          </p:nvSpPr>
          <p:spPr bwMode="auto">
            <a:xfrm>
              <a:off x="0" y="1293978"/>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293978"/>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Ergebnisse</a:t>
              </a:r>
              <a:endParaRPr lang="en-US" sz="1800"/>
            </a:p>
          </p:txBody>
        </p:sp>
        <p:sp>
          <p:nvSpPr>
            <p:cNvPr id="0" name="" hidden="0"/>
            <p:cNvSpPr/>
            <p:nvPr isPhoto="0" userDrawn="0"/>
          </p:nvSpPr>
          <p:spPr bwMode="auto">
            <a:xfrm>
              <a:off x="0" y="172530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72530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Demo</a:t>
              </a:r>
              <a:endParaRPr lang="en-US" sz="1800"/>
            </a:p>
          </p:txBody>
        </p:sp>
        <p:sp>
          <p:nvSpPr>
            <p:cNvPr id="0" name="" hidden="0"/>
            <p:cNvSpPr/>
            <p:nvPr isPhoto="0" userDrawn="0"/>
          </p:nvSpPr>
          <p:spPr bwMode="auto">
            <a:xfrm>
              <a:off x="0" y="215663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15663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Fazit</a:t>
              </a:r>
              <a:endParaRPr lang="en-US" sz="1800"/>
            </a:p>
          </p:txBody>
        </p:sp>
        <p:sp>
          <p:nvSpPr>
            <p:cNvPr id="0" name="" hidden="0"/>
            <p:cNvSpPr/>
            <p:nvPr isPhoto="0" userDrawn="0"/>
          </p:nvSpPr>
          <p:spPr bwMode="auto">
            <a:xfrm>
              <a:off x="0" y="2587959"/>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587959"/>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Referenzen</a:t>
              </a:r>
              <a:endParaRPr lang="en-U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82001679" name="" hidden="0"/>
          <p:cNvPicPr>
            <a:picLocks noChangeAspect="1"/>
          </p:cNvPicPr>
          <p:nvPr isPhoto="0" userDrawn="0">
            <p:ph idx="1" hasCustomPrompt="0"/>
          </p:nvPr>
        </p:nvPicPr>
        <p:blipFill>
          <a:blip r:embed="rId2"/>
          <a:stretch/>
        </p:blipFill>
        <p:spPr bwMode="auto">
          <a:xfrm rot="0" flipH="0" flipV="0">
            <a:off x="761257" y="26458"/>
            <a:ext cx="10875276" cy="6117342"/>
          </a:xfrm>
          <a:prstGeom prst="rect">
            <a:avLst/>
          </a:prstGeom>
        </p:spPr>
      </p:pic>
      <p:sp>
        <p:nvSpPr>
          <p:cNvPr id="583897747" name="" hidden="0"/>
          <p:cNvSpPr txBox="1"/>
          <p:nvPr isPhoto="0" userDrawn="0"/>
        </p:nvSpPr>
        <p:spPr bwMode="auto">
          <a:xfrm flipH="0" flipV="0">
            <a:off x="7255347" y="6155971"/>
            <a:ext cx="4418541" cy="21166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700">
                <a:solidFill>
                  <a:schemeClr val="tx1"/>
                </a:solidFill>
              </a:rPr>
              <a:t>Quelle: </a:t>
            </a:r>
            <a:r>
              <a:rPr lang="en-US" sz="700" b="0" i="0" u="none" strike="noStrike" cap="none" spc="0">
                <a:solidFill>
                  <a:schemeClr val="tx1"/>
                </a:solidFill>
                <a:latin typeface="Palatino Linotype"/>
                <a:ea typeface="Palatino Linotype"/>
                <a:cs typeface="Palatino Linotype"/>
              </a:rPr>
              <a:t>https://www.today.com/home/men-or-women-whos-better-assembling-ikea-furniture-t59686</a:t>
            </a:r>
            <a:endParaRPr sz="7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a:t>
            </a:r>
            <a:r>
              <a:rPr lang="de-DE" sz="1600" i="1"/>
              <a:t>Relevanz</a:t>
            </a:r>
            <a:endParaRPr/>
          </a:p>
        </p:txBody>
      </p:sp>
      <p:sp>
        <p:nvSpPr>
          <p:cNvPr id="3" name="Marcador de contenido 2" hidden="0"/>
          <p:cNvSpPr>
            <a:spLocks noGrp="1"/>
          </p:cNvSpPr>
          <p:nvPr isPhoto="0" userDrawn="0">
            <p:ph idx="1" hasCustomPrompt="0"/>
          </p:nvPr>
        </p:nvSpPr>
        <p:spPr bwMode="auto">
          <a:xfrm flipH="0" flipV="0">
            <a:off x="1534695" y="2015731"/>
            <a:ext cx="9151163" cy="3450612"/>
          </a:xfrm>
        </p:spPr>
        <p:txBody>
          <a:bodyPr>
            <a:normAutofit/>
          </a:bodyPr>
          <a:lstStyle/>
          <a:p>
            <a:pPr algn="l">
              <a:defRPr/>
            </a:pPr>
            <a:r>
              <a:rPr lang="de-DE"/>
              <a:t>Erleichtern das Erlernen der Bedienung der Anwendung mit Beschreibungen und Anleitungen</a:t>
            </a:r>
            <a:endParaRPr lang="de-DE"/>
          </a:p>
          <a:p>
            <a:pPr algn="l">
              <a:defRPr/>
            </a:pPr>
            <a:r>
              <a:rPr lang="de-DE"/>
              <a:t>Herausforderung durch regelmäßiges Updaten der Anwendung, vor allem wenn der Benutzer der Aktualisierung nicht zustimmen kann</a:t>
            </a:r>
            <a:endParaRPr lang="de-DE"/>
          </a:p>
          <a:p>
            <a:pPr algn="l">
              <a:defRPr/>
            </a:pPr>
            <a:r>
              <a:rPr lang="de-DE" sz="2000" b="0" i="0" u="none" strike="noStrike" cap="none" spc="0">
                <a:solidFill>
                  <a:schemeClr val="tx1"/>
                </a:solidFill>
                <a:latin typeface="+mn-lt"/>
                <a:ea typeface="+mn-ea"/>
                <a:cs typeface="+mn-cs"/>
              </a:rPr>
              <a:t>Gut </a:t>
            </a:r>
            <a:r>
              <a:rPr lang="de-DE" sz="2000" b="0" i="0" u="none" strike="noStrike" cap="none" spc="0">
                <a:solidFill>
                  <a:schemeClr val="tx1"/>
                </a:solidFill>
                <a:latin typeface="Palatino Linotype"/>
                <a:ea typeface="Arial"/>
                <a:cs typeface="Arial"/>
              </a:rPr>
              <a:t>strukturierte </a:t>
            </a:r>
            <a:r>
              <a:rPr lang="de-DE" sz="2000" b="0" i="0" u="none" strike="noStrike" cap="none" spc="0">
                <a:solidFill>
                  <a:schemeClr val="tx1"/>
                </a:solidFill>
                <a:latin typeface="Palatino Linotype"/>
                <a:ea typeface="Arial"/>
                <a:cs typeface="Arial"/>
              </a:rPr>
              <a:t>Dokumentation </a:t>
            </a:r>
            <a:r>
              <a:rPr lang="de-DE" sz="2000" b="0" i="0" u="none" strike="noStrike" cap="none" spc="0">
                <a:solidFill>
                  <a:schemeClr val="tx1"/>
                </a:solidFill>
                <a:latin typeface="Palatino Linotype"/>
                <a:ea typeface="Arial"/>
                <a:cs typeface="Arial"/>
              </a:rPr>
              <a:t>profitiert nicht nur dem User, sondern der entwickelnden Firma auch</a:t>
            </a:r>
            <a:endParaRPr lang="de-DE"/>
          </a:p>
        </p:txBody>
      </p:sp>
      <p:pic>
        <p:nvPicPr>
          <p:cNvPr id="1297501717" name="" hidden="0"/>
          <p:cNvPicPr>
            <a:picLocks noChangeAspect="1"/>
          </p:cNvPicPr>
          <p:nvPr isPhoto="0" userDrawn="0"/>
        </p:nvPicPr>
        <p:blipFill>
          <a:blip r:embed="rId3"/>
          <a:stretch/>
        </p:blipFill>
        <p:spPr bwMode="auto">
          <a:xfrm rot="16199969" flipH="0" flipV="0">
            <a:off x="10685857" y="2654652"/>
            <a:ext cx="849135" cy="849135"/>
          </a:xfrm>
          <a:prstGeom prst="rect">
            <a:avLst/>
          </a:prstGeom>
        </p:spPr>
      </p:pic>
      <p:pic>
        <p:nvPicPr>
          <p:cNvPr id="20291666" name="" hidden="0"/>
          <p:cNvPicPr>
            <a:picLocks noChangeAspect="1"/>
          </p:cNvPicPr>
          <p:nvPr isPhoto="0" userDrawn="0"/>
        </p:nvPicPr>
        <p:blipFill>
          <a:blip r:embed="rId4"/>
          <a:stretch/>
        </p:blipFill>
        <p:spPr bwMode="auto">
          <a:xfrm flipH="0" flipV="0">
            <a:off x="5603510" y="4127499"/>
            <a:ext cx="1013530" cy="10135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03341908"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Relevanz</a:t>
            </a:r>
            <a:endParaRPr/>
          </a:p>
        </p:txBody>
      </p:sp>
      <p:sp>
        <p:nvSpPr>
          <p:cNvPr id="166929968" name="Marcador de contenido 2" hidden="0"/>
          <p:cNvSpPr>
            <a:spLocks noGrp="1"/>
          </p:cNvSpPr>
          <p:nvPr isPhoto="0" userDrawn="0">
            <p:ph idx="1" hasCustomPrompt="0"/>
          </p:nvPr>
        </p:nvSpPr>
        <p:spPr bwMode="auto">
          <a:xfrm flipH="0" flipV="0">
            <a:off x="1534695" y="2275504"/>
            <a:ext cx="9520157" cy="2625540"/>
          </a:xfrm>
        </p:spPr>
        <p:txBody>
          <a:bodyPr vertOverflow="overflow" horzOverflow="clip" vert="horz" wrap="square" lIns="91440" tIns="45720" rIns="91440" bIns="45720" numCol="1" spcCol="0" rtlCol="0" fromWordArt="0" anchor="t" anchorCtr="0" forceAA="0" upright="0" compatLnSpc="0">
            <a:normAutofit/>
          </a:bodyPr>
          <a:lstStyle/>
          <a:p>
            <a:pPr algn="l">
              <a:defRPr/>
            </a:pPr>
            <a:r>
              <a:rPr lang="de-DE"/>
              <a:t>Erster Ansatzpunkt für den Entwickler dem Endbenutzer das Wissen zu vermitteln, um mit der Anwendung angemessen zu interagieren</a:t>
            </a:r>
            <a:endParaRPr lang="de-DE"/>
          </a:p>
          <a:p>
            <a:pPr algn="l">
              <a:defRPr/>
            </a:pPr>
            <a:r>
              <a:rPr lang="de-DE"/>
              <a:t>In unserem Fall </a:t>
            </a:r>
            <a:r>
              <a:rPr lang="de-DE">
                <a:latin typeface="Akaash"/>
                <a:ea typeface="Akaash"/>
                <a:cs typeface="Akaash"/>
              </a:rPr>
              <a:t>‣</a:t>
            </a:r>
            <a:r>
              <a:rPr lang="de-DE"/>
              <a:t> Beschreibung und Navigationsanweisungen der User Interface (UI) mit unterstützenden Bildern</a:t>
            </a:r>
            <a:endParaRPr lang="de-DE"/>
          </a:p>
          <a:p>
            <a:pPr algn="l">
              <a:defRPr/>
            </a:pPr>
            <a:r>
              <a:rPr lang="de-DE" sz="2000" b="0" i="0" u="none" strike="noStrike" cap="none" spc="0">
                <a:solidFill>
                  <a:schemeClr val="tx1"/>
                </a:solidFill>
                <a:latin typeface="+mn-lt"/>
                <a:ea typeface="+mn-ea"/>
                <a:cs typeface="+mn-cs"/>
              </a:rPr>
              <a:t>Normiertes </a:t>
            </a:r>
            <a:r>
              <a:rPr lang="de-DE" sz="2000" b="0" i="0" u="none" strike="noStrike" cap="none" spc="0">
                <a:solidFill>
                  <a:schemeClr val="tx1"/>
                </a:solidFill>
                <a:latin typeface="Palatino Linotype"/>
                <a:ea typeface="Arial"/>
                <a:cs typeface="Arial"/>
              </a:rPr>
              <a:t>Vorgehen </a:t>
            </a:r>
            <a:r>
              <a:rPr lang="de-DE" sz="2000" b="0" i="0" u="none" strike="noStrike" cap="none" spc="0">
                <a:solidFill>
                  <a:schemeClr val="tx1"/>
                </a:solidFill>
                <a:latin typeface="Palatino Linotype"/>
                <a:ea typeface="Arial"/>
                <a:cs typeface="Arial"/>
              </a:rPr>
              <a:t>zur Dokumentation durch ISO/IEEE (z.B. ISO-26514 oder -26511)</a:t>
            </a:r>
            <a:endParaRPr lang="de-DE"/>
          </a:p>
        </p:txBody>
      </p:sp>
      <p:pic>
        <p:nvPicPr>
          <p:cNvPr id="343123670" name="" hidden="0"/>
          <p:cNvPicPr>
            <a:picLocks noChangeAspect="1"/>
          </p:cNvPicPr>
          <p:nvPr isPhoto="0" userDrawn="0"/>
        </p:nvPicPr>
        <p:blipFill>
          <a:blip r:embed="rId3"/>
          <a:stretch/>
        </p:blipFill>
        <p:spPr bwMode="auto">
          <a:xfrm rot="683733" flipH="0" flipV="0">
            <a:off x="10603679" y="3974513"/>
            <a:ext cx="1104899" cy="1104899"/>
          </a:xfrm>
          <a:prstGeom prst="rect">
            <a:avLst/>
          </a:prstGeom>
        </p:spPr>
      </p:pic>
      <p:pic>
        <p:nvPicPr>
          <p:cNvPr id="173501921" name="" hidden="0"/>
          <p:cNvPicPr>
            <a:picLocks noChangeAspect="1"/>
          </p:cNvPicPr>
          <p:nvPr isPhoto="0" userDrawn="0"/>
        </p:nvPicPr>
        <p:blipFill>
          <a:blip r:embed="rId4"/>
          <a:stretch/>
        </p:blipFill>
        <p:spPr bwMode="auto">
          <a:xfrm>
            <a:off x="10369333" y="1745672"/>
            <a:ext cx="1219199" cy="12191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3" name="Marcador de contenido 2" hidden="0"/>
          <p:cNvSpPr>
            <a:spLocks noGrp="1"/>
          </p:cNvSpPr>
          <p:nvPr isPhoto="0" userDrawn="0">
            <p:ph idx="1" hasCustomPrompt="0"/>
          </p:nvPr>
        </p:nvSpPr>
        <p:spPr bwMode="auto">
          <a:xfrm flipH="0" flipV="0">
            <a:off x="1534695" y="2015731"/>
            <a:ext cx="9520157" cy="3418402"/>
          </a:xfrm>
        </p:spPr>
        <p:txBody>
          <a:bodyPr vertOverflow="overflow" horzOverflow="clip" vert="horz" wrap="square" lIns="91440" tIns="45720" rIns="91440" bIns="45720" numCol="1" spcCol="0" rtlCol="0" fromWordArt="0" anchor="t" anchorCtr="0" forceAA="0" upright="0" compatLnSpc="0">
            <a:normAutofit/>
          </a:bodyPr>
          <a:lstStyle/>
          <a:p>
            <a:pPr>
              <a:defRPr/>
            </a:pPr>
            <a:r>
              <a:rPr/>
              <a:t>Model-basierte Lösung vorschlagen, die die Vorteile der Entwicklung mit DSL ausnutzt, um Endbenutzerdokumentation für Webanwendungen automatisch zu generieren</a:t>
            </a:r>
            <a:endParaRPr/>
          </a:p>
          <a:p>
            <a:pPr>
              <a:defRPr/>
            </a:pPr>
            <a:r>
              <a:rPr/>
              <a:t>DSLs erlauben eine Repräsentation des Problems (des Systems) zunächst als Model, um dann daraus eine Lösung zu generieren</a:t>
            </a:r>
            <a:endParaRPr/>
          </a:p>
          <a:p>
            <a:pPr>
              <a:defRPr/>
            </a:pPr>
            <a:r>
              <a:rPr/>
              <a:t>Modelle</a:t>
            </a:r>
            <a:r>
              <a:rPr/>
              <a:t> der Dokumentation zum aktuellen Stand der Anwendung </a:t>
            </a:r>
            <a:r>
              <a:rPr/>
              <a:t>können a</a:t>
            </a:r>
            <a:r>
              <a:rPr/>
              <a:t>uch Nicht-Programmierer</a:t>
            </a:r>
            <a:r>
              <a:rPr/>
              <a:t> erstellen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7197885"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pic>
        <p:nvPicPr>
          <p:cNvPr id="1606120028" name="" hidden="0"/>
          <p:cNvPicPr>
            <a:picLocks noChangeAspect="1"/>
          </p:cNvPicPr>
          <p:nvPr isPhoto="0" userDrawn="0"/>
        </p:nvPicPr>
        <p:blipFill>
          <a:blip r:embed="rId3"/>
          <a:stretch/>
        </p:blipFill>
        <p:spPr bwMode="auto">
          <a:xfrm flipH="0" flipV="0">
            <a:off x="8247960" y="2485577"/>
            <a:ext cx="3365021" cy="2370895"/>
          </a:xfrm>
          <a:prstGeom prst="rect">
            <a:avLst/>
          </a:prstGeom>
        </p:spPr>
      </p:pic>
      <p:sp>
        <p:nvSpPr>
          <p:cNvPr id="1774484863" name="Marcador de contenido 2" hidden="0"/>
          <p:cNvSpPr>
            <a:spLocks noGrp="1"/>
          </p:cNvSpPr>
          <p:nvPr isPhoto="0" userDrawn="0"/>
        </p:nvSpPr>
        <p:spPr bwMode="auto">
          <a:xfrm flipH="0" flipV="0">
            <a:off x="1482927" y="1990480"/>
            <a:ext cx="7170821" cy="2772019"/>
          </a:xfrm>
        </p:spPr>
        <p:txBody>
          <a:bodyPr vertOverflow="overflow" horzOverflow="clip" vert="horz" wrap="square" lIns="91440" tIns="45720" rIns="91440" bIns="45720" numCol="1" spcCol="0" rtlCol="0" fromWordArt="0" anchor="t" anchorCtr="0" forceAA="0" upright="0" compatLnSpc="0">
            <a:normAutofit/>
          </a:bodyPr>
          <a:lstStyle>
            <a:lvl1pPr marL="228600" indent="-228600" algn="l" defTabSz="914400">
              <a:lnSpc>
                <a:spcPct val="120000"/>
              </a:lnSpc>
              <a:spcBef>
                <a:spcPts val="999"/>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499"/>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499"/>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499"/>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5pPr>
            <a:lvl6pPr marL="2514599"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9pPr>
          </a:lstStyle>
          <a:p>
            <a:pPr>
              <a:defRPr/>
            </a:pPr>
            <a:r>
              <a:rPr lang="de-DE" sz="2000" b="0" i="0" u="none" strike="noStrike" cap="none" spc="0">
                <a:solidFill>
                  <a:schemeClr val="tx1"/>
                </a:solidFill>
                <a:latin typeface="Palatino Linotype"/>
                <a:ea typeface="Arial"/>
                <a:cs typeface="Arial"/>
              </a:rPr>
              <a:t>Den Grundstein liefert die Cinco Entwicklungsumgebung samt der Modellierungssprachen </a:t>
            </a:r>
            <a:endParaRPr lang="de-DE"/>
          </a:p>
          <a:p>
            <a:pPr>
              <a:defRPr/>
            </a:pPr>
            <a:r>
              <a:rPr lang="de-DE" sz="2000" b="0" i="0" u="none" strike="noStrike" cap="none" spc="0">
                <a:solidFill>
                  <a:schemeClr val="tx1"/>
                </a:solidFill>
                <a:latin typeface="Palatino Linotype"/>
                <a:ea typeface="Arial"/>
                <a:cs typeface="Arial"/>
              </a:rPr>
              <a:t>Diese Modellierungssprachen fundieren als Meta-Modellierungssprachen zur graphischen</a:t>
            </a:r>
            <a:r>
              <a:rPr lang="de-DE" sz="2000" b="0" i="0" u="none" strike="noStrike" cap="none" spc="0">
                <a:solidFill>
                  <a:schemeClr val="tx1"/>
                </a:solidFill>
                <a:latin typeface="Palatino Linotype"/>
                <a:ea typeface="Arial"/>
                <a:cs typeface="Arial"/>
              </a:rPr>
              <a:t> Sprache mit der Dokumentationsmodelle entworfen werden</a:t>
            </a:r>
            <a:endParaRPr lang="de-DE" sz="2000" b="0" i="0" u="none" strike="noStrike" cap="none" spc="0">
              <a:solidFill>
                <a:schemeClr val="tx1"/>
              </a:solidFill>
              <a:latin typeface="Palatino Linotype"/>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45924961"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sp>
        <p:nvSpPr>
          <p:cNvPr id="1943138706" name="Content Placeholder 2" hidden="0"/>
          <p:cNvSpPr>
            <a:spLocks noGrp="1"/>
          </p:cNvSpPr>
          <p:nvPr isPhoto="0" userDrawn="0">
            <p:ph idx="1" hasCustomPrompt="0"/>
          </p:nvPr>
        </p:nvSpPr>
        <p:spPr bwMode="auto"/>
        <p:txBody>
          <a:bodyPr anchor="t"/>
          <a:lstStyle/>
          <a:p>
            <a:pPr>
              <a:defRPr/>
            </a:pPr>
            <a:r>
              <a:rPr lang="de-DE" sz="2000" b="0" i="0" u="none" strike="noStrike" cap="none" spc="0">
                <a:solidFill>
                  <a:schemeClr val="tx1"/>
                </a:solidFill>
                <a:latin typeface="Palatino Linotype"/>
                <a:ea typeface="Arial"/>
                <a:cs typeface="Arial"/>
              </a:rPr>
              <a:t>Cinco Metasprachen (Meta Graph Language, Meta Style Language, Cinco Product Definition) spezifizieren unsere graphische Domainsprache </a:t>
            </a:r>
            <a:endParaRPr lang="de-DE" sz="2000"/>
          </a:p>
          <a:p>
            <a:pPr>
              <a:defRPr/>
            </a:pPr>
            <a:r>
              <a:rPr lang="de-DE" sz="2000" b="0" i="0" u="none" strike="noStrike" cap="none" spc="0">
                <a:solidFill>
                  <a:schemeClr val="tx1"/>
                </a:solidFill>
                <a:latin typeface="+mn-lt"/>
                <a:ea typeface="+mn-ea"/>
                <a:cs typeface="+mn-cs"/>
              </a:rPr>
              <a:t>Diese</a:t>
            </a:r>
            <a:r>
              <a:rPr lang="de-DE" sz="2000" b="0" i="0" u="none" strike="noStrike" cap="none" spc="0">
                <a:solidFill>
                  <a:schemeClr val="tx1"/>
                </a:solidFill>
                <a:latin typeface="Palatino Linotype"/>
                <a:ea typeface="Arial"/>
                <a:cs typeface="Arial"/>
              </a:rPr>
              <a:t> graphische Sprache - bestehend aus Repräsentationen der  Browser UI Elemente - wird zum Entwerfen des Dokumentationsmodels verwendet</a:t>
            </a:r>
            <a:endParaRPr lang="de-DE" sz="2000" b="0" i="0" u="none" strike="noStrike" cap="none" spc="0">
              <a:solidFill>
                <a:schemeClr val="tx1"/>
              </a:solidFill>
              <a:latin typeface="Palatino Linotype"/>
              <a:ea typeface="Arial"/>
              <a:cs typeface="Arial"/>
            </a:endParaRPr>
          </a:p>
          <a:p>
            <a:pPr>
              <a:defRPr/>
            </a:pPr>
            <a:r>
              <a:rPr lang="de-DE" sz="2000" b="0" i="0" u="none" strike="noStrike" cap="none" spc="0">
                <a:solidFill>
                  <a:schemeClr val="tx1"/>
                </a:solidFill>
                <a:latin typeface="+mn-lt"/>
                <a:ea typeface="+mn-ea"/>
                <a:cs typeface="+mn-cs"/>
              </a:rPr>
              <a:t>Das Endresultat ist eine Dokumentation in Textformat (Markdown) mit Screenshot</a:t>
            </a:r>
            <a:endParaRPr lang="de-DE" sz="2000"/>
          </a:p>
        </p:txBody>
      </p:sp>
      <p:grpSp>
        <p:nvGrpSpPr>
          <p:cNvPr id="1487921282" name="" hidden="0"/>
          <p:cNvGrpSpPr/>
          <p:nvPr isPhoto="0" userDrawn="0"/>
        </p:nvGrpSpPr>
        <p:grpSpPr bwMode="auto">
          <a:xfrm>
            <a:off x="3071936" y="4516193"/>
            <a:ext cx="6240096" cy="1161743"/>
            <a:chOff x="0" y="0"/>
            <a:chExt cx="6240096" cy="1161743"/>
          </a:xfrm>
        </p:grpSpPr>
        <p:pic>
          <p:nvPicPr>
            <p:cNvPr id="986360154" name="" hidden="0"/>
            <p:cNvPicPr>
              <a:picLocks noChangeAspect="1"/>
            </p:cNvPicPr>
            <p:nvPr isPhoto="0" userDrawn="0"/>
          </p:nvPicPr>
          <p:blipFill>
            <a:blip r:embed="rId2"/>
            <a:stretch/>
          </p:blipFill>
          <p:spPr bwMode="auto">
            <a:xfrm flipH="0" flipV="0">
              <a:off x="0" y="0"/>
              <a:ext cx="4114793" cy="1131214"/>
            </a:xfrm>
            <a:prstGeom prst="rect">
              <a:avLst/>
            </a:prstGeom>
          </p:spPr>
        </p:pic>
        <p:grpSp>
          <p:nvGrpSpPr>
            <p:cNvPr id="1372563930" name="" hidden="0"/>
            <p:cNvGrpSpPr/>
            <p:nvPr isPhoto="0" userDrawn="0"/>
          </p:nvGrpSpPr>
          <p:grpSpPr bwMode="auto">
            <a:xfrm>
              <a:off x="4114793" y="181063"/>
              <a:ext cx="2125301" cy="980680"/>
              <a:chOff x="0" y="0"/>
              <a:chExt cx="2125301" cy="980680"/>
            </a:xfrm>
          </p:grpSpPr>
          <p:cxnSp>
            <p:nvCxnSpPr>
              <p:cNvPr id="0" name="" hidden="0"/>
              <p:cNvCxnSpPr>
                <a:cxnSpLocks/>
                <a:stCxn id="986360154" idx="3"/>
              </p:cNvCxnSpPr>
              <p:nvPr isPhoto="0" userDrawn="0"/>
            </p:nvCxnSpPr>
            <p:spPr bwMode="auto">
              <a:xfrm rot="0" flipH="0" flipV="1">
                <a:off x="0" y="380376"/>
                <a:ext cx="900000" cy="0"/>
              </a:xfrm>
              <a:prstGeom prst="line">
                <a:avLst/>
              </a:prstGeom>
              <a:ln w="19049" cap="flat"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grpSp>
            <p:nvGrpSpPr>
              <p:cNvPr id="1213238108" name="" hidden="0"/>
              <p:cNvGrpSpPr/>
              <p:nvPr isPhoto="0" userDrawn="0"/>
            </p:nvGrpSpPr>
            <p:grpSpPr bwMode="auto">
              <a:xfrm>
                <a:off x="900000" y="0"/>
                <a:ext cx="1225300" cy="980680"/>
                <a:chOff x="0" y="0"/>
                <a:chExt cx="1225300" cy="980680"/>
              </a:xfrm>
            </p:grpSpPr>
            <p:pic>
              <p:nvPicPr>
                <p:cNvPr id="1071333906" name="" hidden="0"/>
                <p:cNvPicPr>
                  <a:picLocks noChangeAspect="1"/>
                </p:cNvPicPr>
                <p:nvPr isPhoto="0" userDrawn="0"/>
              </p:nvPicPr>
              <p:blipFill>
                <a:blip r:embed="rId3"/>
                <a:stretch/>
              </p:blipFill>
              <p:spPr bwMode="auto">
                <a:xfrm rot="0" flipH="0" flipV="0">
                  <a:off x="293195" y="0"/>
                  <a:ext cx="769088" cy="769088"/>
                </a:xfrm>
                <a:prstGeom prst="rect">
                  <a:avLst/>
                </a:prstGeom>
              </p:spPr>
            </p:pic>
            <p:sp>
              <p:nvSpPr>
                <p:cNvPr id="318253103" name="" hidden="0"/>
                <p:cNvSpPr txBox="1"/>
                <p:nvPr isPhoto="0" userDrawn="0"/>
              </p:nvSpPr>
              <p:spPr bwMode="auto">
                <a:xfrm rot="0" flipH="0" flipV="0">
                  <a:off x="0" y="797507"/>
                  <a:ext cx="1225300" cy="183173"/>
                </a:xfrm>
                <a:prstGeom prst="rect">
                  <a:avLst/>
                </a:prstGeom>
                <a:noFill/>
              </p:spPr>
              <p:txBody>
                <a:bodyPr vertOverflow="overflow" horzOverflow="clip" vert="horz" wrap="square" lIns="91440" tIns="45720" rIns="91440" bIns="45720" numCol="1" spcCol="0" rtlCol="0" fromWordArt="0" anchor="ctr" anchorCtr="0" forceAA="0" upright="0" compatLnSpc="0">
                  <a:noAutofit/>
                </a:bodyPr>
                <a:p>
                  <a:pPr>
                    <a:defRPr/>
                  </a:pPr>
                  <a:r>
                    <a:rPr sz="850"/>
                    <a:t>Dokumentationstext</a:t>
                  </a:r>
                  <a:endParaRPr sz="800"/>
                </a:p>
              </p:txBody>
            </p:sp>
          </p:grpSp>
        </p:gr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3415977" name="Título 1" hidden="0"/>
          <p:cNvSpPr>
            <a:spLocks noGrp="1"/>
          </p:cNvSpPr>
          <p:nvPr isPhoto="0" userDrawn="0">
            <p:ph type="title" hasCustomPrompt="0"/>
          </p:nvPr>
        </p:nvSpPr>
        <p:spPr bwMode="auto">
          <a:xfrm>
            <a:off x="1534695" y="798027"/>
            <a:ext cx="9520157" cy="1049234"/>
          </a:xfrm>
        </p:spPr>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 - technisches Detail</a:t>
            </a:r>
            <a:endParaRPr/>
          </a:p>
        </p:txBody>
      </p:sp>
      <p:sp>
        <p:nvSpPr>
          <p:cNvPr id="1975793017" name="Content Placeholder 2" hidden="0"/>
          <p:cNvSpPr>
            <a:spLocks noGrp="1"/>
          </p:cNvSpPr>
          <p:nvPr isPhoto="0" userDrawn="0">
            <p:ph idx="1" hasCustomPrompt="0"/>
          </p:nvPr>
        </p:nvSpPr>
        <p:spPr bwMode="auto">
          <a:xfrm flipH="0" flipV="0">
            <a:off x="1534695" y="2009239"/>
            <a:ext cx="9520157" cy="1891960"/>
          </a:xfrm>
        </p:spPr>
        <p:txBody>
          <a:bodyPr anchor="t"/>
          <a:lstStyle/>
          <a:p>
            <a:pPr>
              <a:defRPr/>
            </a:pPr>
            <a:r>
              <a:rPr/>
              <a:t>Verwendung von Selenium-Java und VuePress, um einen Dokumentationstext mit Bildern in Markdownformat zu erstellen</a:t>
            </a:r>
            <a:endParaRPr/>
          </a:p>
          <a:p>
            <a:pPr>
              <a:defRPr/>
            </a:pPr>
            <a:r>
              <a:rPr/>
              <a:t>Separates Erzeugen der Texte und der Screenshots (1) wird bevorzugt, um Single-Point-of-failure zu </a:t>
            </a:r>
            <a:r>
              <a:rPr lang="de-DE"/>
              <a:t>vermeiden, im Falle eines Fehler im Vorprozess (2)</a:t>
            </a:r>
            <a:endParaRPr/>
          </a:p>
        </p:txBody>
      </p:sp>
      <p:pic>
        <p:nvPicPr>
          <p:cNvPr id="586522987" name="" hidden="0"/>
          <p:cNvPicPr>
            <a:picLocks noChangeAspect="1"/>
          </p:cNvPicPr>
          <p:nvPr isPhoto="0" userDrawn="0"/>
        </p:nvPicPr>
        <p:blipFill>
          <a:blip r:embed="rId3"/>
          <a:stretch/>
        </p:blipFill>
        <p:spPr bwMode="auto">
          <a:xfrm rot="0" flipH="0" flipV="0">
            <a:off x="1333611" y="3728085"/>
            <a:ext cx="4509470" cy="1888581"/>
          </a:xfrm>
          <a:prstGeom prst="rect">
            <a:avLst/>
          </a:prstGeom>
        </p:spPr>
      </p:pic>
      <p:sp>
        <p:nvSpPr>
          <p:cNvPr id="940792254" name="" hidden="0"/>
          <p:cNvSpPr txBox="1"/>
          <p:nvPr isPhoto="0" userDrawn="0"/>
        </p:nvSpPr>
        <p:spPr bwMode="auto">
          <a:xfrm rot="20488282" flipH="0" flipV="0">
            <a:off x="6035483" y="4495969"/>
            <a:ext cx="518583" cy="36579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b="1" u="sng">
                <a:latin typeface="Comic Sans MS"/>
                <a:ea typeface="Comic Sans MS"/>
                <a:cs typeface="Comic Sans MS"/>
              </a:rPr>
              <a:t>VS</a:t>
            </a:r>
            <a:endParaRPr/>
          </a:p>
        </p:txBody>
      </p:sp>
      <p:grpSp>
        <p:nvGrpSpPr>
          <p:cNvPr id="2108473167" name="" hidden="0"/>
          <p:cNvGrpSpPr/>
          <p:nvPr isPhoto="0" userDrawn="0"/>
        </p:nvGrpSpPr>
        <p:grpSpPr bwMode="auto">
          <a:xfrm>
            <a:off x="6722476" y="4081524"/>
            <a:ext cx="5058832" cy="1145432"/>
            <a:chOff x="0" y="0"/>
            <a:chExt cx="5058832" cy="1145432"/>
          </a:xfrm>
        </p:grpSpPr>
        <p:grpSp>
          <p:nvGrpSpPr>
            <p:cNvPr id="1853264752" name="" hidden="0"/>
            <p:cNvGrpSpPr/>
            <p:nvPr isPhoto="0" userDrawn="0"/>
          </p:nvGrpSpPr>
          <p:grpSpPr bwMode="auto">
            <a:xfrm>
              <a:off x="0" y="201816"/>
              <a:ext cx="5058833" cy="943616"/>
              <a:chOff x="0" y="0"/>
              <a:chExt cx="5058833" cy="943616"/>
            </a:xfrm>
          </p:grpSpPr>
          <p:pic>
            <p:nvPicPr>
              <p:cNvPr id="1741561977" name="" hidden="0"/>
              <p:cNvPicPr>
                <a:picLocks noChangeAspect="1"/>
              </p:cNvPicPr>
              <p:nvPr isPhoto="0" userDrawn="0"/>
            </p:nvPicPr>
            <p:blipFill>
              <a:blip r:embed="rId4"/>
              <a:stretch/>
            </p:blipFill>
            <p:spPr bwMode="auto">
              <a:xfrm flipH="0" flipV="0">
                <a:off x="0" y="0"/>
                <a:ext cx="5058833" cy="943616"/>
              </a:xfrm>
              <a:prstGeom prst="rect">
                <a:avLst/>
              </a:prstGeom>
            </p:spPr>
          </p:pic>
          <p:sp>
            <p:nvSpPr>
              <p:cNvPr id="1847142434" name="" hidden="0"/>
              <p:cNvSpPr/>
              <p:nvPr isPhoto="0" userDrawn="0"/>
            </p:nvSpPr>
            <p:spPr bwMode="auto">
              <a:xfrm rot="2075504" flipH="0" flipV="0">
                <a:off x="3338640" y="112217"/>
                <a:ext cx="719666" cy="687916"/>
              </a:xfrm>
              <a:prstGeom prst="mathPlus">
                <a:avLst>
                  <a:gd name="adj1" fmla="val 13846"/>
                </a:avLst>
              </a:prstGeom>
              <a:solidFill>
                <a:srgbClr val="FF0000">
                  <a:alpha val="44999"/>
                </a:srgbClr>
              </a:solidFill>
              <a:ln w="15875"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sp>
        </p:grpSp>
        <p:grpSp>
          <p:nvGrpSpPr>
            <p:cNvPr id="2117227624" name="" hidden="0"/>
            <p:cNvGrpSpPr/>
            <p:nvPr isPhoto="0" userDrawn="0"/>
          </p:nvGrpSpPr>
          <p:grpSpPr bwMode="auto">
            <a:xfrm>
              <a:off x="2808147" y="0"/>
              <a:ext cx="453719" cy="397296"/>
              <a:chOff x="0" y="0"/>
              <a:chExt cx="453719" cy="397296"/>
            </a:xfrm>
          </p:grpSpPr>
          <p:sp>
            <p:nvSpPr>
              <p:cNvPr id="1560179641" name="" hidden="0"/>
              <p:cNvSpPr/>
              <p:nvPr isPhoto="0" userDrawn="0"/>
            </p:nvSpPr>
            <p:spPr bwMode="auto">
              <a:xfrm rot="13821012" flipH="0" flipV="0">
                <a:off x="28211" y="-28211"/>
                <a:ext cx="397296" cy="453720"/>
              </a:xfrm>
              <a:prstGeom prst="irregularSeal1">
                <a:avLst/>
              </a:prstGeom>
              <a:solidFill>
                <a:srgbClr val="FF0000"/>
              </a:solidFill>
              <a:ln w="15875" cap="flat" cmpd="sng" algn="ctr">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429480022" name="" hidden="0"/>
              <p:cNvSpPr txBox="1"/>
              <p:nvPr isPhoto="0" userDrawn="0"/>
            </p:nvSpPr>
            <p:spPr bwMode="auto">
              <a:xfrm flipH="0" flipV="0">
                <a:off x="6801" y="98456"/>
                <a:ext cx="440115" cy="20038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800">
                    <a:solidFill>
                      <a:schemeClr val="bg1"/>
                    </a:solidFill>
                  </a:rPr>
                  <a:t>error</a:t>
                </a:r>
                <a:endParaRPr sz="800">
                  <a:solidFill>
                    <a:schemeClr val="bg1"/>
                  </a:solidFill>
                </a:endParaRPr>
              </a:p>
            </p:txBody>
          </p:sp>
        </p:grpSp>
      </p:grpSp>
      <p:sp>
        <p:nvSpPr>
          <p:cNvPr id="2027102624" name="" hidden="0"/>
          <p:cNvSpPr txBox="1"/>
          <p:nvPr isPhoto="0" userDrawn="0"/>
        </p:nvSpPr>
        <p:spPr bwMode="auto">
          <a:xfrm flipH="0" flipV="0">
            <a:off x="1619271" y="5095412"/>
            <a:ext cx="462486" cy="365796"/>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(1)</a:t>
            </a:r>
            <a:endParaRPr/>
          </a:p>
        </p:txBody>
      </p:sp>
      <p:sp>
        <p:nvSpPr>
          <p:cNvPr id="193181900" name="" hidden="0"/>
          <p:cNvSpPr txBox="1"/>
          <p:nvPr isPhoto="0" userDrawn="0"/>
        </p:nvSpPr>
        <p:spPr bwMode="auto">
          <a:xfrm flipH="0" flipV="0">
            <a:off x="6598746" y="5095411"/>
            <a:ext cx="462593" cy="365796"/>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TM10001114[[fn=Galería]]</Template>
  <TotalTime>0</TotalTime>
  <Words>0</Words>
  <Application>ONLYOFFICE/6.4.2.17</Application>
  <DocSecurity>0</DocSecurity>
  <PresentationFormat>Panorámica</PresentationFormat>
  <Paragraphs>0</Paragraphs>
  <Slides>19</Slides>
  <Notes>19</Notes>
  <HiddenSlides>0</HiddenSlides>
  <MMClips>2</MMClips>
  <ScaleCrop>0</ScaleCrop>
  <HeadingPairs>
    <vt:vector size="4" baseType="variant">
      <vt:variant>
        <vt:lpstr>Theme</vt:lpstr>
      </vt:variant>
      <vt:variant>
        <vt:i4>1</vt:i4>
      </vt:variant>
      <vt:variant>
        <vt:lpstr>Slide Titles</vt:lpstr>
      </vt:variant>
      <vt:variant>
        <vt:i4>19</vt:i4>
      </vt:variant>
    </vt:vector>
  </HeadingPairs>
  <TitlesOfParts>
    <vt:vector size="20"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Bachelorabschlussvortrag</dc:title>
  <dc:subject>DSL-basierte Generation von User-Dokumentation für Webanwendungen</dc:subject>
  <dc:creator>Mukendi Mputu</dc:creator>
  <cp:keywords/>
  <dc:description>Im Rahmen einer Bachelorabschlussprüfung</dc:description>
  <dc:identifier/>
  <dc:language/>
  <cp:lastModifiedBy/>
  <cp:revision>99</cp:revision>
  <dcterms:created xsi:type="dcterms:W3CDTF">2021-05-27T05:35:17Z</dcterms:created>
  <dcterms:modified xsi:type="dcterms:W3CDTF">2022-01-12T12:29:22Z</dcterms:modified>
  <cp:category/>
  <cp:contentStatus/>
  <cp:version/>
</cp:coreProperties>
</file>