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611909490" name="Slide Image Placeholder 1" hidden="0"/>
          <p:cNvSpPr>
            <a:spLocks noChangeAspect="1" noGrp="1" noRot="1"/>
          </p:cNvSpPr>
          <p:nvPr isPhoto="0" userDrawn="0">
            <p:ph type="sldImg" hasCustomPrompt="0"/>
          </p:nvPr>
        </p:nvSpPr>
        <p:spPr bwMode="auto"/>
      </p:sp>
      <p:sp>
        <p:nvSpPr>
          <p:cNvPr id="1558813346" name="Notes Placeholder 2" hidden="0"/>
          <p:cNvSpPr>
            <a:spLocks noGrp="1"/>
          </p:cNvSpPr>
          <p:nvPr isPhoto="0" userDrawn="0">
            <p:ph type="body" idx="1" hasCustomPrompt="0"/>
          </p:nvPr>
        </p:nvSpPr>
        <p:spPr bwMode="auto"/>
        <p:txBody>
          <a:bodyPr/>
          <a:lstStyle/>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108397425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3"/>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1"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Implementierung der Wiederverwendbarkeit der Modellelemente, um den Designprozess zu beschleunigen</a:t>
            </a:r>
            <a:endParaRPr/>
          </a:p>
          <a:p>
            <a:pPr>
              <a:defRPr/>
            </a:pPr>
            <a:r>
              <a:rPr/>
              <a:t>Überprüfung der Korrektheit des Graphmodells vor der Generation, um Fehler zu minimieren</a:t>
            </a:r>
            <a:endParaRPr/>
          </a:p>
          <a:p>
            <a:pPr>
              <a:defRPr/>
            </a:pPr>
            <a:r>
              <a:rPr/>
              <a:t> </a:t>
            </a:r>
            <a:r>
              <a:rPr lang="de-DE" sz="2000" b="0" i="0" u="none" strike="noStrike" cap="none" spc="0">
                <a:solidFill>
                  <a:schemeClr val="tx1"/>
                </a:solidFill>
                <a:latin typeface="Palatino Linotype"/>
                <a:ea typeface="Palatino Linotype"/>
                <a:cs typeface="Palatino Linotype"/>
              </a:rPr>
              <a:t>Generierung der gesamten Projektstruktur mit ‚Boilerplate-code‘ innerhalb desselben Projektordners</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r>
              <a:rPr/>
              <a:t>Ad hoc Erstellung eine Dokumentations-Webseite durch Integration von Drittanbierter-Tools, VuePress und Markdown</a:t>
            </a:r>
            <a:endParaRPr/>
          </a:p>
          <a:p>
            <a:pPr>
              <a:defRPr/>
            </a:pPr>
            <a:r>
              <a:rPr lang="de-DE" sz="2000" b="0" i="0" u="none" strike="noStrike" cap="none" spc="0">
                <a:solidFill>
                  <a:schemeClr val="tx1"/>
                </a:solidFill>
                <a:latin typeface="Palatino Linotype"/>
                <a:ea typeface="Palatino Linotype"/>
                <a:cs typeface="Palatino Linotype"/>
              </a:rPr>
              <a:t>Starten der Dokumentations-Website mit minimalem Konfigurationsaufwand</a:t>
            </a:r>
            <a:endParaRPr/>
          </a:p>
        </p:txBody>
      </p:sp>
      <p:pic>
        <p:nvPicPr>
          <p:cNvPr id="307794514" name="" hidden="0"/>
          <p:cNvPicPr>
            <a:picLocks noChangeAspect="1"/>
          </p:cNvPicPr>
          <p:nvPr isPhoto="0" userDrawn="0"/>
        </p:nvPicPr>
        <p:blipFill>
          <a:blip r:embed="rId2"/>
          <a:stretch/>
        </p:blipFill>
        <p:spPr bwMode="auto">
          <a:xfrm rot="0" flipH="0" flipV="0">
            <a:off x="3607499" y="3246060"/>
            <a:ext cx="5135292" cy="2406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gs>
            <a:gs pos="85000">
              <a:srgbClr val="422B54"/>
            </a:gs>
          </a:gsLst>
          <a:lin ang="30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2"/>
          <a:stretch/>
        </p:blipFill>
        <p:spPr bwMode="auto">
          <a:xfrm>
            <a:off x="6933828" y="1312915"/>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a:lstStyle/>
          <a:p>
            <a:pPr>
              <a:defRPr/>
            </a:pPr>
            <a:r>
              <a:rPr lang="de-DE" sz="2000" b="0" i="0" u="none" strike="noStrike" cap="none" spc="0">
                <a:solidFill>
                  <a:schemeClr val="tx1"/>
                </a:solidFill>
                <a:latin typeface="Palatino Linotype"/>
                <a:ea typeface="Palatino Linotype"/>
                <a:cs typeface="Palatino Linotype"/>
              </a:rPr>
              <a:t>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Erstellung einer Editoranwendung, die es dem Dokumentationsdesigner ermöglicht grafische Diagramme zu erstellen, die den erforderlichen Benutzer-Workflow veranschaulichen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Mithilfe von </a:t>
            </a:r>
            <a:r>
              <a:rPr lang="de-DE" sz="2000" b="0" i="0" u="none" strike="noStrike" cap="none" spc="0">
                <a:solidFill>
                  <a:schemeClr val="tx1"/>
                </a:solidFill>
                <a:latin typeface="Palatino Linotype"/>
                <a:ea typeface="Palatino Linotype"/>
                <a:cs typeface="Palatino Linotype"/>
              </a:rPr>
              <a:t>Drittanbietern</a:t>
            </a:r>
            <a:r>
              <a:rPr lang="de-DE" sz="2000" b="0" i="0" u="none" strike="noStrike" cap="none" spc="0">
                <a:solidFill>
                  <a:schemeClr val="tx1"/>
                </a:solidFill>
                <a:latin typeface="Palatino Linotype"/>
                <a:ea typeface="Palatino Linotype"/>
                <a:cs typeface="Palatino Linotype"/>
              </a:rPr>
              <a:t>-Tools</a:t>
            </a:r>
            <a:r>
              <a:rPr lang="de-DE" sz="2000" b="0" i="0" u="none" strike="noStrike" cap="none" spc="0">
                <a:solidFill>
                  <a:schemeClr val="tx1"/>
                </a:solidFill>
                <a:latin typeface="Palatino Linotype"/>
                <a:ea typeface="Palatino Linotype"/>
                <a:cs typeface="Palatino Linotype"/>
              </a:rPr>
              <a:t> konnten wir eine gut strukturierte und voll funktionsfähige Dokumentation-Website zu erstellen</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r>
              <a:rPr/>
              <a:t>Icons, Gifs, Cliparts aus </a:t>
            </a:r>
            <a:r>
              <a:rPr lang="en-US" sz="2000" b="0" i="0" u="none" strike="noStrike" cap="none" spc="0">
                <a:solidFill>
                  <a:schemeClr val="tx1"/>
                </a:solidFill>
                <a:latin typeface="Palatino Linotype"/>
                <a:ea typeface="Palatino Linotype"/>
                <a:cs typeface="Palatino Linotype"/>
              </a:rPr>
              <a:t>https://www.flaticon.com/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3665040" name="Título 1" hidden="0"/>
          <p:cNvSpPr>
            <a:spLocks noGrp="1"/>
          </p:cNvSpPr>
          <p:nvPr isPhoto="0" userDrawn="0">
            <p:ph type="title" hasCustomPrompt="0"/>
          </p:nvPr>
        </p:nvSpPr>
        <p:spPr bwMode="auto"/>
        <p:txBody>
          <a:bodyPr/>
          <a:lstStyle/>
          <a:p>
            <a:pPr>
              <a:defRPr/>
            </a:pPr>
            <a:r>
              <a:rPr lang="de-DE"/>
              <a:t>Verwandte Arbeit</a:t>
            </a:r>
            <a:br>
              <a:rPr lang="de-DE"/>
            </a:br>
            <a:r>
              <a:rPr lang="de-DE" sz="1600" i="1"/>
              <a:t>Modellierung von Eclipse-basierte Anwendungen</a:t>
            </a:r>
            <a:endParaRPr/>
          </a:p>
        </p:txBody>
      </p:sp>
      <p:sp>
        <p:nvSpPr>
          <p:cNvPr id="410487499" name="Marcador de contenido 2" hidden="0"/>
          <p:cNvSpPr>
            <a:spLocks noGrp="1"/>
          </p:cNvSpPr>
          <p:nvPr isPhoto="0" userDrawn="0">
            <p:ph idx="1" hasCustomPrompt="0"/>
          </p:nvPr>
        </p:nvSpPr>
        <p:spPr bwMode="auto">
          <a:xfrm flipH="0" flipV="0">
            <a:off x="1534695" y="2015731"/>
            <a:ext cx="6410784" cy="3564941"/>
          </a:xfrm>
        </p:spPr>
        <p:txBody>
          <a:bodyPr vertOverflow="overflow" horzOverflow="clip" vert="horz" wrap="square" lIns="91440" tIns="45720" rIns="91440" bIns="45720" numCol="1" spcCol="0" rtlCol="0" fromWordArt="0" anchor="t" anchorCtr="0" forceAA="0" upright="0" compatLnSpc="0">
            <a:normAutofit/>
          </a:bodyPr>
          <a:lstStyle/>
          <a:p>
            <a:pPr>
              <a:defRPr/>
            </a:pPr>
            <a:r>
              <a:rPr lang="de-DE"/>
              <a:t>Das Écrit Toolkit von Marco Descher et al.</a:t>
            </a:r>
            <a:endParaRPr lang="de-DE"/>
          </a:p>
          <a:p>
            <a:pPr>
              <a:defRPr/>
            </a:pPr>
            <a:r>
              <a:rPr lang="de-DE" sz="2000" b="0" i="0" u="none" strike="noStrike" cap="none" spc="0">
                <a:solidFill>
                  <a:schemeClr val="tx1"/>
                </a:solidFill>
                <a:latin typeface="+mn-lt"/>
                <a:ea typeface="+mn-ea"/>
                <a:cs typeface="+mn-cs"/>
              </a:rPr>
              <a:t>Applikationsmodell</a:t>
            </a:r>
            <a:r>
              <a:rPr lang="de-DE" sz="2000" b="0" i="0" u="none" strike="noStrike" cap="none" spc="0">
                <a:solidFill>
                  <a:schemeClr val="tx1"/>
                </a:solidFill>
                <a:latin typeface="+mn-lt"/>
                <a:ea typeface="+mn-ea"/>
                <a:cs typeface="+mn-cs"/>
              </a:rPr>
              <a:t> um </a:t>
            </a:r>
            <a:r>
              <a:rPr lang="de-DE" sz="2000" b="0" i="0" u="none" strike="noStrike" cap="none" spc="0">
                <a:solidFill>
                  <a:schemeClr val="tx1"/>
                </a:solidFill>
                <a:latin typeface="+mn-lt"/>
                <a:ea typeface="+mn-ea"/>
                <a:cs typeface="+mn-cs"/>
              </a:rPr>
              <a:t>semantische</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Beschreibung</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erweitern</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Palatino Linotype"/>
                <a:ea typeface="Arial"/>
                <a:cs typeface="Arial"/>
              </a:rPr>
              <a:t>Documentation </a:t>
            </a:r>
            <a:r>
              <a:rPr lang="de-DE" sz="2000" b="0" i="0" u="none" strike="noStrike" cap="none" spc="0">
                <a:solidFill>
                  <a:schemeClr val="tx1"/>
                </a:solidFill>
                <a:latin typeface="+mn-lt"/>
                <a:ea typeface="+mn-ea"/>
                <a:cs typeface="+mn-cs"/>
              </a:rPr>
              <a:t>Outputter</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generiert</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in </a:t>
            </a:r>
            <a:r>
              <a:rPr lang="de-DE" sz="2000" b="0" i="0" u="none" strike="noStrike" cap="none" spc="0">
                <a:solidFill>
                  <a:schemeClr val="tx1"/>
                </a:solidFill>
                <a:latin typeface="+mn-lt"/>
                <a:ea typeface="+mn-ea"/>
                <a:cs typeface="+mn-cs"/>
              </a:rPr>
              <a:t>LaTex</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oder</a:t>
            </a:r>
            <a:r>
              <a:rPr lang="de-DE" sz="2000" b="0" i="0" u="none" strike="noStrike" cap="none" spc="0">
                <a:solidFill>
                  <a:schemeClr val="tx1"/>
                </a:solidFill>
                <a:latin typeface="+mn-lt"/>
                <a:ea typeface="+mn-ea"/>
                <a:cs typeface="+mn-cs"/>
              </a:rPr>
              <a:t> HTML, Coding-</a:t>
            </a:r>
            <a:r>
              <a:rPr lang="de-DE" sz="2000" b="0" i="0" u="none" strike="noStrike" cap="none" spc="0">
                <a:solidFill>
                  <a:schemeClr val="tx1"/>
                </a:solidFill>
                <a:latin typeface="+mn-lt"/>
                <a:ea typeface="+mn-ea"/>
                <a:cs typeface="+mn-cs"/>
              </a:rPr>
              <a:t>Kenntnisse</a:t>
            </a:r>
            <a:r>
              <a:rPr lang="de-DE" sz="2000" b="0" i="0" u="none" strike="noStrike" cap="none" spc="0">
                <a:solidFill>
                  <a:schemeClr val="tx1"/>
                </a:solidFill>
                <a:latin typeface="+mn-lt"/>
                <a:ea typeface="+mn-ea"/>
                <a:cs typeface="+mn-cs"/>
              </a:rPr>
              <a:t>  ware</a:t>
            </a:r>
            <a:r>
              <a:rPr lang="de-DE" sz="2000" b="0" i="0" u="none" strike="noStrike" cap="none" spc="0">
                <a:solidFill>
                  <a:schemeClr val="tx1"/>
                </a:solidFill>
                <a:latin typeface="+mn-lt"/>
                <a:ea typeface="+mn-ea"/>
                <a:cs typeface="+mn-cs"/>
              </a:rPr>
              <a:t>n verlangt</a:t>
            </a:r>
            <a:endParaRPr lang="de-DE" sz="2000"/>
          </a:p>
        </p:txBody>
      </p:sp>
      <p:pic>
        <p:nvPicPr>
          <p:cNvPr id="22376149" name="" hidden="0"/>
          <p:cNvPicPr>
            <a:picLocks noChangeAspect="1"/>
          </p:cNvPicPr>
          <p:nvPr isPhoto="0" userDrawn="0"/>
        </p:nvPicPr>
        <p:blipFill>
          <a:blip r:embed="rId3"/>
          <a:stretch/>
        </p:blipFill>
        <p:spPr bwMode="auto">
          <a:xfrm flipH="0" flipV="0">
            <a:off x="7945480" y="2015731"/>
            <a:ext cx="3970276" cy="35291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95</cp:revision>
  <dcterms:created xsi:type="dcterms:W3CDTF">2021-05-27T05:35:17Z</dcterms:created>
  <dcterms:modified xsi:type="dcterms:W3CDTF">2022-01-10T14:54:42Z</dcterms:modified>
  <cp:category/>
  <cp:contentStatus/>
  <cp:version/>
</cp:coreProperties>
</file>