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DSL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r>
              <a:rPr/>
              <a:t> Das heißt, unser Ziel ist es, ein Werkzeug zu entwicklen, das eine benutzerfreundliche Facade anzubieten, die auch von Nicht-programmierern verwendet werden kann</a:t>
            </a:r>
            <a:r>
              <a:rPr/>
              <a:t>, um die Dokumentation als Model zu entwerfen und dann zu generieren. Dieses Konzept stammt von der Cinco Meta Tooling Framework.</a:t>
            </a:r>
            <a:endParaRPr lang="en-US" sz="1200" b="0" i="0" u="none" strike="noStrike" cap="none" spc="0">
              <a:solidFill>
                <a:schemeClr val="tx1"/>
              </a:solidFill>
              <a:latin typeface="Palatino Linotype"/>
              <a:ea typeface="Palatino Linotype"/>
              <a:cs typeface="Palatino Linotype"/>
            </a:endParaRPr>
          </a:p>
          <a:p>
            <a:pPr>
              <a:defRPr/>
            </a:pPr>
            <a:endParaRPr/>
          </a:p>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988641185" name="Slide Image Placeholder 1" hidden="0"/>
          <p:cNvSpPr>
            <a:spLocks noChangeAspect="1" noGrp="1" noRot="1"/>
          </p:cNvSpPr>
          <p:nvPr isPhoto="0" userDrawn="0">
            <p:ph type="sldImg" hasCustomPrompt="0"/>
          </p:nvPr>
        </p:nvSpPr>
        <p:spPr bwMode="auto"/>
      </p:sp>
      <p:sp>
        <p:nvSpPr>
          <p:cNvPr id="655319745" name="Notes Placeholder 2" hidden="0"/>
          <p:cNvSpPr>
            <a:spLocks noGrp="1"/>
          </p:cNvSpPr>
          <p:nvPr isPhoto="0" userDrawn="0">
            <p:ph type="body" idx="1" hasCustomPrompt="0"/>
          </p:nvPr>
        </p:nvSpPr>
        <p:spPr bwMode="auto"/>
        <p:txBody>
          <a:bodyPr/>
          <a:lstStyle/>
          <a:p>
            <a:pPr>
              <a:defRPr/>
            </a:pPr>
            <a:r>
              <a:rPr/>
              <a:t>In dieser Arbeit werden die Vorteile der Entwicklung mit DSL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r>
              <a:rPr/>
              <a:t> Das heißt, unser Ziel ist es, ein Werkzeug zu entwicklen, das die Abstraktion des automatischen Generierungsprozesses versteckt, um eine benutzerfreundliche Facade anzubieten, die auch von Nicht-programmierern verwendet werden kann. Dieses Konzept stammt von der Cinco Meta Tooling Framework.</a:t>
            </a:r>
            <a:endParaRPr lang="en-US" sz="1200" b="0" i="0" u="none" strike="noStrike" cap="none" spc="0">
              <a:solidFill>
                <a:schemeClr val="tx1"/>
              </a:solidFill>
              <a:latin typeface="Palatino Linotype"/>
              <a:ea typeface="Palatino Linotype"/>
              <a:cs typeface="Palatino Linotype"/>
            </a:endParaRPr>
          </a:p>
          <a:p>
            <a:pPr>
              <a:defRPr/>
            </a:pPr>
            <a:endParaRPr/>
          </a:p>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554592255"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sp>
        <p:nvSpPr>
          <p:cNvPr id="51421659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7058720"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1934508904"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Referenzen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r>
              <a:rPr/>
              <a:t>Icons, Gifs, Cliparts aus </a:t>
            </a:r>
            <a:r>
              <a:rPr lang="en-US" sz="2000" b="0" i="0" u="none" strike="noStrike" cap="none" spc="0">
                <a:solidFill>
                  <a:schemeClr val="tx1"/>
                </a:solidFill>
                <a:latin typeface="Palatino Linotype"/>
                <a:ea typeface="Palatino Linotype"/>
                <a:cs typeface="Palatino Linotype"/>
              </a:rPr>
              <a:t>https://www.flaticon.com/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a:t>Erleichtern das Erlernen der Bedienung der Anwendung mit Beschreibnungen und Anleitungen</a:t>
            </a:r>
            <a:endParaRPr/>
          </a:p>
          <a:p>
            <a:pPr algn="l">
              <a:defRPr/>
            </a:pPr>
            <a:r>
              <a:rPr/>
              <a:t>Herausforderung durch regelmäßiges Updaten der Anwendung, vor allem wenn der Benutzer der Aktualisierung nicht zustimmen kann</a:t>
            </a:r>
            <a:endParaRPr/>
          </a:p>
          <a:p>
            <a:pPr algn="l">
              <a:defRPr/>
            </a:pPr>
            <a:r>
              <a:rPr lang="en-US" sz="2000" b="0" i="0" u="none" strike="noStrike" cap="none" spc="0">
                <a:solidFill>
                  <a:schemeClr val="tx1"/>
                </a:solidFill>
                <a:latin typeface="+mn-lt"/>
                <a:ea typeface="+mn-ea"/>
                <a:cs typeface="+mn-cs"/>
              </a:rPr>
              <a:t>Gut strukturierte Dokumentation profitiert nicht nur dem User, sondern der entwickelnden Firma auch</a:t>
            </a:r>
            <a:endParaRPr/>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a:t>Erster Ansatzpunkt für den Entwickler dem Endbenutzer das Wissen zu vermittlen, um mit der Anwendung angemessen zu interagieren</a:t>
            </a:r>
            <a:endParaRPr/>
          </a:p>
          <a:p>
            <a:pPr algn="l">
              <a:defRPr/>
            </a:pPr>
            <a:r>
              <a:rPr/>
              <a:t>In unserem Fall </a:t>
            </a:r>
            <a:r>
              <a:rPr>
                <a:latin typeface="Akaash"/>
                <a:ea typeface="Akaash"/>
                <a:cs typeface="Akaash"/>
              </a:rPr>
              <a:t>‣</a:t>
            </a:r>
            <a:r>
              <a:rPr/>
              <a:t> Beschreibung und Navigationsanweisungen der User Interface (UI) mit unterstützenden Bildern</a:t>
            </a:r>
            <a:endParaRPr/>
          </a:p>
          <a:p>
            <a:pPr algn="l">
              <a:defRPr/>
            </a:pPr>
            <a:r>
              <a:rPr lang="en-US" sz="2000" b="0" i="0" u="none" strike="noStrike" cap="none" spc="0">
                <a:solidFill>
                  <a:schemeClr val="tx1"/>
                </a:solidFill>
                <a:latin typeface="+mn-lt"/>
                <a:ea typeface="+mn-ea"/>
                <a:cs typeface="+mn-cs"/>
              </a:rPr>
              <a:t>Normiertes Vorgehen zur Dokumentation durch ISO/IEEE (z.B. ISO-26514 oder -26511)</a:t>
            </a:r>
            <a:endParaRPr/>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1721795"/>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automatisch zu generieren </a:t>
            </a:r>
            <a:endParaRPr/>
          </a:p>
          <a:p>
            <a:pPr>
              <a:defRPr/>
            </a:pPr>
            <a:r>
              <a:rPr/>
              <a:t>Den Grundstein liefert die Cinco Entwicklungsumgebung samt der Modelierungssprachen </a:t>
            </a:r>
            <a:r>
              <a:rPr/>
              <a:t>(MGL, MSL, CPD)</a:t>
            </a:r>
            <a:endParaRPr/>
          </a:p>
        </p:txBody>
      </p:sp>
      <p:pic>
        <p:nvPicPr>
          <p:cNvPr id="57513757" name="" hidden="0"/>
          <p:cNvPicPr>
            <a:picLocks noChangeAspect="1"/>
          </p:cNvPicPr>
          <p:nvPr isPhoto="0" userDrawn="0"/>
        </p:nvPicPr>
        <p:blipFill>
          <a:blip r:embed="rId3"/>
          <a:stretch/>
        </p:blipFill>
        <p:spPr bwMode="auto">
          <a:xfrm flipH="0" flipV="0">
            <a:off x="8247961" y="3364809"/>
            <a:ext cx="3365022" cy="2370896"/>
          </a:xfrm>
          <a:prstGeom prst="rect">
            <a:avLst/>
          </a:prstGeom>
        </p:spPr>
      </p:pic>
      <p:sp>
        <p:nvSpPr>
          <p:cNvPr id="80208309" name="Marcador de contenido 2" hidden="0"/>
          <p:cNvSpPr>
            <a:spLocks noGrp="1"/>
          </p:cNvSpPr>
          <p:nvPr isPhoto="0" userDrawn="0"/>
        </p:nvSpPr>
        <p:spPr bwMode="auto">
          <a:xfrm flipH="0" flipV="0">
            <a:off x="1482928" y="3737526"/>
            <a:ext cx="6765033" cy="199817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en-US" sz="2000" b="0" i="0" u="none" strike="noStrike" cap="none" spc="0">
                <a:solidFill>
                  <a:schemeClr val="tx1"/>
                </a:solidFill>
                <a:latin typeface="Palatino Linotype"/>
                <a:ea typeface="Arial"/>
                <a:cs typeface="Arial"/>
              </a:rPr>
              <a:t>Diese Modelierungssprachen fundieren als Metamodelierungssprachen zur graphischen Sprache mit der Dokumentationsmodele entworfen werden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136142833"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49066044" name="Marcador de contenido 2" hidden="0"/>
          <p:cNvSpPr>
            <a:spLocks noGrp="1"/>
          </p:cNvSpPr>
          <p:nvPr isPhoto="0" userDrawn="0">
            <p:ph idx="1" hasCustomPrompt="0"/>
          </p:nvPr>
        </p:nvSpPr>
        <p:spPr bwMode="auto">
          <a:xfrm flipH="0" flipV="0">
            <a:off x="1534695" y="2015731"/>
            <a:ext cx="9520157" cy="1680382"/>
          </a:xfrm>
        </p:spPr>
        <p:txBody>
          <a:bodyPr vertOverflow="overflow" horzOverflow="clip" vert="horz" wrap="square" lIns="91440" tIns="45720" rIns="91440" bIns="45720" numCol="1" spcCol="0" rtlCol="0" fromWordArt="0" anchor="t" anchorCtr="0" forceAA="0" upright="0" compatLnSpc="0">
            <a:normAutofit/>
          </a:bodyPr>
          <a:lstStyle/>
          <a:p>
            <a:pPr>
              <a:defRPr/>
            </a:pPr>
            <a:r>
              <a:rPr/>
              <a:t>Die graphische Sprache - bestehend aus Browser UI Elemente - wird zum Entwerfen des Dokumentationsmodels verwendet</a:t>
            </a:r>
            <a:endParaRPr/>
          </a:p>
          <a:p>
            <a:pPr>
              <a:defRPr/>
            </a:pPr>
            <a:r>
              <a:rPr/>
              <a:t>Das Endresultat ist eine Dokumentation in Textformat (Markdown) mit Screenshot</a:t>
            </a:r>
            <a:endParaRPr/>
          </a:p>
        </p:txBody>
      </p:sp>
      <p:sp>
        <p:nvSpPr>
          <p:cNvPr id="1925263076" name="Marcador de contenido 2" hidden="0"/>
          <p:cNvSpPr>
            <a:spLocks noGrp="1"/>
          </p:cNvSpPr>
          <p:nvPr isPhoto="0" userDrawn="0"/>
        </p:nvSpPr>
        <p:spPr bwMode="auto">
          <a:xfrm flipH="0" flipV="0">
            <a:off x="1534694" y="4396980"/>
            <a:ext cx="9520157" cy="81070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en-US" sz="2000" b="0" i="0" u="none" strike="noStrike" cap="none" spc="0">
                <a:solidFill>
                  <a:schemeClr val="tx1"/>
                </a:solidFill>
                <a:latin typeface="Palatino Linotype"/>
                <a:ea typeface="Arial"/>
                <a:cs typeface="Arial"/>
              </a:rPr>
              <a:t>Vergleichbare Arbeiten schlugen Lösungen in der Vergangenheit vor, dennoch werden diese Projekte nicht mehr aktiv weiterentwickelt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510116729" name="" hidden="0"/>
          <p:cNvPicPr>
            <a:picLocks noChangeAspect="1"/>
          </p:cNvPicPr>
          <p:nvPr isPhoto="0" userDrawn="0">
            <p:ph idx="1" hasCustomPrompt="0"/>
          </p:nvPr>
        </p:nvPicPr>
        <p:blipFill>
          <a:blip r:embed="rId2"/>
          <a:stretch/>
        </p:blipFill>
        <p:spPr bwMode="auto">
          <a:xfrm rot="0">
            <a:off x="1534695" y="1968145"/>
            <a:ext cx="7353299" cy="137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93</cp:revision>
  <dcterms:created xsi:type="dcterms:W3CDTF">2021-05-27T05:35:17Z</dcterms:created>
  <dcterms:modified xsi:type="dcterms:W3CDTF">2022-01-05T17:41:15Z</dcterms:modified>
  <cp:category/>
  <cp:contentStatus/>
  <cp:version/>
</cp:coreProperties>
</file>