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12192000" cy="6858000"/>
  <p:defaultText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a:p>
            <a:pPr>
              <a:defRPr/>
            </a:pPr>
            <a:endParaRPr/>
          </a:p>
          <a:p>
            <a:pPr>
              <a:defRPr/>
            </a:pPr>
            <a:endParaRPr lang="de-DE"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Folie 16: Da fehlt noch das Fazit aus deiner Evaluierung bzw. Bewertung deines Tools gemessen an dem, was du damit gemacht hast.</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1142653141" name="Slide Image Placeholder 1" hidden="0"/>
          <p:cNvSpPr>
            <a:spLocks noChangeAspect="1" noGrp="1" noRot="1"/>
          </p:cNvSpPr>
          <p:nvPr isPhoto="0" userDrawn="0">
            <p:ph type="sldImg" hasCustomPrompt="0"/>
          </p:nvPr>
        </p:nvSpPr>
        <p:spPr bwMode="auto"/>
      </p:sp>
      <p:sp>
        <p:nvSpPr>
          <p:cNvPr id="45941660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Ich vermisse ein wenig die Vorstellung der Sprachfeatures und deren Besonderheiten</a:t>
            </a:r>
            <a:endParaRPr/>
          </a:p>
        </p:txBody>
      </p:sp>
      <p:sp>
        <p:nvSpPr>
          <p:cNvPr id="1351282617"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02792847" name="Slide Image Placeholder 1" hidden="0"/>
          <p:cNvSpPr>
            <a:spLocks noChangeAspect="1" noGrp="1" noRot="1"/>
          </p:cNvSpPr>
          <p:nvPr isPhoto="0" userDrawn="0">
            <p:ph type="sldImg" hasCustomPrompt="0"/>
          </p:nvPr>
        </p:nvSpPr>
        <p:spPr bwMode="auto"/>
      </p:sp>
      <p:sp>
        <p:nvSpPr>
          <p:cNvPr id="781609919" name="Notes Placeholder 2" hidden="0"/>
          <p:cNvSpPr>
            <a:spLocks noGrp="1"/>
          </p:cNvSpPr>
          <p:nvPr isPhoto="0" userDrawn="0">
            <p:ph type="body" idx="1" hasCustomPrompt="0"/>
          </p:nvPr>
        </p:nvSpPr>
        <p:spPr bwMode="auto"/>
        <p:txBody>
          <a:bodyPr/>
          <a:lstStyle/>
          <a:p>
            <a:pPr>
              <a:defRPr/>
            </a:pPr>
            <a:r>
              <a:rPr/>
              <a:t>Die Verwendung externer Technologie ist insofern</a:t>
            </a:r>
            <a:endParaRPr/>
          </a:p>
          <a:p>
            <a:pPr>
              <a:defRPr/>
            </a:pPr>
            <a:endParaRPr/>
          </a:p>
          <a:p>
            <a:pPr>
              <a:defRPr/>
            </a:pPr>
            <a:r>
              <a:rPr lang="de-DE" sz="1200" b="0" i="0" u="none" strike="noStrike" cap="none" spc="0">
                <a:solidFill>
                  <a:schemeClr val="tx1"/>
                </a:solidFill>
                <a:latin typeface="Palatino Linotype"/>
                <a:ea typeface="Palatino Linotype"/>
                <a:cs typeface="Palatino Linotype"/>
              </a:rPr>
              <a:t>- Folie 10: Inwiefern verhindert das einen Single-Point-of-failure?</a:t>
            </a:r>
            <a:endParaRPr/>
          </a:p>
        </p:txBody>
      </p:sp>
      <p:sp>
        <p:nvSpPr>
          <p:cNvPr id="1255829888"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Was hast du für die Demo geplant? Ich hoffe, du gehst da detailliert auf die ganzen Features deiner Sprachen ein: Primereferenzen, Verschachtelung, Enablen/Disablen von Screenshots, Checks etc.</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 - technisches Detail</a:t>
            </a:r>
            <a:endParaRPr/>
          </a:p>
        </p:txBody>
      </p:sp>
      <p:sp>
        <p:nvSpPr>
          <p:cNvPr id="1975793017" name="Content Placeholder 2" hidden="0"/>
          <p:cNvSpPr>
            <a:spLocks noGrp="1"/>
          </p:cNvSpPr>
          <p:nvPr isPhoto="0" userDrawn="0">
            <p:ph idx="1" hasCustomPrompt="0"/>
          </p:nvPr>
        </p:nvSpPr>
        <p:spPr bwMode="auto">
          <a:xfrm flipH="0" flipV="0">
            <a:off x="1534695" y="2015731"/>
            <a:ext cx="9520157" cy="1891960"/>
          </a:xfrm>
        </p:spPr>
        <p:txBody>
          <a:bodyPr anchor="t"/>
          <a:lstStyle/>
          <a:p>
            <a:pPr>
              <a:defRPr/>
            </a:pPr>
            <a:r>
              <a:rPr/>
              <a:t>Verwendung von Selenium-Java und VuePress, um einen Dokumentationstext mit Bildern in Markdownformat zu erstellen</a:t>
            </a:r>
            <a:endParaRPr/>
          </a:p>
          <a:p>
            <a:pPr>
              <a:defRPr/>
            </a:pPr>
            <a:r>
              <a:rPr/>
              <a:t>Separates Erzeugen der Texte und der Screenshots wird bevorzugt, um Single-Point-of-failure zu </a:t>
            </a:r>
            <a:r>
              <a:rPr lang="de-DE"/>
              <a:t>vermeiden</a:t>
            </a:r>
            <a:endParaRPr/>
          </a:p>
        </p:txBody>
      </p:sp>
      <p:pic>
        <p:nvPicPr>
          <p:cNvPr id="586522987" name="" hidden="0"/>
          <p:cNvPicPr>
            <a:picLocks noChangeAspect="1"/>
          </p:cNvPicPr>
          <p:nvPr isPhoto="0" userDrawn="0"/>
        </p:nvPicPr>
        <p:blipFill>
          <a:blip r:embed="rId3"/>
          <a:stretch/>
        </p:blipFill>
        <p:spPr bwMode="auto">
          <a:xfrm rot="0" flipH="0" flipV="0">
            <a:off x="3605095" y="3378843"/>
            <a:ext cx="5739875" cy="24038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4735652"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b" anchorCtr="0" forceAA="0" upright="0" compatLnSpc="0">
            <a:normAutofit/>
          </a:bodyPr>
          <a:lstStyle/>
          <a:p>
            <a:pPr>
              <a:defRPr/>
            </a:pPr>
            <a:r>
              <a:rPr lang="de-DE" sz="3200" b="0" i="0" u="none" strike="noStrike" cap="none" spc="0">
                <a:solidFill>
                  <a:schemeClr val="tx1"/>
                </a:solidFill>
                <a:latin typeface="+mj-lt"/>
                <a:ea typeface="+mj-ea"/>
                <a:cs typeface="+mj-cs"/>
              </a:rPr>
              <a:t>Methodologie</a:t>
            </a:r>
            <a:br>
              <a:rPr lang="de-DE" sz="3200" b="0" i="0" u="none" strike="noStrike" cap="none" spc="0">
                <a:solidFill>
                  <a:schemeClr val="tx1"/>
                </a:solidFill>
                <a:latin typeface="+mj-lt"/>
                <a:ea typeface="+mj-ea"/>
                <a:cs typeface="+mj-cs"/>
              </a:rPr>
            </a:br>
            <a:r>
              <a:rPr lang="de-DE" sz="1600" b="0" i="1" u="none" strike="noStrike" cap="none" spc="0">
                <a:solidFill>
                  <a:schemeClr val="tx1"/>
                </a:solidFill>
                <a:latin typeface="Palatino Linotype"/>
                <a:ea typeface="Palatino Linotype"/>
                <a:cs typeface="Palatino Linotype"/>
              </a:rPr>
              <a:t>graphische DSL aus </a:t>
            </a:r>
            <a:r>
              <a:rPr lang="de-DE" sz="1600" b="0" i="1" u="none" strike="noStrike" cap="none" spc="0">
                <a:solidFill>
                  <a:schemeClr val="tx1"/>
                </a:solidFill>
                <a:latin typeface="URW Bookman"/>
                <a:ea typeface="URW Bookman"/>
                <a:cs typeface="URW Bookman"/>
              </a:rPr>
              <a:t>Cinco</a:t>
            </a:r>
            <a:r>
              <a:rPr lang="de-DE" sz="1600" b="0" i="1" u="none" strike="noStrike" cap="none" spc="0">
                <a:solidFill>
                  <a:schemeClr val="tx1"/>
                </a:solidFill>
                <a:latin typeface="Palatino Linotype"/>
                <a:ea typeface="Palatino Linotype"/>
                <a:cs typeface="Palatino Linotype"/>
              </a:rPr>
              <a:t> Metasprachen - technisches Detail</a:t>
            </a:r>
            <a:endParaRPr/>
          </a:p>
        </p:txBody>
      </p:sp>
      <p:grpSp>
        <p:nvGrpSpPr>
          <p:cNvPr id="1524444960" name="" hidden="0"/>
          <p:cNvGrpSpPr/>
          <p:nvPr isPhoto="0" userDrawn="0"/>
        </p:nvGrpSpPr>
        <p:grpSpPr bwMode="auto">
          <a:xfrm>
            <a:off x="1712307" y="1682792"/>
            <a:ext cx="8976607" cy="3783552"/>
            <a:chOff x="0" y="0"/>
            <a:chExt cx="8976607" cy="3783552"/>
          </a:xfrm>
        </p:grpSpPr>
        <p:grpSp>
          <p:nvGrpSpPr>
            <p:cNvPr id="353857643" name="" hidden="0"/>
            <p:cNvGrpSpPr/>
            <p:nvPr isPhoto="0" userDrawn="0"/>
          </p:nvGrpSpPr>
          <p:grpSpPr bwMode="auto">
            <a:xfrm>
              <a:off x="0" y="0"/>
              <a:ext cx="8976607" cy="3783552"/>
              <a:chOff x="0" y="0"/>
              <a:chExt cx="8976607" cy="3783552"/>
            </a:xfrm>
          </p:grpSpPr>
          <p:pic>
            <p:nvPicPr>
              <p:cNvPr id="219745317" name="" hidden="0"/>
              <p:cNvPicPr>
                <a:picLocks noChangeAspect="1"/>
              </p:cNvPicPr>
              <p:nvPr isPhoto="0" userDrawn="0">
                <p:ph idx="1" hasCustomPrompt="0"/>
              </p:nvPr>
            </p:nvPicPr>
            <p:blipFill>
              <a:blip r:embed="rId2"/>
              <a:stretch/>
            </p:blipFill>
            <p:spPr bwMode="auto">
              <a:xfrm rot="0">
                <a:off x="188327" y="332939"/>
                <a:ext cx="8788279" cy="3450612"/>
              </a:xfrm>
              <a:prstGeom prst="rect">
                <a:avLst/>
              </a:prstGeom>
            </p:spPr>
          </p:pic>
          <p:sp>
            <p:nvSpPr>
              <p:cNvPr id="534566748" name="" hidden="0"/>
              <p:cNvSpPr txBox="1"/>
              <p:nvPr isPhoto="0" userDrawn="0"/>
            </p:nvSpPr>
            <p:spPr bwMode="auto">
              <a:xfrm flipH="0" flipV="0">
                <a:off x="0" y="3299514"/>
                <a:ext cx="2149230"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Dokumentationsmodell</a:t>
                </a:r>
                <a:endParaRPr sz="1400"/>
              </a:p>
            </p:txBody>
          </p:sp>
          <p:sp>
            <p:nvSpPr>
              <p:cNvPr id="79657727" name="" hidden="0"/>
              <p:cNvSpPr txBox="1"/>
              <p:nvPr isPhoto="0" userDrawn="0"/>
            </p:nvSpPr>
            <p:spPr bwMode="auto">
              <a:xfrm flipH="0" flipV="0">
                <a:off x="6704134" y="0"/>
                <a:ext cx="2198076"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Fertige Dokumentation</a:t>
                </a:r>
                <a:endParaRPr sz="1400"/>
              </a:p>
            </p:txBody>
          </p:sp>
        </p:grpSp>
        <p:sp>
          <p:nvSpPr>
            <p:cNvPr id="1973260769" name="" hidden="0"/>
            <p:cNvSpPr txBox="1"/>
            <p:nvPr isPhoto="0" userDrawn="0"/>
          </p:nvSpPr>
          <p:spPr bwMode="auto">
            <a:xfrm flipH="0" flipV="0">
              <a:off x="3123461" y="1887284"/>
              <a:ext cx="2649901"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Dokumentation </a:t>
              </a:r>
              <a:r>
                <a:rPr sz="1400"/>
                <a:t>in Markdown</a:t>
              </a:r>
              <a:endParaRPr sz="1400"/>
            </a:p>
          </p:txBody>
        </p:sp>
        <p:sp>
          <p:nvSpPr>
            <p:cNvPr id="1826178206" name="" hidden="0"/>
            <p:cNvSpPr txBox="1"/>
            <p:nvPr isPhoto="0" userDrawn="0"/>
          </p:nvSpPr>
          <p:spPr bwMode="auto">
            <a:xfrm flipH="0" flipV="0">
              <a:off x="4322884" y="2688937"/>
              <a:ext cx="1199423" cy="26074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Screenshots</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a:xfrm flipH="0" flipV="0">
            <a:off x="1534695" y="2015731"/>
            <a:ext cx="5583962" cy="3450612"/>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Modell-basierter Editor zum Erstellen von Nutzerdokumentation für Webanwendungen</a:t>
            </a:r>
            <a:endParaRPr/>
          </a:p>
          <a:p>
            <a:pPr>
              <a:defRPr/>
            </a:pPr>
            <a:r>
              <a:rPr/>
              <a:t>Zwei Modellsprachen, die jeweils die Funktionalitäten und die darin enthaltene Nutzeraktionen beschreiben</a:t>
            </a:r>
            <a:endParaRPr/>
          </a:p>
          <a:p>
            <a:pPr>
              <a:defRPr/>
            </a:pPr>
            <a:r>
              <a:rPr/>
              <a:t>Ein Modell-zu-Text-Generator, der Markdowndateien mit Dummybildern erstellt</a:t>
            </a:r>
            <a:endParaRPr/>
          </a:p>
        </p:txBody>
      </p:sp>
      <p:pic>
        <p:nvPicPr>
          <p:cNvPr id="356184977" name="" hidden="0"/>
          <p:cNvPicPr>
            <a:picLocks noChangeAspect="1"/>
          </p:cNvPicPr>
          <p:nvPr isPhoto="0" userDrawn="0"/>
        </p:nvPicPr>
        <p:blipFill>
          <a:blip r:embed="rId2"/>
          <a:stretch/>
        </p:blipFill>
        <p:spPr bwMode="auto">
          <a:xfrm>
            <a:off x="7238999" y="2015731"/>
            <a:ext cx="4762499"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r>
              <a:rPr/>
              <a:t>Implementierung der Wiederverwendbarkeit der Modellelemente, um den Designprozess zu beschleunigen</a:t>
            </a:r>
            <a:endParaRPr/>
          </a:p>
          <a:p>
            <a:pPr>
              <a:defRPr/>
            </a:pPr>
            <a:r>
              <a:rPr/>
              <a:t>Überprüfung der Korrektheit des Graphmodells vor der Generation, um Fehler zu minimieren</a:t>
            </a:r>
            <a:endParaRPr/>
          </a:p>
          <a:p>
            <a:pPr>
              <a:defRPr/>
            </a:pPr>
            <a:r>
              <a:rPr/>
              <a:t> </a:t>
            </a:r>
            <a:r>
              <a:rPr lang="de-DE" sz="2000" b="0" i="0" u="none" strike="noStrike" cap="none" spc="0">
                <a:solidFill>
                  <a:schemeClr val="tx1"/>
                </a:solidFill>
                <a:latin typeface="Palatino Linotype"/>
                <a:ea typeface="Palatino Linotype"/>
                <a:cs typeface="Palatino Linotype"/>
              </a:rPr>
              <a:t>Generierung der gesamten Projektstruktur mit ‚Boilerplate-code‘ innerhalb desselben Projektordners</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r>
              <a:rPr/>
              <a:t>Ad hoc Erstellung eine Dokumentations-Webseite durch Integration von Drittanbierter-Tools, VuePress und Markdown</a:t>
            </a:r>
            <a:endParaRPr/>
          </a:p>
          <a:p>
            <a:pPr>
              <a:defRPr/>
            </a:pPr>
            <a:r>
              <a:rPr lang="de-DE" sz="2000" b="0" i="0" u="none" strike="noStrike" cap="none" spc="0">
                <a:solidFill>
                  <a:schemeClr val="tx1"/>
                </a:solidFill>
                <a:latin typeface="Palatino Linotype"/>
                <a:ea typeface="Palatino Linotype"/>
                <a:cs typeface="Palatino Linotype"/>
              </a:rPr>
              <a:t>Starten der Dokumentations-Website mit minimalem Konfigurationsaufwand</a:t>
            </a:r>
            <a:endParaRPr/>
          </a:p>
        </p:txBody>
      </p:sp>
      <p:pic>
        <p:nvPicPr>
          <p:cNvPr id="307794514" name="" hidden="0"/>
          <p:cNvPicPr>
            <a:picLocks noChangeAspect="1"/>
          </p:cNvPicPr>
          <p:nvPr isPhoto="0" userDrawn="0"/>
        </p:nvPicPr>
        <p:blipFill>
          <a:blip r:embed="rId2"/>
          <a:stretch/>
        </p:blipFill>
        <p:spPr bwMode="auto">
          <a:xfrm rot="0" flipH="0" flipV="0">
            <a:off x="3607499" y="3246060"/>
            <a:ext cx="5135292" cy="2406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rgbClr val="D7D5D2">
                <a:alpha val="99999"/>
              </a:srgbClr>
            </a:gs>
            <a:gs pos="100000">
              <a:srgbClr val="422B54">
                <a:alpha val="99999"/>
              </a:srgbClr>
            </a:gs>
          </a:gsLst>
          <a:lin ang="3600000" scaled="1"/>
        </a:gradFill>
      </p:bgPr>
    </p:bg>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pic>
        <p:nvPicPr>
          <p:cNvPr id="1928959524" name="" hidden="0"/>
          <p:cNvPicPr>
            <a:picLocks noChangeAspect="1"/>
          </p:cNvPicPr>
          <p:nvPr isPhoto="0" userDrawn="0"/>
        </p:nvPicPr>
        <p:blipFill>
          <a:blip r:embed="rId3"/>
          <a:stretch/>
        </p:blipFill>
        <p:spPr bwMode="auto">
          <a:xfrm>
            <a:off x="6933828" y="1312914"/>
            <a:ext cx="4762498"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Künftige Arbeiten</a:t>
            </a:r>
            <a:br>
              <a:rPr lang="de-DE"/>
            </a:br>
            <a:endParaRPr sz="1800"/>
          </a:p>
        </p:txBody>
      </p:sp>
      <p:sp>
        <p:nvSpPr>
          <p:cNvPr id="835041238" name="Marcador de conteni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lang="en-US" sz="2000" b="0" i="0" u="none" strike="noStrike" cap="none" spc="0">
                <a:solidFill>
                  <a:schemeClr val="tx1"/>
                </a:solidFill>
                <a:latin typeface="Palatino Linotype"/>
                <a:ea typeface="Palatino Linotype"/>
                <a:cs typeface="Palatino Linotype"/>
              </a:rPr>
              <a:t>facilitate the creation process by gener</a:t>
            </a:r>
            <a:r>
              <a:rPr lang="en-US" sz="2000" b="0" i="0" u="none" strike="noStrike" cap="none" spc="0">
                <a:solidFill>
                  <a:schemeClr val="tx1"/>
                </a:solidFill>
                <a:latin typeface="Palatino Linotype"/>
                <a:ea typeface="Palatino Linotype"/>
                <a:cs typeface="Palatino Linotype"/>
              </a:rPr>
              <a:t>ating a project template containing a start configuration</a:t>
            </a:r>
            <a:endParaRPr lang="en-US" sz="2000" b="0" i="0" u="none" strike="noStrike" cap="none" spc="0">
              <a:solidFill>
                <a:schemeClr val="tx1"/>
              </a:solidFill>
              <a:latin typeface="Palatino Linotype"/>
              <a:ea typeface="Palatino Linotype"/>
              <a:cs typeface="Palatino Linotype"/>
            </a:endParaRPr>
          </a:p>
          <a:p>
            <a:pPr>
              <a:defRPr/>
            </a:pPr>
            <a:r>
              <a:rPr lang="en-US" sz="2000" b="0" i="0" u="none" strike="noStrike" cap="none" spc="0">
                <a:solidFill>
                  <a:schemeClr val="tx1"/>
                </a:solidFill>
                <a:latin typeface="Palatino Linotype"/>
                <a:ea typeface="Palatino Linotype"/>
                <a:cs typeface="Palatino Linotype"/>
              </a:rPr>
              <a:t>cross-referencing DocGraphModels inside others could be improved in</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the future to allow us, for example, to list all available graph models in a separate</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view</a:t>
            </a:r>
            <a:endParaRPr lang="en-US" sz="2000" b="0" i="0" u="none" strike="noStrike" cap="none" spc="0">
              <a:solidFill>
                <a:schemeClr val="tx1"/>
              </a:solidFill>
              <a:latin typeface="Palatino Linotype"/>
              <a:ea typeface="Palatino Linotype"/>
              <a:cs typeface="Palatino Linotype"/>
            </a:endParaRPr>
          </a:p>
          <a:p>
            <a:pPr>
              <a:defRPr/>
            </a:pPr>
            <a:r>
              <a:rPr lang="en-US" sz="2000" b="0" i="0" u="none" strike="noStrike" cap="none" spc="0">
                <a:solidFill>
                  <a:schemeClr val="tx1"/>
                </a:solidFill>
                <a:latin typeface="Palatino Linotype"/>
                <a:ea typeface="Palatino Linotype"/>
                <a:cs typeface="Palatino Linotype"/>
              </a:rPr>
              <a:t> implement more checks to</a:t>
            </a:r>
            <a:r>
              <a:rPr lang="en-US" sz="2000" b="0" i="0" u="none" strike="noStrike" cap="none" spc="0">
                <a:solidFill>
                  <a:schemeClr val="tx1"/>
                </a:solidFill>
                <a:latin typeface="Palatino Linotype"/>
                <a:ea typeface="Palatino Linotype"/>
                <a:cs typeface="Palatino Linotype"/>
              </a:rPr>
              <a:t> validate some other aspects of the model: validate</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that the Web element selectors have the correct syntax of CSS</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selectors or XPath</a:t>
            </a:r>
            <a:r>
              <a:rPr lang="en-US" sz="2000" b="0" i="0" u="none" strike="noStrike" cap="none" spc="0">
                <a:solidFill>
                  <a:schemeClr val="tx1"/>
                </a:solidFill>
                <a:latin typeface="Palatino Linotype"/>
                <a:ea typeface="Palatino Linotype"/>
                <a:cs typeface="Palatino Linotype"/>
              </a:rPr>
              <a:t> We could even verify in advance if the HTML element we are looking</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for can be found with that given selector by running a selector query search in</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the background</a:t>
            </a:r>
            <a:endParaRPr lang="en-US" sz="2000" b="0" i="0" u="none" strike="noStrike" cap="none" spc="0">
              <a:solidFill>
                <a:schemeClr val="tx1"/>
              </a:solidFill>
              <a:latin typeface="Palatino Linotype"/>
              <a:ea typeface="Palatino Linotype"/>
              <a:cs typeface="Palatino Linotyp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53499456"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751158943" name="Marcador de contenido 2" hidden="0"/>
          <p:cNvSpPr>
            <a:spLocks noGrp="1"/>
          </p:cNvSpPr>
          <p:nvPr isPhoto="0" userDrawn="0">
            <p:ph idx="1" hasCustomPrompt="0"/>
          </p:nvPr>
        </p:nvSpPr>
        <p:spPr bwMode="auto"/>
        <p:txBody>
          <a:bodyPr/>
          <a:lstStyle/>
          <a:p>
            <a:pPr>
              <a:defRPr/>
            </a:pPr>
            <a:r>
              <a:rPr lang="de-DE" sz="2000" b="0" i="0" u="none" strike="noStrike" cap="none" spc="0">
                <a:solidFill>
                  <a:schemeClr val="tx1"/>
                </a:solidFill>
                <a:latin typeface="Palatino Linotype"/>
                <a:ea typeface="Palatino Linotype"/>
                <a:cs typeface="Palatino Linotype"/>
              </a:rPr>
              <a:t>DSL-getriebene Generierung von Endbenutzerdokumentation für Webanwendungen auf der Basis von Graphenmodellen unter Verwendung einer grafischen DSL</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Erstellung einer Editoranwendung, die es dem Dokumentationsdesigner ermöglicht grafische Diagramme zu erstellen, die den erforderlichen Benutzer-Workflow veranschaulichen</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Mithilfe von </a:t>
            </a:r>
            <a:r>
              <a:rPr lang="de-DE" sz="2000" b="0" i="0" u="none" strike="noStrike" cap="none" spc="0">
                <a:solidFill>
                  <a:schemeClr val="tx1"/>
                </a:solidFill>
                <a:latin typeface="Palatino Linotype"/>
                <a:ea typeface="Palatino Linotype"/>
                <a:cs typeface="Palatino Linotype"/>
              </a:rPr>
              <a:t>Drittanbietern</a:t>
            </a:r>
            <a:r>
              <a:rPr lang="de-DE" sz="2000" b="0" i="0" u="none" strike="noStrike" cap="none" spc="0">
                <a:solidFill>
                  <a:schemeClr val="tx1"/>
                </a:solidFill>
                <a:latin typeface="Palatino Linotype"/>
                <a:ea typeface="Palatino Linotype"/>
                <a:cs typeface="Palatino Linotype"/>
              </a:rPr>
              <a:t>-Tools</a:t>
            </a:r>
            <a:r>
              <a:rPr lang="de-DE" sz="2000" b="0" i="0" u="none" strike="noStrike" cap="none" spc="0">
                <a:solidFill>
                  <a:schemeClr val="tx1"/>
                </a:solidFill>
                <a:latin typeface="Palatino Linotype"/>
                <a:ea typeface="Palatino Linotype"/>
                <a:cs typeface="Palatino Linotype"/>
              </a:rPr>
              <a:t> konnten wir eine gut strukturierte und voll funktionsfähige Dokumentation-Website zu erstellen</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lang="de-DE"/>
              <a:t>Erleichtern das Erlernen der Bedienung der Anwendung mit Beschreibungen und Anleitungen</a:t>
            </a:r>
            <a:endParaRPr lang="de-DE"/>
          </a:p>
          <a:p>
            <a:pPr algn="l">
              <a:defRPr/>
            </a:pPr>
            <a:r>
              <a:rPr lang="de-DE"/>
              <a:t>Herausforderung durch regelmäßiges Updaten der Anwendung, vor allem wenn der Benutzer der Aktualisierung nicht zustimmen kann</a:t>
            </a:r>
            <a:endParaRPr lang="de-DE"/>
          </a:p>
          <a:p>
            <a:pPr algn="l">
              <a:defRPr/>
            </a:pPr>
            <a:r>
              <a:rPr lang="de-DE" sz="2000" b="0" i="0" u="none" strike="noStrike" cap="none" spc="0">
                <a:solidFill>
                  <a:schemeClr val="tx1"/>
                </a:solidFill>
                <a:latin typeface="+mn-lt"/>
                <a:ea typeface="+mn-ea"/>
                <a:cs typeface="+mn-cs"/>
              </a:rPr>
              <a:t>Gut </a:t>
            </a:r>
            <a:r>
              <a:rPr lang="de-DE" sz="2000" b="0" i="0" u="none" strike="noStrike" cap="none" spc="0">
                <a:solidFill>
                  <a:schemeClr val="tx1"/>
                </a:solidFill>
                <a:latin typeface="Palatino Linotype"/>
                <a:ea typeface="Arial"/>
                <a:cs typeface="Arial"/>
              </a:rPr>
              <a:t>strukturierte </a:t>
            </a:r>
            <a:r>
              <a:rPr lang="de-DE" sz="2000" b="0" i="0" u="none" strike="noStrike" cap="none" spc="0">
                <a:solidFill>
                  <a:schemeClr val="tx1"/>
                </a:solidFill>
                <a:latin typeface="Palatino Linotype"/>
                <a:ea typeface="Arial"/>
                <a:cs typeface="Arial"/>
              </a:rPr>
              <a:t>Dokumentation </a:t>
            </a:r>
            <a:r>
              <a:rPr lang="de-DE" sz="2000" b="0" i="0" u="none" strike="noStrike" cap="none" spc="0">
                <a:solidFill>
                  <a:schemeClr val="tx1"/>
                </a:solidFill>
                <a:latin typeface="Palatino Linotype"/>
                <a:ea typeface="Arial"/>
                <a:cs typeface="Arial"/>
              </a:rPr>
              <a:t>profitiert nicht nur dem User, sondern der entwickelnden Firma auch</a:t>
            </a:r>
            <a:endParaRPr lang="de-DE"/>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de-DE"/>
              <a:t>Erster Ansatzpunkt für den Entwickler dem Endbenutzer das Wissen zu vermitteln, um mit der Anwendung angemessen zu interagieren</a:t>
            </a:r>
            <a:endParaRPr lang="de-DE"/>
          </a:p>
          <a:p>
            <a:pPr algn="l">
              <a:defRPr/>
            </a:pPr>
            <a:r>
              <a:rPr lang="de-DE"/>
              <a:t>In unserem Fall </a:t>
            </a:r>
            <a:r>
              <a:rPr lang="de-DE">
                <a:latin typeface="Akaash"/>
                <a:ea typeface="Akaash"/>
                <a:cs typeface="Akaash"/>
              </a:rPr>
              <a:t>‣</a:t>
            </a:r>
            <a:r>
              <a:rPr lang="de-DE"/>
              <a:t> Beschreibung und Navigationsanweisungen der User Interface (UI) mit unterstützenden Bildern</a:t>
            </a:r>
            <a:endParaRPr lang="de-DE"/>
          </a:p>
          <a:p>
            <a:pPr algn="l">
              <a:defRPr/>
            </a:pPr>
            <a:r>
              <a:rPr lang="de-DE" sz="2000" b="0" i="0" u="none" strike="noStrike" cap="none" spc="0">
                <a:solidFill>
                  <a:schemeClr val="tx1"/>
                </a:solidFill>
                <a:latin typeface="+mn-lt"/>
                <a:ea typeface="+mn-ea"/>
                <a:cs typeface="+mn-cs"/>
              </a:rPr>
              <a:t>Normiertes </a:t>
            </a:r>
            <a:r>
              <a:rPr lang="de-DE" sz="2000" b="0" i="0" u="none" strike="noStrike" cap="none" spc="0">
                <a:solidFill>
                  <a:schemeClr val="tx1"/>
                </a:solidFill>
                <a:latin typeface="Palatino Linotype"/>
                <a:ea typeface="Arial"/>
                <a:cs typeface="Arial"/>
              </a:rPr>
              <a:t>Vorgehen </a:t>
            </a:r>
            <a:r>
              <a:rPr lang="de-DE" sz="2000" b="0" i="0" u="none" strike="noStrike" cap="none" spc="0">
                <a:solidFill>
                  <a:schemeClr val="tx1"/>
                </a:solidFill>
                <a:latin typeface="Palatino Linotype"/>
                <a:ea typeface="Arial"/>
                <a:cs typeface="Arial"/>
              </a:rPr>
              <a:t>zur Dokumentation durch ISO/IEEE (z.B. ISO-26514 oder -26511)</a:t>
            </a:r>
            <a:endParaRPr lang="de-DE"/>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247960" y="2485577"/>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de-DE" sz="2000" b="0" i="0" u="none" strike="noStrike" cap="none" spc="0">
                <a:solidFill>
                  <a:schemeClr val="tx1"/>
                </a:solidFill>
                <a:latin typeface="Palatino Linotype"/>
                <a:ea typeface="Arial"/>
                <a:cs typeface="Arial"/>
              </a:rPr>
              <a:t>Den Grundstein liefert die Cinco Entwicklungsumgebung samt der Modellierungssprachen </a:t>
            </a:r>
            <a:endParaRPr lang="de-DE"/>
          </a:p>
          <a:p>
            <a:pPr>
              <a:defRPr/>
            </a:pPr>
            <a:r>
              <a:rPr lang="de-DE" sz="2000" b="0" i="0" u="none" strike="noStrike" cap="none" spc="0">
                <a:solidFill>
                  <a:schemeClr val="tx1"/>
                </a:solidFill>
                <a:latin typeface="Palatino Linotype"/>
                <a:ea typeface="Arial"/>
                <a:cs typeface="Arial"/>
              </a:rPr>
              <a:t>Diese Modellierungssprachen fundieren als Meta-Modellierungssprachen zur graphischen</a:t>
            </a:r>
            <a:r>
              <a:rPr lang="de-DE" sz="2000" b="0" i="0" u="none" strike="noStrike" cap="none" spc="0">
                <a:solidFill>
                  <a:schemeClr val="tx1"/>
                </a:solidFill>
                <a:latin typeface="Palatino Linotype"/>
                <a:ea typeface="Arial"/>
                <a:cs typeface="Arial"/>
              </a:rPr>
              <a:t> Sprache mit der Dokumentationsmodelle entworfen werden</a:t>
            </a:r>
            <a:endParaRPr lang="de-DE"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de-DE" sz="2000" b="0" i="0" u="none" strike="noStrike" cap="none" spc="0">
                <a:solidFill>
                  <a:schemeClr val="tx1"/>
                </a:solidFill>
                <a:latin typeface="Palatino Linotype"/>
                <a:ea typeface="Arial"/>
                <a:cs typeface="Arial"/>
              </a:rPr>
              <a:t>Cinco Metasprachen (Meta Graph Language, Meta Style Language, Cinco Product Definition) spezifizieren unsere graphische Domainsprache </a:t>
            </a:r>
            <a:endParaRPr lang="de-DE" sz="2000"/>
          </a:p>
          <a:p>
            <a:pPr>
              <a:defRPr/>
            </a:pPr>
            <a:r>
              <a:rPr lang="de-DE" sz="2000" b="0" i="0" u="none" strike="noStrike" cap="none" spc="0">
                <a:solidFill>
                  <a:schemeClr val="tx1"/>
                </a:solidFill>
                <a:latin typeface="+mn-lt"/>
                <a:ea typeface="+mn-ea"/>
                <a:cs typeface="+mn-cs"/>
              </a:rPr>
              <a:t>Diese</a:t>
            </a:r>
            <a:r>
              <a:rPr lang="de-DE" sz="2000" b="0" i="0" u="none" strike="noStrike" cap="none" spc="0">
                <a:solidFill>
                  <a:schemeClr val="tx1"/>
                </a:solidFill>
                <a:latin typeface="Palatino Linotype"/>
                <a:ea typeface="Arial"/>
                <a:cs typeface="Arial"/>
              </a:rPr>
              <a:t> graphische Sprache - bestehend aus Repräsentationen der  Browser UI Elemente - wird zum Entwerfen des Dokumentationsmodels verwendet</a:t>
            </a:r>
            <a:endParaRPr lang="de-DE" sz="2000" b="0" i="0" u="none" strike="noStrike" cap="none" spc="0">
              <a:solidFill>
                <a:schemeClr val="tx1"/>
              </a:solidFill>
              <a:latin typeface="Palatino Linotype"/>
              <a:ea typeface="Arial"/>
              <a:cs typeface="Arial"/>
            </a:endParaRPr>
          </a:p>
          <a:p>
            <a:pPr>
              <a:defRPr/>
            </a:pPr>
            <a:r>
              <a:rPr lang="de-DE" sz="2000" b="0" i="0" u="none" strike="noStrike" cap="none" spc="0">
                <a:solidFill>
                  <a:schemeClr val="tx1"/>
                </a:solidFill>
                <a:latin typeface="+mn-lt"/>
                <a:ea typeface="+mn-ea"/>
                <a:cs typeface="+mn-cs"/>
              </a:rPr>
              <a:t>Das Endresultat ist eine Dokumentation in Textformat (Markdown) mit Screenshot</a:t>
            </a:r>
            <a:endParaRPr lang="de-DE" sz="2000"/>
          </a:p>
        </p:txBody>
      </p:sp>
      <p:grpSp>
        <p:nvGrpSpPr>
          <p:cNvPr id="1487921282" name="" hidden="0"/>
          <p:cNvGrpSpPr/>
          <p:nvPr isPhoto="0" userDrawn="0"/>
        </p:nvGrpSpPr>
        <p:grpSpPr bwMode="auto">
          <a:xfrm>
            <a:off x="3071936" y="4516193"/>
            <a:ext cx="6240096" cy="1161743"/>
            <a:chOff x="0" y="0"/>
            <a:chExt cx="6240096" cy="1161743"/>
          </a:xfrm>
        </p:grpSpPr>
        <p:pic>
          <p:nvPicPr>
            <p:cNvPr id="986360154" name="" hidden="0"/>
            <p:cNvPicPr>
              <a:picLocks noChangeAspect="1"/>
            </p:cNvPicPr>
            <p:nvPr isPhoto="0" userDrawn="0"/>
          </p:nvPicPr>
          <p:blipFill>
            <a:blip r:embed="rId2"/>
            <a:stretch/>
          </p:blipFill>
          <p:spPr bwMode="auto">
            <a:xfrm flipH="0" flipV="0">
              <a:off x="0" y="0"/>
              <a:ext cx="4114793" cy="1131214"/>
            </a:xfrm>
            <a:prstGeom prst="rect">
              <a:avLst/>
            </a:prstGeom>
          </p:spPr>
        </p:pic>
        <p:grpSp>
          <p:nvGrpSpPr>
            <p:cNvPr id="1372563930" name="" hidden="0"/>
            <p:cNvGrpSpPr/>
            <p:nvPr isPhoto="0" userDrawn="0"/>
          </p:nvGrpSpPr>
          <p:grpSpPr bwMode="auto">
            <a:xfrm>
              <a:off x="4114793" y="181063"/>
              <a:ext cx="2125301" cy="980680"/>
              <a:chOff x="0" y="0"/>
              <a:chExt cx="2125301" cy="980680"/>
            </a:xfrm>
          </p:grpSpPr>
          <p:cxnSp>
            <p:nvCxnSpPr>
              <p:cNvPr id="0" name="" hidden="0"/>
              <p:cNvCxnSpPr>
                <a:cxnSpLocks/>
                <a:stCxn id="986360154" idx="3"/>
              </p:cNvCxnSpPr>
              <p:nvPr isPhoto="0" userDrawn="0"/>
            </p:nvCxnSpPr>
            <p:spPr bwMode="auto">
              <a:xfrm rot="0" flipH="0" flipV="1">
                <a:off x="0" y="380376"/>
                <a:ext cx="900000" cy="0"/>
              </a:xfrm>
              <a:prstGeom prst="line">
                <a:avLst/>
              </a:prstGeom>
              <a:ln w="19049" cap="flat"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grpSp>
            <p:nvGrpSpPr>
              <p:cNvPr id="1213238108" name="" hidden="0"/>
              <p:cNvGrpSpPr/>
              <p:nvPr isPhoto="0" userDrawn="0"/>
            </p:nvGrpSpPr>
            <p:grpSpPr bwMode="auto">
              <a:xfrm>
                <a:off x="900000" y="0"/>
                <a:ext cx="1225300" cy="980680"/>
                <a:chOff x="0" y="0"/>
                <a:chExt cx="1225300" cy="980680"/>
              </a:xfrm>
            </p:grpSpPr>
            <p:pic>
              <p:nvPicPr>
                <p:cNvPr id="1071333906" name="" hidden="0"/>
                <p:cNvPicPr>
                  <a:picLocks noChangeAspect="1"/>
                </p:cNvPicPr>
                <p:nvPr isPhoto="0" userDrawn="0"/>
              </p:nvPicPr>
              <p:blipFill>
                <a:blip r:embed="rId3"/>
                <a:stretch/>
              </p:blipFill>
              <p:spPr bwMode="auto">
                <a:xfrm rot="0" flipH="0" flipV="0">
                  <a:off x="293195" y="0"/>
                  <a:ext cx="769088" cy="769088"/>
                </a:xfrm>
                <a:prstGeom prst="rect">
                  <a:avLst/>
                </a:prstGeom>
              </p:spPr>
            </p:pic>
            <p:sp>
              <p:nvSpPr>
                <p:cNvPr id="318253103" name="" hidden="0"/>
                <p:cNvSpPr txBox="1"/>
                <p:nvPr isPhoto="0" userDrawn="0"/>
              </p:nvSpPr>
              <p:spPr bwMode="auto">
                <a:xfrm rot="0" flipH="0" flipV="0">
                  <a:off x="0" y="797507"/>
                  <a:ext cx="1225300" cy="183173"/>
                </a:xfrm>
                <a:prstGeom prst="rect">
                  <a:avLst/>
                </a:prstGeom>
                <a:noFill/>
              </p:spPr>
              <p:txBody>
                <a:bodyPr vertOverflow="overflow" horzOverflow="clip" vert="horz" wrap="square" lIns="91440" tIns="45720" rIns="91440" bIns="45720" numCol="1" spcCol="0" rtlCol="0" fromWordArt="0" anchor="ctr" anchorCtr="0" forceAA="0" upright="0" compatLnSpc="0">
                  <a:noAutofit/>
                </a:bodyPr>
                <a:p>
                  <a:pPr>
                    <a:defRPr/>
                  </a:pPr>
                  <a:r>
                    <a:rPr sz="850"/>
                    <a:t>Dokumentationstext</a:t>
                  </a:r>
                  <a:endParaRPr sz="800"/>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97314373" name="Título 1" hidden="0"/>
          <p:cNvSpPr>
            <a:spLocks noGrp="1"/>
          </p:cNvSpPr>
          <p:nvPr isPhoto="0" userDrawn="0">
            <p:ph type="title" hasCustomPrompt="0"/>
          </p:nvPr>
        </p:nvSpPr>
        <p:spPr bwMode="auto"/>
        <p:txBody>
          <a:bodyPr/>
          <a:lstStyle/>
          <a:p>
            <a:pPr>
              <a:defRPr/>
            </a:pPr>
            <a:r>
              <a:rPr lang="de-DE"/>
              <a:t>Graphische DSL: .feat und .doc</a:t>
            </a:r>
            <a:br>
              <a:rPr lang="de-DE"/>
            </a:br>
            <a:r>
              <a:rPr lang="de-DE" sz="1600" i="1"/>
              <a:t>Feature- und Dokumentationssprachen</a:t>
            </a:r>
            <a:endParaRPr/>
          </a:p>
        </p:txBody>
      </p:sp>
      <p:sp>
        <p:nvSpPr>
          <p:cNvPr id="1461394510" name="Content Placeholder 2" hidden="0"/>
          <p:cNvSpPr>
            <a:spLocks noGrp="1"/>
          </p:cNvSpPr>
          <p:nvPr isPhoto="0" userDrawn="0">
            <p:ph idx="1" hasCustomPrompt="0"/>
          </p:nvPr>
        </p:nvSpPr>
        <p:spPr bwMode="auto">
          <a:xfrm flipH="0" flipV="0">
            <a:off x="1534695" y="2015731"/>
            <a:ext cx="9520157" cy="474539"/>
          </a:xfrm>
        </p:spPr>
        <p:txBody>
          <a:bodyPr anchor="t"/>
          <a:lstStyle/>
          <a:p>
            <a:pPr>
              <a:defRPr/>
            </a:pPr>
            <a:r>
              <a:rPr lang="de-DE" sz="2000" b="0" i="0" u="none" strike="noStrike" cap="none" spc="0">
                <a:solidFill>
                  <a:schemeClr val="tx1"/>
                </a:solidFill>
                <a:latin typeface="Palatino Linotype"/>
                <a:ea typeface="Arial"/>
                <a:cs typeface="Arial"/>
              </a:rPr>
              <a:t>Meta Graph Language, Meta Style Language</a:t>
            </a:r>
            <a:endParaRPr lang="de-DE" sz="2000"/>
          </a:p>
        </p:txBody>
      </p:sp>
      <p:sp>
        <p:nvSpPr>
          <p:cNvPr id="1881502250" name="Content Placeholder 2" hidden="0"/>
          <p:cNvSpPr>
            <a:spLocks noGrp="1"/>
          </p:cNvSpPr>
          <p:nvPr isPhoto="0" userDrawn="0"/>
        </p:nvSpPr>
        <p:spPr bwMode="auto">
          <a:xfrm flipH="0" flipV="0">
            <a:off x="1534694" y="4697255"/>
            <a:ext cx="9520157" cy="543393"/>
          </a:xfrm>
        </p:spPr>
        <p:txBody>
          <a:bodyPr vert="horz" lIns="91440" tIns="45720" rIns="91440" bIns="45720" rtlCol="0" anchor="t">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de-DE" sz="2000" b="0" i="0" u="none" strike="noStrike" cap="none" spc="0">
                <a:solidFill>
                  <a:schemeClr val="tx1"/>
                </a:solidFill>
                <a:latin typeface="Palatino Linotype"/>
                <a:ea typeface="Arial"/>
                <a:cs typeface="Arial"/>
              </a:rPr>
              <a:t>Cinco Product Definition</a:t>
            </a:r>
            <a:endParaRPr lang="de-DE"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97</cp:revision>
  <dcterms:created xsi:type="dcterms:W3CDTF">2021-05-27T05:35:17Z</dcterms:created>
  <dcterms:modified xsi:type="dcterms:W3CDTF">2022-01-11T17:28:36Z</dcterms:modified>
  <cp:category/>
  <cp:contentStatus/>
  <cp:version/>
</cp:coreProperties>
</file>