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69" r:id="rId2"/>
    <p:sldId id="271" r:id="rId3"/>
    <p:sldId id="257" r:id="rId4"/>
    <p:sldId id="272" r:id="rId5"/>
    <p:sldId id="273" r:id="rId6"/>
    <p:sldId id="289" r:id="rId7"/>
    <p:sldId id="270" r:id="rId8"/>
    <p:sldId id="274" r:id="rId9"/>
    <p:sldId id="288"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90" r:id="rId24"/>
    <p:sldId id="29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6A7C2-A658-438D-8730-B53DAC5C2D73}" v="24" dt="2025-06-10T12:54:56.5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7" autoAdjust="0"/>
    <p:restoredTop sz="94660"/>
  </p:normalViewPr>
  <p:slideViewPr>
    <p:cSldViewPr snapToGrid="0">
      <p:cViewPr varScale="1">
        <p:scale>
          <a:sx n="87" d="100"/>
          <a:sy n="87" d="100"/>
        </p:scale>
        <p:origin x="3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64F59-5AB9-47E4-9E28-AE12DADEA4DC}" type="datetimeFigureOut">
              <a:rPr lang="en-IN" smtClean="0"/>
              <a:t>10-06-2025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769D26-6188-49B6-B7FC-870638971F74}" type="slidenum">
              <a:rPr lang="en-IN" smtClean="0"/>
              <a:t>‹#›</a:t>
            </a:fld>
            <a:endParaRPr lang="en-IN"/>
          </a:p>
        </p:txBody>
      </p:sp>
    </p:spTree>
    <p:extLst>
      <p:ext uri="{BB962C8B-B14F-4D97-AF65-F5344CB8AC3E}">
        <p14:creationId xmlns:p14="http://schemas.microsoft.com/office/powerpoint/2010/main" val="755438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769D26-6188-49B6-B7FC-870638971F74}" type="slidenum">
              <a:rPr lang="en-IN" smtClean="0"/>
              <a:t>11</a:t>
            </a:fld>
            <a:endParaRPr lang="en-IN"/>
          </a:p>
        </p:txBody>
      </p:sp>
    </p:spTree>
    <p:extLst>
      <p:ext uri="{BB962C8B-B14F-4D97-AF65-F5344CB8AC3E}">
        <p14:creationId xmlns:p14="http://schemas.microsoft.com/office/powerpoint/2010/main" val="73720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769D26-6188-49B6-B7FC-870638971F74}" type="slidenum">
              <a:rPr lang="en-IN" smtClean="0"/>
              <a:t>18</a:t>
            </a:fld>
            <a:endParaRPr lang="en-IN"/>
          </a:p>
        </p:txBody>
      </p:sp>
    </p:spTree>
    <p:extLst>
      <p:ext uri="{BB962C8B-B14F-4D97-AF65-F5344CB8AC3E}">
        <p14:creationId xmlns:p14="http://schemas.microsoft.com/office/powerpoint/2010/main" val="423312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769D26-6188-49B6-B7FC-870638971F74}" type="slidenum">
              <a:rPr lang="en-IN" smtClean="0"/>
              <a:t>22</a:t>
            </a:fld>
            <a:endParaRPr lang="en-IN"/>
          </a:p>
        </p:txBody>
      </p:sp>
    </p:spTree>
    <p:extLst>
      <p:ext uri="{BB962C8B-B14F-4D97-AF65-F5344CB8AC3E}">
        <p14:creationId xmlns:p14="http://schemas.microsoft.com/office/powerpoint/2010/main" val="331094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8628-7732-656E-8DBB-41405E0B6D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1E9BE3-1448-5F3D-5824-FFCEBF095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7EA6E0-0C73-33F0-DC21-3C1DEAC55967}"/>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0713EB3A-2313-4A6D-4434-ACCD24C07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8DC10-2AD9-E8D0-451E-BBBA3EBC7CDB}"/>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3390899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09B9-36B3-6E6A-BB2F-7B5072032C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37618-CB51-DD6F-4186-5A57C99CDF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1F6D28-BE43-6D8C-BE9E-BFDB251D45C1}"/>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708339FA-5F0A-AA14-7B48-5EB166B3D5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28C520-9A18-2F7B-D939-8F3F41B8C6C7}"/>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1348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7CF3E0-8EA2-865D-C86A-539C379395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6D1600-4B18-2204-6232-E6448C280D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4EF703-D6F2-79CD-746D-78C972712443}"/>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A9BEB8F9-7FD5-89E5-6832-1A3113D3F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972A5-B64E-712D-DD12-DF8E2B72774E}"/>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2624295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6EF8-E0D7-6AED-D501-0BFD88C22D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13AB1-F21C-B6D1-E29B-1C95205312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971BB-0FF2-CB33-CA36-F3F378ABEC14}"/>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65FA9434-C7A7-E3BB-9BB3-5CBEDE831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73C6BF-0713-7AD8-9B77-0583EBAF5621}"/>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102950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0066-7C4F-3BC9-F9E1-DFFBA946A0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482F04-89BD-2F36-94DD-773DE5ACDB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384DF5-BDAA-0AF4-E77D-5907D73720B9}"/>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7D0EA0C8-F7AD-5E9B-2D9D-D845CE0AE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0A236-A28C-D429-8743-8FB80A967E06}"/>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246119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A47F9-51FC-AB50-51DF-BF2229B672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49E04A-9E6F-6D3C-1F5D-9DC701332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F9609B0-06C3-47D0-2301-EFCC39BB4B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0F5A1B-2ACB-5BD5-6C67-14882339A6F0}"/>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6" name="Footer Placeholder 5">
            <a:extLst>
              <a:ext uri="{FF2B5EF4-FFF2-40B4-BE49-F238E27FC236}">
                <a16:creationId xmlns:a16="http://schemas.microsoft.com/office/drawing/2014/main" id="{CD962C76-D618-1BED-E0A1-58357611FB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59EB21-803E-6B80-46E5-D95E7CCE4CB3}"/>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88762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EAA2-60AC-789A-7C91-0FA3C29746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307C83-B62B-07CF-05D8-482261B70F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2BCD4-D28F-6565-BE30-FC3E195CB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5EA3F3-179C-910A-7201-FFE93FBB2E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88C4F8-64A1-9DBD-7920-9208AF1562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23C33AC-B517-09D4-B29A-761CFF8EC7D0}"/>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8" name="Footer Placeholder 7">
            <a:extLst>
              <a:ext uri="{FF2B5EF4-FFF2-40B4-BE49-F238E27FC236}">
                <a16:creationId xmlns:a16="http://schemas.microsoft.com/office/drawing/2014/main" id="{0DFF07DF-1C01-60B1-7488-23C666A3BA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C8FCAC-EA70-CD14-5299-10FEA5D0F526}"/>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65138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EC677-C563-8A2B-602F-AFC09DACA7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CF83C7D-4D8C-C2B1-F534-5ED75017B571}"/>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4" name="Footer Placeholder 3">
            <a:extLst>
              <a:ext uri="{FF2B5EF4-FFF2-40B4-BE49-F238E27FC236}">
                <a16:creationId xmlns:a16="http://schemas.microsoft.com/office/drawing/2014/main" id="{89E53267-5937-874F-9FB5-259B581FB2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ED7B5E-CB38-8AB5-5B15-9DFA9E7B1A80}"/>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87969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3EEDDF-8DFE-37E8-7251-3EB1044C8432}"/>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3" name="Footer Placeholder 2">
            <a:extLst>
              <a:ext uri="{FF2B5EF4-FFF2-40B4-BE49-F238E27FC236}">
                <a16:creationId xmlns:a16="http://schemas.microsoft.com/office/drawing/2014/main" id="{BF75DB64-1762-E603-3A96-577409699D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A9D78C-DDA3-24C7-A3B5-CC3B5FD21B45}"/>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254868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97F5-11CB-953E-18C2-7487B4105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EF8ABF-E251-613E-AD48-C5C9E807AE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4A96D-0B7E-7002-01BA-9476415B8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4F6E0-8CA9-AF73-E7DF-20EFCF0F95B7}"/>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6" name="Footer Placeholder 5">
            <a:extLst>
              <a:ext uri="{FF2B5EF4-FFF2-40B4-BE49-F238E27FC236}">
                <a16:creationId xmlns:a16="http://schemas.microsoft.com/office/drawing/2014/main" id="{0CCCD5A6-739E-DE5C-490B-5941B5BF0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60E28-AB6D-65CB-4F50-9C3CD9EBB1B6}"/>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4057636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7AA-B47A-E5F8-5FB2-85E2F6D7DF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D260B3A-CE6A-B9C5-E9F8-16F7B826F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72E676-112F-FB9B-0CE7-AE849C2A7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B98F4D-5C81-EE96-D59D-5531632E39B4}"/>
              </a:ext>
            </a:extLst>
          </p:cNvPr>
          <p:cNvSpPr>
            <a:spLocks noGrp="1"/>
          </p:cNvSpPr>
          <p:nvPr>
            <p:ph type="dt" sz="half" idx="10"/>
          </p:nvPr>
        </p:nvSpPr>
        <p:spPr/>
        <p:txBody>
          <a:bodyPr/>
          <a:lstStyle/>
          <a:p>
            <a:fld id="{539EBC19-8FE9-41F1-B35D-9BECFDBA6E32}" type="datetimeFigureOut">
              <a:rPr lang="en-IN" smtClean="0"/>
              <a:t>10-06-2025</a:t>
            </a:fld>
            <a:endParaRPr lang="en-IN"/>
          </a:p>
        </p:txBody>
      </p:sp>
      <p:sp>
        <p:nvSpPr>
          <p:cNvPr id="6" name="Footer Placeholder 5">
            <a:extLst>
              <a:ext uri="{FF2B5EF4-FFF2-40B4-BE49-F238E27FC236}">
                <a16:creationId xmlns:a16="http://schemas.microsoft.com/office/drawing/2014/main" id="{BD4AAF09-1628-CB4D-4F69-D1E07A9905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C8D2A7-E30F-33A6-0853-CB5AA77D8082}"/>
              </a:ext>
            </a:extLst>
          </p:cNvPr>
          <p:cNvSpPr>
            <a:spLocks noGrp="1"/>
          </p:cNvSpPr>
          <p:nvPr>
            <p:ph type="sldNum" sz="quarter" idx="12"/>
          </p:nvPr>
        </p:nvSpPr>
        <p:spPr/>
        <p:txBody>
          <a:bodyPr/>
          <a:lstStyle/>
          <a:p>
            <a:fld id="{7737D014-8282-4EAF-9F57-34CB5330C716}" type="slidenum">
              <a:rPr lang="en-IN" smtClean="0"/>
              <a:t>‹#›</a:t>
            </a:fld>
            <a:endParaRPr lang="en-IN"/>
          </a:p>
        </p:txBody>
      </p:sp>
    </p:spTree>
    <p:extLst>
      <p:ext uri="{BB962C8B-B14F-4D97-AF65-F5344CB8AC3E}">
        <p14:creationId xmlns:p14="http://schemas.microsoft.com/office/powerpoint/2010/main" val="1838773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EC545-313A-F9B2-F3E3-496FFDB5B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2BFF89-073D-DF09-CDFB-FF07A48C8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D96D3-3740-0B9A-355D-6AF668918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EBC19-8FE9-41F1-B35D-9BECFDBA6E32}" type="datetimeFigureOut">
              <a:rPr lang="en-IN" smtClean="0"/>
              <a:t>10-06-2025</a:t>
            </a:fld>
            <a:endParaRPr lang="en-IN"/>
          </a:p>
        </p:txBody>
      </p:sp>
      <p:sp>
        <p:nvSpPr>
          <p:cNvPr id="5" name="Footer Placeholder 4">
            <a:extLst>
              <a:ext uri="{FF2B5EF4-FFF2-40B4-BE49-F238E27FC236}">
                <a16:creationId xmlns:a16="http://schemas.microsoft.com/office/drawing/2014/main" id="{2E87CAB7-59A7-FC4C-B646-32E9B1E0D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D8B02F-BE18-D274-AC71-C7382310B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37D014-8282-4EAF-9F57-34CB5330C716}" type="slidenum">
              <a:rPr lang="en-IN" smtClean="0"/>
              <a:t>‹#›</a:t>
            </a:fld>
            <a:endParaRPr lang="en-IN"/>
          </a:p>
        </p:txBody>
      </p:sp>
    </p:spTree>
    <p:extLst>
      <p:ext uri="{BB962C8B-B14F-4D97-AF65-F5344CB8AC3E}">
        <p14:creationId xmlns:p14="http://schemas.microsoft.com/office/powerpoint/2010/main" val="1152053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D2B0-6D66-9C76-5271-0C235E14FDD1}"/>
              </a:ext>
            </a:extLst>
          </p:cNvPr>
          <p:cNvSpPr>
            <a:spLocks noGrp="1"/>
          </p:cNvSpPr>
          <p:nvPr>
            <p:ph type="ctrTitle"/>
          </p:nvPr>
        </p:nvSpPr>
        <p:spPr>
          <a:xfrm>
            <a:off x="1952784" y="3166677"/>
            <a:ext cx="9144000" cy="778347"/>
          </a:xfrm>
        </p:spPr>
        <p:txBody>
          <a:bodyPr>
            <a:normAutofit/>
          </a:bodyPr>
          <a:lstStyle/>
          <a:p>
            <a:r>
              <a:rPr lang="en-IN" sz="2400" b="1" u="sng" dirty="0">
                <a:latin typeface="Times New Roman" panose="02020603050405020304" pitchFamily="18" charset="0"/>
                <a:cs typeface="Times New Roman" panose="02020603050405020304" pitchFamily="18" charset="0"/>
              </a:rPr>
              <a:t>BATCH - 16</a:t>
            </a:r>
          </a:p>
        </p:txBody>
      </p:sp>
      <p:sp>
        <p:nvSpPr>
          <p:cNvPr id="3" name="Subtitle 2">
            <a:extLst>
              <a:ext uri="{FF2B5EF4-FFF2-40B4-BE49-F238E27FC236}">
                <a16:creationId xmlns:a16="http://schemas.microsoft.com/office/drawing/2014/main" id="{D90FDBCD-C2BD-B10C-922D-758FC164CD94}"/>
              </a:ext>
            </a:extLst>
          </p:cNvPr>
          <p:cNvSpPr>
            <a:spLocks noGrp="1"/>
          </p:cNvSpPr>
          <p:nvPr>
            <p:ph type="subTitle" idx="1"/>
          </p:nvPr>
        </p:nvSpPr>
        <p:spPr>
          <a:xfrm>
            <a:off x="67455" y="4551494"/>
            <a:ext cx="5645716" cy="2027689"/>
          </a:xfrm>
        </p:spPr>
        <p:txBody>
          <a:bodyPr>
            <a:normAutofit/>
          </a:bodyPr>
          <a:lstStyle/>
          <a:p>
            <a:pPr algn="l"/>
            <a:r>
              <a:rPr lang="en-IN" b="1" dirty="0"/>
              <a:t>TEAM MEMBERS:</a:t>
            </a:r>
          </a:p>
          <a:p>
            <a:r>
              <a:rPr lang="en-IN" dirty="0"/>
              <a:t>KARTHICK DHARSHAN S      -811722001021 </a:t>
            </a:r>
          </a:p>
          <a:p>
            <a:r>
              <a:rPr lang="en-IN" dirty="0"/>
              <a:t>MELVIN JEFFERSON M         -811722001030</a:t>
            </a:r>
          </a:p>
          <a:p>
            <a:r>
              <a:rPr lang="en-IN" dirty="0"/>
              <a:t>MUKESH KANNAN A            -811722001035 </a:t>
            </a:r>
          </a:p>
        </p:txBody>
      </p:sp>
      <p:sp>
        <p:nvSpPr>
          <p:cNvPr id="6" name="TextBox 5">
            <a:extLst>
              <a:ext uri="{FF2B5EF4-FFF2-40B4-BE49-F238E27FC236}">
                <a16:creationId xmlns:a16="http://schemas.microsoft.com/office/drawing/2014/main" id="{E62DFE50-7821-CF96-DC71-0DC53ED90A6D}"/>
              </a:ext>
            </a:extLst>
          </p:cNvPr>
          <p:cNvSpPr txBox="1"/>
          <p:nvPr/>
        </p:nvSpPr>
        <p:spPr>
          <a:xfrm>
            <a:off x="8334531" y="4746155"/>
            <a:ext cx="3857469" cy="1692771"/>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GUIDED BY:</a:t>
            </a:r>
          </a:p>
          <a:p>
            <a:r>
              <a:rPr lang="en-US" sz="2800" dirty="0">
                <a:latin typeface="Times New Roman" panose="02020603050405020304" pitchFamily="18" charset="0"/>
                <a:cs typeface="Times New Roman" panose="02020603050405020304" pitchFamily="18" charset="0"/>
              </a:rPr>
              <a:t>Mrs. </a:t>
            </a:r>
            <a:r>
              <a:rPr lang="en-US" sz="2800" dirty="0" err="1">
                <a:latin typeface="Times New Roman" panose="02020603050405020304" pitchFamily="18" charset="0"/>
                <a:cs typeface="Times New Roman" panose="02020603050405020304" pitchFamily="18" charset="0"/>
              </a:rPr>
              <a:t>Joany</a:t>
            </a:r>
            <a:r>
              <a:rPr lang="en-US" sz="2800" dirty="0">
                <a:latin typeface="Times New Roman" panose="02020603050405020304" pitchFamily="18" charset="0"/>
                <a:cs typeface="Times New Roman" panose="02020603050405020304" pitchFamily="18" charset="0"/>
              </a:rPr>
              <a:t> Franklin</a:t>
            </a:r>
          </a:p>
          <a:p>
            <a:r>
              <a:rPr lang="en-US" sz="2800" dirty="0">
                <a:latin typeface="Times New Roman" panose="02020603050405020304" pitchFamily="18" charset="0"/>
                <a:cs typeface="Times New Roman" panose="02020603050405020304" pitchFamily="18" charset="0"/>
              </a:rPr>
              <a:t>Assistant </a:t>
            </a:r>
            <a:r>
              <a:rPr lang="en-US" sz="2800" dirty="0" err="1">
                <a:latin typeface="Times New Roman" panose="02020603050405020304" pitchFamily="18" charset="0"/>
                <a:cs typeface="Times New Roman" panose="02020603050405020304" pitchFamily="18" charset="0"/>
              </a:rPr>
              <a:t>Professor,AI</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F38F6DF6-B451-93C4-0D3B-0D1BCBD8D644}"/>
              </a:ext>
            </a:extLst>
          </p:cNvPr>
          <p:cNvSpPr>
            <a:spLocks noGrp="1"/>
          </p:cNvSpPr>
          <p:nvPr>
            <p:ph type="sldNum" sz="quarter" idx="12"/>
          </p:nvPr>
        </p:nvSpPr>
        <p:spPr/>
        <p:txBody>
          <a:bodyPr/>
          <a:lstStyle/>
          <a:p>
            <a:fld id="{2FB48624-56D1-4557-B6A1-118B64FAD9E9}" type="slidenum">
              <a:rPr lang="en-IN" smtClean="0"/>
              <a:t>1</a:t>
            </a:fld>
            <a:endParaRPr lang="en-IN"/>
          </a:p>
        </p:txBody>
      </p:sp>
      <p:pic>
        <p:nvPicPr>
          <p:cNvPr id="10" name="Picture 9">
            <a:extLst>
              <a:ext uri="{FF2B5EF4-FFF2-40B4-BE49-F238E27FC236}">
                <a16:creationId xmlns:a16="http://schemas.microsoft.com/office/drawing/2014/main" id="{0A03EFF2-11C6-406D-8B22-F1F2036E64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98239" y="206280"/>
            <a:ext cx="7416824" cy="1921002"/>
          </a:xfrm>
          <a:prstGeom prst="rect">
            <a:avLst/>
          </a:prstGeom>
        </p:spPr>
      </p:pic>
      <p:sp>
        <p:nvSpPr>
          <p:cNvPr id="11" name="Subtitle 2">
            <a:extLst>
              <a:ext uri="{FF2B5EF4-FFF2-40B4-BE49-F238E27FC236}">
                <a16:creationId xmlns:a16="http://schemas.microsoft.com/office/drawing/2014/main" id="{1EB89E13-52D2-5942-134D-6B4A4CF1278D}"/>
              </a:ext>
            </a:extLst>
          </p:cNvPr>
          <p:cNvSpPr>
            <a:spLocks noGrp="1"/>
          </p:cNvSpPr>
          <p:nvPr/>
        </p:nvSpPr>
        <p:spPr>
          <a:xfrm>
            <a:off x="2816372" y="2307927"/>
            <a:ext cx="7416824" cy="453708"/>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latin typeface="Times New Roman" panose="02020603050405020304" pitchFamily="18" charset="0"/>
                <a:cs typeface="Times New Roman" panose="02020603050405020304" pitchFamily="18" charset="0"/>
              </a:rPr>
              <a:t>DEPARTMENT OF ARTIFICIAL INTELLIGENCE</a:t>
            </a:r>
          </a:p>
        </p:txBody>
      </p:sp>
      <p:sp>
        <p:nvSpPr>
          <p:cNvPr id="13" name="Subtitle 2">
            <a:extLst>
              <a:ext uri="{FF2B5EF4-FFF2-40B4-BE49-F238E27FC236}">
                <a16:creationId xmlns:a16="http://schemas.microsoft.com/office/drawing/2014/main" id="{DEE4C5C9-F92E-485E-BF2E-B58398081D88}"/>
              </a:ext>
            </a:extLst>
          </p:cNvPr>
          <p:cNvSpPr txBox="1">
            <a:spLocks/>
          </p:cNvSpPr>
          <p:nvPr/>
        </p:nvSpPr>
        <p:spPr>
          <a:xfrm>
            <a:off x="2816372" y="2669217"/>
            <a:ext cx="7343600" cy="453708"/>
          </a:xfrm>
          <a:prstGeom prst="rect">
            <a:avLst/>
          </a:prstGeom>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20AM6203 - DESIGN PROJECT - II</a:t>
            </a:r>
          </a:p>
        </p:txBody>
      </p:sp>
    </p:spTree>
    <p:extLst>
      <p:ext uri="{BB962C8B-B14F-4D97-AF65-F5344CB8AC3E}">
        <p14:creationId xmlns:p14="http://schemas.microsoft.com/office/powerpoint/2010/main" val="4046378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2258-E0F8-A35A-4097-0F1E959BC722}"/>
              </a:ext>
            </a:extLst>
          </p:cNvPr>
          <p:cNvSpPr>
            <a:spLocks noGrp="1"/>
          </p:cNvSpPr>
          <p:nvPr>
            <p:ph type="title"/>
          </p:nvPr>
        </p:nvSpPr>
        <p:spPr>
          <a:xfrm>
            <a:off x="655320" y="804037"/>
            <a:ext cx="10515600" cy="1325563"/>
          </a:xfrm>
        </p:spPr>
        <p:txBody>
          <a:bodyPr/>
          <a:lstStyle/>
          <a:p>
            <a:pPr algn="ctr"/>
            <a:r>
              <a:rPr lang="en-IN" b="1" dirty="0">
                <a:latin typeface="Times New Roman" panose="02020603050405020304" pitchFamily="18" charset="0"/>
                <a:cs typeface="Times New Roman" panose="02020603050405020304" pitchFamily="18" charset="0"/>
              </a:rPr>
              <a:t>MODULES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C6F6F87-CEC2-3C48-0ECC-1B9302EFC559}"/>
              </a:ext>
            </a:extLst>
          </p:cNvPr>
          <p:cNvSpPr>
            <a:spLocks noGrp="1" noChangeArrowheads="1"/>
          </p:cNvSpPr>
          <p:nvPr>
            <p:ph idx="1"/>
          </p:nvPr>
        </p:nvSpPr>
        <p:spPr bwMode="auto">
          <a:xfrm>
            <a:off x="2140306" y="2035144"/>
            <a:ext cx="716734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marR="0" lvl="0" indent="-742950" defTabSz="914400" rtl="0" eaLnBrk="0" fontAlgn="base" latinLnBrk="0" hangingPunct="0">
              <a:lnSpc>
                <a:spcPct val="100000"/>
              </a:lnSpc>
              <a:spcBef>
                <a:spcPct val="0"/>
              </a:spcBef>
              <a:spcAft>
                <a:spcPct val="0"/>
              </a:spcAft>
              <a:buClrTx/>
              <a:buSzTx/>
              <a:buFont typeface="+mj-lt"/>
              <a:buAutoNum type="arabicPeriod"/>
              <a:tabLst/>
            </a:pPr>
            <a:r>
              <a:rPr lang="en-US" sz="3600" dirty="0">
                <a:latin typeface="Times New Roman" panose="02020603050405020304" pitchFamily="18" charset="0"/>
                <a:cs typeface="Times New Roman" panose="02020603050405020304" pitchFamily="18" charset="0"/>
              </a:rPr>
              <a:t>Image Upload and Preprocessing </a:t>
            </a:r>
          </a:p>
          <a:p>
            <a:pPr marL="742950" marR="0" lvl="0" indent="-742950" defTabSz="914400" rtl="0" eaLnBrk="0" fontAlgn="base" latinLnBrk="0" hangingPunct="0">
              <a:lnSpc>
                <a:spcPct val="100000"/>
              </a:lnSpc>
              <a:spcBef>
                <a:spcPct val="0"/>
              </a:spcBef>
              <a:spcAft>
                <a:spcPct val="0"/>
              </a:spcAft>
              <a:buClrTx/>
              <a:buSzTx/>
              <a:buFont typeface="+mj-lt"/>
              <a:buAutoNum type="arabicPeriod"/>
              <a:tabLst/>
            </a:pPr>
            <a:r>
              <a:rPr lang="en-US" sz="3600" dirty="0">
                <a:latin typeface="Times New Roman" panose="02020603050405020304" pitchFamily="18" charset="0"/>
                <a:cs typeface="Times New Roman" panose="02020603050405020304" pitchFamily="18" charset="0"/>
              </a:rPr>
              <a:t>Waste Item Classification</a:t>
            </a:r>
            <a:r>
              <a:rPr lang="en-US" sz="3600" b="1" dirty="0">
                <a:latin typeface="Times New Roman" panose="02020603050405020304" pitchFamily="18" charset="0"/>
                <a:cs typeface="Times New Roman" panose="02020603050405020304" pitchFamily="18" charset="0"/>
              </a:rPr>
              <a:t> </a:t>
            </a:r>
          </a:p>
          <a:p>
            <a:pPr marL="742950" marR="0" lvl="0" indent="-742950" defTabSz="914400" rtl="0" eaLnBrk="0" fontAlgn="base" latinLnBrk="0" hangingPunct="0">
              <a:lnSpc>
                <a:spcPct val="100000"/>
              </a:lnSpc>
              <a:spcBef>
                <a:spcPct val="0"/>
              </a:spcBef>
              <a:spcAft>
                <a:spcPct val="0"/>
              </a:spcAft>
              <a:buClrTx/>
              <a:buSzTx/>
              <a:buFont typeface="+mj-lt"/>
              <a:buAutoNum type="arabicPeriod"/>
              <a:tabLst/>
            </a:pPr>
            <a:r>
              <a:rPr lang="en-US" sz="3600" dirty="0">
                <a:latin typeface="Times New Roman" panose="02020603050405020304" pitchFamily="18" charset="0"/>
                <a:cs typeface="Times New Roman" panose="02020603050405020304" pitchFamily="18" charset="0"/>
              </a:rPr>
              <a:t>Reuse Idea Generation </a:t>
            </a:r>
          </a:p>
          <a:p>
            <a:pPr marL="742950" marR="0" lvl="0" indent="-742950" defTabSz="914400" rtl="0" eaLnBrk="0" fontAlgn="base" latinLnBrk="0" hangingPunct="0">
              <a:lnSpc>
                <a:spcPct val="100000"/>
              </a:lnSpc>
              <a:spcBef>
                <a:spcPct val="0"/>
              </a:spcBef>
              <a:spcAft>
                <a:spcPct val="0"/>
              </a:spcAft>
              <a:buClrTx/>
              <a:buSzTx/>
              <a:buFont typeface="+mj-lt"/>
              <a:buAutoNum type="arabicPeriod"/>
              <a:tabLst/>
            </a:pPr>
            <a:r>
              <a:rPr lang="en-US" sz="3600" dirty="0" err="1">
                <a:latin typeface="Times New Roman" panose="02020603050405020304" pitchFamily="18" charset="0"/>
                <a:cs typeface="Times New Roman" panose="02020603050405020304" pitchFamily="18" charset="0"/>
              </a:rPr>
              <a:t>Gradio</a:t>
            </a:r>
            <a:r>
              <a:rPr lang="en-US" sz="3600" dirty="0">
                <a:latin typeface="Times New Roman" panose="02020603050405020304" pitchFamily="18" charset="0"/>
                <a:cs typeface="Times New Roman" panose="02020603050405020304" pitchFamily="18" charset="0"/>
              </a:rPr>
              <a:t>-based User Interface</a:t>
            </a:r>
            <a:endParaRPr kumimoji="0" lang="en-US" altLang="en-US" sz="3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653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42FD2-B4B5-F771-6A14-004EB7D07BCA}"/>
              </a:ext>
            </a:extLst>
          </p:cNvPr>
          <p:cNvSpPr>
            <a:spLocks noGrp="1"/>
          </p:cNvSpPr>
          <p:nvPr>
            <p:ph type="title"/>
          </p:nvPr>
        </p:nvSpPr>
        <p:spPr>
          <a:xfrm>
            <a:off x="247497" y="501059"/>
            <a:ext cx="11345876" cy="1325563"/>
          </a:xfrm>
        </p:spPr>
        <p:txBody>
          <a:bodyPr>
            <a:normAutofit/>
          </a:bodyPr>
          <a:lstStyle/>
          <a:p>
            <a:pPr algn="ctr"/>
            <a:r>
              <a:rPr lang="en-US" b="1" dirty="0">
                <a:latin typeface="Times New Roman" panose="02020603050405020304" pitchFamily="18" charset="0"/>
                <a:cs typeface="Times New Roman" panose="02020603050405020304" pitchFamily="18" charset="0"/>
              </a:rPr>
              <a:t>MODULE 1:IMAGE UPLOAD AND PREPROCESSING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A2AEC5-BF34-1EC8-8ACE-9C4A6E6D0FC6}"/>
              </a:ext>
            </a:extLst>
          </p:cNvPr>
          <p:cNvSpPr>
            <a:spLocks noGrp="1"/>
          </p:cNvSpPr>
          <p:nvPr>
            <p:ph idx="1"/>
          </p:nvPr>
        </p:nvSpPr>
        <p:spPr>
          <a:xfrm>
            <a:off x="475488" y="1826622"/>
            <a:ext cx="10527181" cy="4491532"/>
          </a:xfrm>
        </p:spPr>
        <p:txBody>
          <a:bodyPr>
            <a:normAutofit/>
          </a:bodyPr>
          <a:lstStyle/>
          <a:p>
            <a:pPr algn="just">
              <a:buNone/>
            </a:pPr>
            <a:r>
              <a:rPr lang="en-US" dirty="0">
                <a:latin typeface="Times New Roman" panose="02020603050405020304" pitchFamily="18" charset="0"/>
                <a:cs typeface="Times New Roman" panose="02020603050405020304" pitchFamily="18" charset="0"/>
              </a:rPr>
              <a:t>		This module allows users to upload images of waste items for classification and reuse recommendation.</a:t>
            </a:r>
          </a:p>
          <a:p>
            <a:pPr algn="just">
              <a:buNone/>
            </a:pPr>
            <a:r>
              <a:rPr lang="en-US" b="1" dirty="0">
                <a:latin typeface="Times New Roman" panose="02020603050405020304" pitchFamily="18" charset="0"/>
                <a:cs typeface="Times New Roman" panose="02020603050405020304" pitchFamily="18" charset="0"/>
              </a:rPr>
              <a:t>Key Features: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Easy Image Upload:</a:t>
            </a:r>
            <a:r>
              <a:rPr lang="en-US" dirty="0">
                <a:latin typeface="Times New Roman" panose="02020603050405020304" pitchFamily="18" charset="0"/>
                <a:cs typeface="Times New Roman" panose="02020603050405020304" pitchFamily="18" charset="0"/>
              </a:rPr>
              <a:t> Users can upload images via a simple web interface.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Preprocessing:</a:t>
            </a:r>
            <a:r>
              <a:rPr lang="en-US" dirty="0">
                <a:latin typeface="Times New Roman" panose="02020603050405020304" pitchFamily="18" charset="0"/>
                <a:cs typeface="Times New Roman" panose="02020603050405020304" pitchFamily="18" charset="0"/>
              </a:rPr>
              <a:t> The image is resized and normalized to prepare it for classification.</a:t>
            </a:r>
          </a:p>
        </p:txBody>
      </p:sp>
    </p:spTree>
    <p:extLst>
      <p:ext uri="{BB962C8B-B14F-4D97-AF65-F5344CB8AC3E}">
        <p14:creationId xmlns:p14="http://schemas.microsoft.com/office/powerpoint/2010/main" val="137345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DAFC8-984C-5EF1-A88B-A67115FE7021}"/>
              </a:ext>
            </a:extLst>
          </p:cNvPr>
          <p:cNvSpPr>
            <a:spLocks noGrp="1"/>
          </p:cNvSpPr>
          <p:nvPr>
            <p:ph idx="1"/>
          </p:nvPr>
        </p:nvSpPr>
        <p:spPr>
          <a:xfrm>
            <a:off x="706526" y="611301"/>
            <a:ext cx="10515600" cy="5387163"/>
          </a:xfrm>
        </p:spPr>
        <p:txBody>
          <a:bodyPr>
            <a:normAutofit/>
          </a:bodyPr>
          <a:lstStyle/>
          <a:p>
            <a:pPr algn="just">
              <a:buNone/>
            </a:pPr>
            <a:r>
              <a:rPr lang="en-US" b="1" dirty="0">
                <a:latin typeface="Times New Roman" panose="02020603050405020304" pitchFamily="18" charset="0"/>
                <a:cs typeface="Times New Roman" panose="02020603050405020304" pitchFamily="18" charset="0"/>
              </a:rPr>
              <a:t>Working Mechanism:</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image is checked for compatibility (file size, format) and then resized to fit the MobileNetV2 input size (224x224 pixels).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step ensures the image is suitable for further analysis.</a:t>
            </a:r>
          </a:p>
          <a:p>
            <a:pPr marL="0" indent="0" algn="just">
              <a:buNone/>
            </a:pPr>
            <a:r>
              <a:rPr lang="en-IN" b="1" dirty="0" err="1">
                <a:latin typeface="Times New Roman" panose="02020603050405020304" pitchFamily="18" charset="0"/>
                <a:cs typeface="Times New Roman" panose="02020603050405020304" pitchFamily="18" charset="0"/>
              </a:rPr>
              <a:t>Gradio</a:t>
            </a:r>
            <a:r>
              <a:rPr lang="en-IN" b="1" dirty="0">
                <a:latin typeface="Times New Roman" panose="02020603050405020304" pitchFamily="18" charset="0"/>
                <a:cs typeface="Times New Roman" panose="02020603050405020304" pitchFamily="18" charset="0"/>
              </a:rPr>
              <a:t> Image Upload Interface</a:t>
            </a:r>
          </a:p>
          <a:p>
            <a:pPr algn="just"/>
            <a:r>
              <a:rPr lang="en-US" dirty="0">
                <a:latin typeface="Times New Roman" panose="02020603050405020304" pitchFamily="18" charset="0"/>
                <a:cs typeface="Times New Roman" panose="02020603050405020304" pitchFamily="18" charset="0"/>
              </a:rPr>
              <a:t>Provides a user-friendly interface for uploading waste item images through drag-and-drop or file selection.</a:t>
            </a:r>
          </a:p>
          <a:p>
            <a:pPr marL="0" indent="0" algn="just">
              <a:buNone/>
            </a:pPr>
            <a:r>
              <a:rPr lang="en-IN" b="1" dirty="0">
                <a:latin typeface="Times New Roman" panose="02020603050405020304" pitchFamily="18" charset="0"/>
                <a:cs typeface="Times New Roman" panose="02020603050405020304" pitchFamily="18" charset="0"/>
              </a:rPr>
              <a:t>Pillow (PIL) Library</a:t>
            </a:r>
          </a:p>
          <a:p>
            <a:pPr algn="just"/>
            <a:r>
              <a:rPr lang="en-US" dirty="0">
                <a:latin typeface="Times New Roman" panose="02020603050405020304" pitchFamily="18" charset="0"/>
                <a:cs typeface="Times New Roman" panose="02020603050405020304" pitchFamily="18" charset="0"/>
              </a:rPr>
              <a:t>Used to open and convert uploaded images into RGB format for uniformity.</a:t>
            </a:r>
          </a:p>
          <a:p>
            <a:pPr algn="just"/>
            <a:r>
              <a:rPr lang="en-US" dirty="0">
                <a:latin typeface="Times New Roman" panose="02020603050405020304" pitchFamily="18" charset="0"/>
                <a:cs typeface="Times New Roman" panose="02020603050405020304" pitchFamily="18" charset="0"/>
              </a:rPr>
              <a:t>Handles image file formats like JPG, PNG, and BMP</a:t>
            </a:r>
          </a:p>
          <a:p>
            <a:pPr algn="just"/>
            <a:endParaRPr lang="en-IN" b="1" dirty="0">
              <a:latin typeface="Times New Roman" panose="02020603050405020304" pitchFamily="18" charset="0"/>
              <a:cs typeface="Times New Roman" panose="02020603050405020304" pitchFamily="18" charset="0"/>
            </a:endParaRPr>
          </a:p>
          <a:p>
            <a:pPr algn="just"/>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817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D897-3DA5-05B0-4914-729488526D0E}"/>
              </a:ext>
            </a:extLst>
          </p:cNvPr>
          <p:cNvSpPr>
            <a:spLocks noGrp="1"/>
          </p:cNvSpPr>
          <p:nvPr>
            <p:ph type="title"/>
          </p:nvPr>
        </p:nvSpPr>
        <p:spPr>
          <a:xfrm>
            <a:off x="342290" y="847929"/>
            <a:ext cx="11713160" cy="1325563"/>
          </a:xfrm>
        </p:spPr>
        <p:txBody>
          <a:bodyPr/>
          <a:lstStyle/>
          <a:p>
            <a:pPr algn="ctr"/>
            <a:r>
              <a:rPr lang="en-US" b="1" dirty="0">
                <a:latin typeface="Times New Roman" panose="02020603050405020304" pitchFamily="18" charset="0"/>
                <a:cs typeface="Times New Roman" panose="02020603050405020304" pitchFamily="18" charset="0"/>
              </a:rPr>
              <a:t>MODULE 2:WASTE ITEM CLASSIFICATION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7B2CDB-5C19-EB3E-A3D0-2D75ED82586F}"/>
              </a:ext>
            </a:extLst>
          </p:cNvPr>
          <p:cNvSpPr>
            <a:spLocks noGrp="1"/>
          </p:cNvSpPr>
          <p:nvPr>
            <p:ph idx="1"/>
          </p:nvPr>
        </p:nvSpPr>
        <p:spPr>
          <a:xfrm>
            <a:off x="699211" y="2103603"/>
            <a:ext cx="10515600" cy="4351338"/>
          </a:xfrm>
        </p:spPr>
        <p:txBody>
          <a:bodyPr/>
          <a:lstStyle/>
          <a:p>
            <a:pPr algn="just">
              <a:buNone/>
            </a:pPr>
            <a:r>
              <a:rPr lang="en-US" dirty="0">
                <a:latin typeface="Times New Roman" panose="02020603050405020304" pitchFamily="18" charset="0"/>
                <a:cs typeface="Times New Roman" panose="02020603050405020304" pitchFamily="18" charset="0"/>
              </a:rPr>
              <a:t>		This module uses MobileNetV2 to classify the waste item in the uploaded image.</a:t>
            </a:r>
          </a:p>
          <a:p>
            <a:pPr algn="just">
              <a:buNone/>
            </a:pPr>
            <a:r>
              <a:rPr lang="en-US" b="1" dirty="0">
                <a:latin typeface="Times New Roman" panose="02020603050405020304" pitchFamily="18" charset="0"/>
                <a:cs typeface="Times New Roman" panose="02020603050405020304" pitchFamily="18" charset="0"/>
              </a:rPr>
              <a:t>Key Features: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Pre-trained Model:</a:t>
            </a:r>
            <a:r>
              <a:rPr lang="en-US" dirty="0">
                <a:latin typeface="Times New Roman" panose="02020603050405020304" pitchFamily="18" charset="0"/>
                <a:cs typeface="Times New Roman" panose="02020603050405020304" pitchFamily="18" charset="0"/>
              </a:rPr>
              <a:t> MobileNetV2 is fine-tuned with a dataset of waste items.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Classification:</a:t>
            </a:r>
            <a:r>
              <a:rPr lang="en-US" dirty="0">
                <a:latin typeface="Times New Roman" panose="02020603050405020304" pitchFamily="18" charset="0"/>
                <a:cs typeface="Times New Roman" panose="02020603050405020304" pitchFamily="18" charset="0"/>
              </a:rPr>
              <a:t> The model classifies the waste item as soon as the image is uploaded.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053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8DB1D0-5F98-DBE0-F107-1E33FAA215D8}"/>
              </a:ext>
            </a:extLst>
          </p:cNvPr>
          <p:cNvSpPr>
            <a:spLocks noGrp="1"/>
          </p:cNvSpPr>
          <p:nvPr>
            <p:ph idx="1"/>
          </p:nvPr>
        </p:nvSpPr>
        <p:spPr>
          <a:xfrm>
            <a:off x="501701" y="462046"/>
            <a:ext cx="10515600" cy="6260622"/>
          </a:xfrm>
        </p:spPr>
        <p:txBody>
          <a:bodyPr>
            <a:normAutofit/>
          </a:bodyPr>
          <a:lstStyle/>
          <a:p>
            <a:pPr>
              <a:buNone/>
            </a:pPr>
            <a:r>
              <a:rPr lang="en-US" b="1" dirty="0">
                <a:latin typeface="Times New Roman" panose="02020603050405020304" pitchFamily="18" charset="0"/>
                <a:cs typeface="Times New Roman" panose="02020603050405020304" pitchFamily="18" charset="0"/>
              </a:rPr>
              <a:t>Working Mechanism:</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processes the image and identifies the type of waste, such as plastic, paper, or metal.</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classification result is used to generate the corresponding reuse instructions.</a:t>
            </a:r>
          </a:p>
          <a:p>
            <a:pPr marL="0" indent="0">
              <a:buNone/>
            </a:pPr>
            <a:r>
              <a:rPr lang="en-US" b="1" dirty="0">
                <a:latin typeface="Times New Roman" panose="02020603050405020304" pitchFamily="18" charset="0"/>
                <a:cs typeface="Times New Roman" panose="02020603050405020304" pitchFamily="18" charset="0"/>
              </a:rPr>
              <a:t>MobileNetV2:</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preprocessed image is passed into the MobileNetV2 model.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processes the image through its convolutional layers to extract features.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predicts the waste category (e.g., plastic, glass, paper) using a </a:t>
            </a:r>
            <a:r>
              <a:rPr kumimoji="0" lang="en-US" altLang="en-US" sz="2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predicted label is then forwarded to the next module for reuse idea generation.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6746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B967C-203D-060B-192C-299DD5E25954}"/>
              </a:ext>
            </a:extLst>
          </p:cNvPr>
          <p:cNvSpPr>
            <a:spLocks noGrp="1"/>
          </p:cNvSpPr>
          <p:nvPr>
            <p:ph type="title"/>
          </p:nvPr>
        </p:nvSpPr>
        <p:spPr>
          <a:xfrm>
            <a:off x="461772" y="921082"/>
            <a:ext cx="11268456" cy="1325563"/>
          </a:xfrm>
        </p:spPr>
        <p:txBody>
          <a:bodyPr/>
          <a:lstStyle/>
          <a:p>
            <a:pPr algn="ctr"/>
            <a:r>
              <a:rPr lang="en-US" b="1" dirty="0">
                <a:latin typeface="Times New Roman" panose="02020603050405020304" pitchFamily="18" charset="0"/>
                <a:cs typeface="Times New Roman" panose="02020603050405020304" pitchFamily="18" charset="0"/>
              </a:rPr>
              <a:t>MODULE 3:REUSE IDEA GENERATION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A457FE-3DCC-48DC-06A6-F78327890EEE}"/>
              </a:ext>
            </a:extLst>
          </p:cNvPr>
          <p:cNvSpPr>
            <a:spLocks noGrp="1"/>
          </p:cNvSpPr>
          <p:nvPr>
            <p:ph idx="1"/>
          </p:nvPr>
        </p:nvSpPr>
        <p:spPr>
          <a:xfrm>
            <a:off x="545592" y="2081657"/>
            <a:ext cx="10515600" cy="4351338"/>
          </a:xfrm>
        </p:spPr>
        <p:txBody>
          <a:bodyPr/>
          <a:lstStyle/>
          <a:p>
            <a:pPr algn="just">
              <a:buNone/>
            </a:pPr>
            <a:r>
              <a:rPr lang="en-US" dirty="0">
                <a:latin typeface="Times New Roman" panose="02020603050405020304" pitchFamily="18" charset="0"/>
                <a:cs typeface="Times New Roman" panose="02020603050405020304" pitchFamily="18" charset="0"/>
              </a:rPr>
              <a:t>		This module generates detailed reuse or recycling instructions using Together AI’s Mixtral-8x7B model.</a:t>
            </a:r>
          </a:p>
          <a:p>
            <a:pPr algn="just">
              <a:buNone/>
            </a:pPr>
            <a:r>
              <a:rPr lang="en-US" b="1" dirty="0">
                <a:latin typeface="Times New Roman" panose="02020603050405020304" pitchFamily="18" charset="0"/>
                <a:cs typeface="Times New Roman" panose="02020603050405020304" pitchFamily="18" charset="0"/>
              </a:rPr>
              <a:t>Key Features: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Natural Language Generation:</a:t>
            </a:r>
            <a:r>
              <a:rPr lang="en-US" dirty="0">
                <a:latin typeface="Times New Roman" panose="02020603050405020304" pitchFamily="18" charset="0"/>
                <a:cs typeface="Times New Roman" panose="02020603050405020304" pitchFamily="18" charset="0"/>
              </a:rPr>
              <a:t> Mixtral-8x7B creates step-by-step instructions for recycling or repurposing the waste.</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Eco-friendly Suggestions:</a:t>
            </a:r>
            <a:r>
              <a:rPr lang="en-US" dirty="0">
                <a:latin typeface="Times New Roman" panose="02020603050405020304" pitchFamily="18" charset="0"/>
                <a:cs typeface="Times New Roman" panose="02020603050405020304" pitchFamily="18" charset="0"/>
              </a:rPr>
              <a:t> The system promotes sustainable actions with actionable reuse ideas.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751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A79C9-98AE-BF60-52FF-634378F1CE02}"/>
              </a:ext>
            </a:extLst>
          </p:cNvPr>
          <p:cNvSpPr>
            <a:spLocks noGrp="1"/>
          </p:cNvSpPr>
          <p:nvPr>
            <p:ph idx="1"/>
          </p:nvPr>
        </p:nvSpPr>
        <p:spPr>
          <a:xfrm>
            <a:off x="669951" y="610907"/>
            <a:ext cx="10515600" cy="5636186"/>
          </a:xfrm>
        </p:spPr>
        <p:txBody>
          <a:bodyPr>
            <a:normAutofit/>
          </a:bodyPr>
          <a:lstStyle/>
          <a:p>
            <a:pPr algn="just">
              <a:buNone/>
            </a:pPr>
            <a:r>
              <a:rPr lang="en-US" b="1" dirty="0">
                <a:latin typeface="Times New Roman" panose="02020603050405020304" pitchFamily="18" charset="0"/>
                <a:cs typeface="Times New Roman" panose="02020603050405020304" pitchFamily="18" charset="0"/>
              </a:rPr>
              <a:t>Working Mechanism:</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classification result triggers a query to the model, which generates detailed reuse instructions.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Users receive instructions specific to the type of waste item.</a:t>
            </a:r>
          </a:p>
          <a:p>
            <a:pPr marL="0" indent="0" algn="just">
              <a:buNone/>
            </a:pPr>
            <a:r>
              <a:rPr lang="en-IN" b="1" dirty="0">
                <a:latin typeface="Times New Roman" panose="02020603050405020304" pitchFamily="18" charset="0"/>
                <a:cs typeface="Times New Roman" panose="02020603050405020304" pitchFamily="18" charset="0"/>
              </a:rPr>
              <a:t>Mixtral-8x7B:</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waste label (e.g., “plastic bottle”) is used to form a text prompt.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prompt is sent to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Mixtral-8x7B via Together AI’s API.</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generates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step-by-step reuse or recycling instructions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the waste type.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generated response is returned as text to display on the UI.</a:t>
            </a:r>
          </a:p>
          <a:p>
            <a:pPr marL="0" indent="0" algn="just">
              <a:buNone/>
            </a:pPr>
            <a:endParaRPr lang="en-IN" dirty="0"/>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672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B295-41C1-9FCF-DB13-847F4391F759}"/>
              </a:ext>
            </a:extLst>
          </p:cNvPr>
          <p:cNvSpPr>
            <a:spLocks noGrp="1"/>
          </p:cNvSpPr>
          <p:nvPr>
            <p:ph type="title"/>
          </p:nvPr>
        </p:nvSpPr>
        <p:spPr>
          <a:xfrm>
            <a:off x="416966" y="723570"/>
            <a:ext cx="10885628" cy="1325563"/>
          </a:xfrm>
        </p:spPr>
        <p:txBody>
          <a:bodyPr/>
          <a:lstStyle/>
          <a:p>
            <a:pPr algn="ctr"/>
            <a:r>
              <a:rPr lang="en-US" b="1" dirty="0">
                <a:latin typeface="Times New Roman" panose="02020603050405020304" pitchFamily="18" charset="0"/>
                <a:cs typeface="Times New Roman" panose="02020603050405020304" pitchFamily="18" charset="0"/>
              </a:rPr>
              <a:t>MODULE 4:GRADIO-BASED USER INTERFACE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C43ECF-F249-89A7-2A19-06FF2DDC69B9}"/>
              </a:ext>
            </a:extLst>
          </p:cNvPr>
          <p:cNvSpPr>
            <a:spLocks noGrp="1"/>
          </p:cNvSpPr>
          <p:nvPr>
            <p:ph idx="1"/>
          </p:nvPr>
        </p:nvSpPr>
        <p:spPr>
          <a:xfrm>
            <a:off x="786994" y="2118233"/>
            <a:ext cx="10515600" cy="4351338"/>
          </a:xfrm>
        </p:spPr>
        <p:txBody>
          <a:bodyPr/>
          <a:lstStyle/>
          <a:p>
            <a:pPr algn="just">
              <a:buNone/>
            </a:pPr>
            <a:r>
              <a:rPr lang="en-US" dirty="0">
                <a:latin typeface="Times New Roman" panose="02020603050405020304" pitchFamily="18" charset="0"/>
                <a:cs typeface="Times New Roman" panose="02020603050405020304" pitchFamily="18" charset="0"/>
              </a:rPr>
              <a:t>		The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UI enables users to interact with the system in an easy-to-use web interface.</a:t>
            </a:r>
            <a:endParaRPr lang="en-US" b="1"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Key Features: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Interactive Interface:</a:t>
            </a:r>
            <a:r>
              <a:rPr lang="en-US" dirty="0">
                <a:latin typeface="Times New Roman" panose="02020603050405020304" pitchFamily="18" charset="0"/>
                <a:cs typeface="Times New Roman" panose="02020603050405020304" pitchFamily="18" charset="0"/>
              </a:rPr>
              <a:t> Users can upload images, view classification results, and get reuse suggestions.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Feedback:</a:t>
            </a:r>
            <a:r>
              <a:rPr lang="en-US" dirty="0">
                <a:latin typeface="Times New Roman" panose="02020603050405020304" pitchFamily="18" charset="0"/>
                <a:cs typeface="Times New Roman" panose="02020603050405020304" pitchFamily="18" charset="0"/>
              </a:rPr>
              <a:t> The UI displays the classified waste type and reuse instructions immediately.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3711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077EEC-B05C-0E63-CBB5-F3B21F5EB0A7}"/>
              </a:ext>
            </a:extLst>
          </p:cNvPr>
          <p:cNvSpPr>
            <a:spLocks noGrp="1"/>
          </p:cNvSpPr>
          <p:nvPr>
            <p:ph idx="1"/>
          </p:nvPr>
        </p:nvSpPr>
        <p:spPr>
          <a:xfrm>
            <a:off x="838200" y="968189"/>
            <a:ext cx="10515600" cy="5366774"/>
          </a:xfrm>
        </p:spPr>
        <p:txBody>
          <a:bodyPr>
            <a:normAutofit/>
          </a:bodyPr>
          <a:lstStyle/>
          <a:p>
            <a:pPr algn="just">
              <a:buNone/>
            </a:pPr>
            <a:r>
              <a:rPr lang="en-US" b="1" dirty="0">
                <a:latin typeface="Times New Roman" panose="02020603050405020304" pitchFamily="18" charset="0"/>
                <a:cs typeface="Times New Roman" panose="02020603050405020304" pitchFamily="18" charset="0"/>
              </a:rPr>
              <a:t>Working Mechanism:</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backend integrates with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to update the UI in real-time, displaying the image, classification, and reuse instructions.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design is intuitive, supporting both desktop and mobile users.</a:t>
            </a:r>
          </a:p>
          <a:p>
            <a:pPr marL="0" indent="0" algn="just">
              <a:buNone/>
            </a:pPr>
            <a:r>
              <a:rPr lang="en-IN" b="1" dirty="0" err="1">
                <a:latin typeface="Times New Roman" panose="02020603050405020304" pitchFamily="18" charset="0"/>
                <a:cs typeface="Times New Roman" panose="02020603050405020304" pitchFamily="18" charset="0"/>
              </a:rPr>
              <a:t>Gradio</a:t>
            </a:r>
            <a:r>
              <a:rPr lang="en-IN" b="1" dirty="0">
                <a:latin typeface="Times New Roman" panose="02020603050405020304" pitchFamily="18" charset="0"/>
                <a:cs typeface="Times New Roman" panose="02020603050405020304" pitchFamily="18" charset="0"/>
              </a:rPr>
              <a:t>-based User Interface:</a:t>
            </a:r>
            <a:endParaRPr lang="en-US"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Gradio</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connects all the modules in one interactive interface.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sends the uploaded image to the backend (for classification and reuse suggestion).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real-time interaction and smooth user experience without extra code for the frontend.</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744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C0825-3BF2-4788-3309-666A948A6393}"/>
              </a:ext>
            </a:extLst>
          </p:cNvPr>
          <p:cNvSpPr>
            <a:spLocks noGrp="1"/>
          </p:cNvSpPr>
          <p:nvPr>
            <p:ph type="title"/>
          </p:nvPr>
        </p:nvSpPr>
        <p:spPr>
          <a:xfrm>
            <a:off x="839270" y="998237"/>
            <a:ext cx="10515600" cy="1325563"/>
          </a:xfrm>
        </p:spPr>
        <p:txBody>
          <a:bodyPr/>
          <a:lstStyle/>
          <a:p>
            <a:pPr algn="ctr"/>
            <a:r>
              <a:rPr lang="en-IN" b="1" dirty="0">
                <a:latin typeface="Times New Roman" panose="02020603050405020304" pitchFamily="18" charset="0"/>
                <a:cs typeface="Times New Roman" panose="02020603050405020304" pitchFamily="18" charset="0"/>
              </a:rPr>
              <a:t>ADVANTAGES</a:t>
            </a:r>
          </a:p>
        </p:txBody>
      </p:sp>
      <p:sp>
        <p:nvSpPr>
          <p:cNvPr id="4" name="Rectangle 1">
            <a:extLst>
              <a:ext uri="{FF2B5EF4-FFF2-40B4-BE49-F238E27FC236}">
                <a16:creationId xmlns:a16="http://schemas.microsoft.com/office/drawing/2014/main" id="{A0252215-40A5-6647-DAD6-139974FE503D}"/>
              </a:ext>
            </a:extLst>
          </p:cNvPr>
          <p:cNvSpPr>
            <a:spLocks noGrp="1" noChangeArrowheads="1"/>
          </p:cNvSpPr>
          <p:nvPr>
            <p:ph idx="1"/>
          </p:nvPr>
        </p:nvSpPr>
        <p:spPr bwMode="auto">
          <a:xfrm>
            <a:off x="837130" y="2236018"/>
            <a:ext cx="970681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Promotes environmental awareness and sustainability</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dependency on search engines for reuse ideas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 intelligent, and creative reuse suggestions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 interface for all age groups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Lightweight system deployable on low-resource machines</a:t>
            </a:r>
          </a:p>
        </p:txBody>
      </p:sp>
    </p:spTree>
    <p:extLst>
      <p:ext uri="{BB962C8B-B14F-4D97-AF65-F5344CB8AC3E}">
        <p14:creationId xmlns:p14="http://schemas.microsoft.com/office/powerpoint/2010/main" val="3472886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E7BC-95F9-9845-2F3E-63FA9275525C}"/>
              </a:ext>
            </a:extLst>
          </p:cNvPr>
          <p:cNvSpPr>
            <a:spLocks noGrp="1"/>
          </p:cNvSpPr>
          <p:nvPr>
            <p:ph type="title"/>
          </p:nvPr>
        </p:nvSpPr>
        <p:spPr>
          <a:xfrm>
            <a:off x="738307" y="949111"/>
            <a:ext cx="10515600" cy="1325563"/>
          </a:xfrm>
        </p:spPr>
        <p:txBody>
          <a:bodyPr>
            <a:normAutofit/>
          </a:bodyPr>
          <a:lstStyle/>
          <a:p>
            <a:pPr algn="ctr"/>
            <a:br>
              <a:rPr lang="en-US" b="1" u="sng" dirty="0">
                <a:solidFill>
                  <a:schemeClr val="tx1"/>
                </a:solidFill>
                <a:latin typeface="Times New Roman" panose="02020603050405020304" pitchFamily="18" charset="0"/>
                <a:cs typeface="Times New Roman" panose="02020603050405020304" pitchFamily="18" charset="0"/>
              </a:rPr>
            </a:b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C35E69-B45B-E6C3-7339-F209265402F4}"/>
              </a:ext>
            </a:extLst>
          </p:cNvPr>
          <p:cNvSpPr>
            <a:spLocks noGrp="1"/>
          </p:cNvSpPr>
          <p:nvPr>
            <p:ph idx="1"/>
          </p:nvPr>
        </p:nvSpPr>
        <p:spPr>
          <a:xfrm>
            <a:off x="1014933" y="2033094"/>
            <a:ext cx="10515600" cy="4351338"/>
          </a:xfrm>
        </p:spPr>
        <p:txBody>
          <a:bodyPr>
            <a:normAutofit/>
          </a:bodyPr>
          <a:lstStyle/>
          <a:p>
            <a:pPr marL="0" indent="0" algn="ctr">
              <a:buNone/>
            </a:pPr>
            <a:r>
              <a:rPr lang="en-IN" sz="3200" dirty="0">
                <a:latin typeface="Times New Roman" panose="02020603050405020304" pitchFamily="18" charset="0"/>
                <a:cs typeface="Times New Roman" panose="02020603050405020304" pitchFamily="18" charset="0"/>
              </a:rPr>
              <a:t>AI-POWERED WASTE REUSE RECOMMENDATION SYSTEM </a:t>
            </a:r>
          </a:p>
        </p:txBody>
      </p:sp>
    </p:spTree>
    <p:extLst>
      <p:ext uri="{BB962C8B-B14F-4D97-AF65-F5344CB8AC3E}">
        <p14:creationId xmlns:p14="http://schemas.microsoft.com/office/powerpoint/2010/main" val="7070109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382E-3C06-63D1-DE4E-A5E9A3F78C82}"/>
              </a:ext>
            </a:extLst>
          </p:cNvPr>
          <p:cNvSpPr>
            <a:spLocks noGrp="1"/>
          </p:cNvSpPr>
          <p:nvPr>
            <p:ph type="title"/>
          </p:nvPr>
        </p:nvSpPr>
        <p:spPr>
          <a:xfrm>
            <a:off x="1136927" y="1111276"/>
            <a:ext cx="10515600" cy="1325563"/>
          </a:xfrm>
        </p:spPr>
        <p:txBody>
          <a:bodyPr/>
          <a:lstStyle/>
          <a:p>
            <a:pPr algn="ctr"/>
            <a:r>
              <a:rPr lang="en-IN" b="1" dirty="0">
                <a:latin typeface="Times New Roman" panose="02020603050405020304" pitchFamily="18" charset="0"/>
                <a:cs typeface="Times New Roman" panose="02020603050405020304" pitchFamily="18" charset="0"/>
              </a:rPr>
              <a:t>APPLICATIONS</a:t>
            </a:r>
          </a:p>
        </p:txBody>
      </p:sp>
      <p:sp>
        <p:nvSpPr>
          <p:cNvPr id="4" name="Rectangle 1">
            <a:extLst>
              <a:ext uri="{FF2B5EF4-FFF2-40B4-BE49-F238E27FC236}">
                <a16:creationId xmlns:a16="http://schemas.microsoft.com/office/drawing/2014/main" id="{22DB855B-9E20-1F77-9884-B4DBF702FB45}"/>
              </a:ext>
            </a:extLst>
          </p:cNvPr>
          <p:cNvSpPr>
            <a:spLocks noGrp="1" noChangeArrowheads="1"/>
          </p:cNvSpPr>
          <p:nvPr>
            <p:ph idx="1"/>
          </p:nvPr>
        </p:nvSpPr>
        <p:spPr bwMode="auto">
          <a:xfrm>
            <a:off x="1247851" y="2577718"/>
            <a:ext cx="993733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platforms promoting environmental science</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waste management mobile or web applications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Community-driven recycling programs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Eco-friendly DIY platforms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Household upcycling projects</a:t>
            </a:r>
          </a:p>
        </p:txBody>
      </p:sp>
    </p:spTree>
    <p:extLst>
      <p:ext uri="{BB962C8B-B14F-4D97-AF65-F5344CB8AC3E}">
        <p14:creationId xmlns:p14="http://schemas.microsoft.com/office/powerpoint/2010/main" val="199764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0313-499B-9211-0D1D-BC0FCD674B24}"/>
              </a:ext>
            </a:extLst>
          </p:cNvPr>
          <p:cNvSpPr>
            <a:spLocks noGrp="1"/>
          </p:cNvSpPr>
          <p:nvPr>
            <p:ph type="title"/>
          </p:nvPr>
        </p:nvSpPr>
        <p:spPr>
          <a:xfrm>
            <a:off x="896722" y="1419150"/>
            <a:ext cx="10515600" cy="1325563"/>
          </a:xfrm>
        </p:spPr>
        <p:txBody>
          <a:bodyPr/>
          <a:lstStyle/>
          <a:p>
            <a:pPr algn="ctr"/>
            <a:r>
              <a:rPr lang="en-IN" b="1" dirty="0">
                <a:latin typeface="Times New Roman" panose="02020603050405020304" pitchFamily="18" charset="0"/>
                <a:cs typeface="Times New Roman" panose="02020603050405020304" pitchFamily="18" charset="0"/>
              </a:rPr>
              <a:t>CONCLUSION</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84679B-FF95-13D3-62B6-A62B41208A09}"/>
              </a:ext>
            </a:extLst>
          </p:cNvPr>
          <p:cNvSpPr>
            <a:spLocks noGrp="1"/>
          </p:cNvSpPr>
          <p:nvPr>
            <p:ph idx="1"/>
          </p:nvPr>
        </p:nvSpPr>
        <p:spPr>
          <a:xfrm>
            <a:off x="1072286" y="2706351"/>
            <a:ext cx="10515600" cy="2772733"/>
          </a:xfrm>
        </p:spPr>
        <p:txBody>
          <a:bodyPr/>
          <a:lstStyle/>
          <a:p>
            <a:pPr marL="0" indent="0" algn="just">
              <a:buNone/>
            </a:pPr>
            <a:r>
              <a:rPr lang="en-US" dirty="0">
                <a:latin typeface="Times New Roman" panose="02020603050405020304" pitchFamily="18" charset="0"/>
                <a:cs typeface="Times New Roman" panose="02020603050405020304" pitchFamily="18" charset="0"/>
              </a:rPr>
              <a:t>	This project shows how AI can support sustainability by turning waste into useful resources. It uses image classification and language generation to identify waste items and suggest smart, eco-friendly reuse ideas. With an easy-to-use interface and real-time results, the system promotes responsible recycling and helps reduce environmental impact.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830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305E-41F1-A809-F15D-1329FE0E7575}"/>
              </a:ext>
            </a:extLst>
          </p:cNvPr>
          <p:cNvSpPr>
            <a:spLocks noGrp="1"/>
          </p:cNvSpPr>
          <p:nvPr>
            <p:ph type="title"/>
          </p:nvPr>
        </p:nvSpPr>
        <p:spPr>
          <a:xfrm>
            <a:off x="1211275" y="1021640"/>
            <a:ext cx="10515600" cy="1325563"/>
          </a:xfrm>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4" name="Rectangle 1">
            <a:extLst>
              <a:ext uri="{FF2B5EF4-FFF2-40B4-BE49-F238E27FC236}">
                <a16:creationId xmlns:a16="http://schemas.microsoft.com/office/drawing/2014/main" id="{B71246BC-687E-1529-F987-AD23E3C23799}"/>
              </a:ext>
            </a:extLst>
          </p:cNvPr>
          <p:cNvSpPr>
            <a:spLocks noGrp="1" noChangeArrowheads="1"/>
          </p:cNvSpPr>
          <p:nvPr>
            <p:ph idx="1"/>
          </p:nvPr>
        </p:nvSpPr>
        <p:spPr bwMode="auto">
          <a:xfrm>
            <a:off x="1313993" y="2114536"/>
            <a:ext cx="956401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Wang, S., &amp; Huang, L. (2021). Deep Learning for Waste Classification.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Patel, M., &amp; Singh, K. (2022). Generative AI in Eco-Innovation.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Morris, R. J. et al. (2020). Image Classification in Smart Waste Systems.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Zhao, T., &amp; Lin, Y. (2023). Language Models for Instruction Generation.</a:t>
            </a:r>
          </a:p>
        </p:txBody>
      </p:sp>
    </p:spTree>
    <p:extLst>
      <p:ext uri="{BB962C8B-B14F-4D97-AF65-F5344CB8AC3E}">
        <p14:creationId xmlns:p14="http://schemas.microsoft.com/office/powerpoint/2010/main" val="845247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4969-D7EC-98AF-D3FB-EBCEBC83B885}"/>
              </a:ext>
            </a:extLst>
          </p:cNvPr>
          <p:cNvSpPr>
            <a:spLocks noGrp="1"/>
          </p:cNvSpPr>
          <p:nvPr>
            <p:ph type="title"/>
          </p:nvPr>
        </p:nvSpPr>
        <p:spPr/>
        <p:txBody>
          <a:bodyPr/>
          <a:lstStyle/>
          <a:p>
            <a:r>
              <a:rPr lang="en-US" altLang="en-GB" b="1" dirty="0">
                <a:latin typeface="Times New Roman" panose="02020603050405020304" pitchFamily="18" charset="0"/>
                <a:cs typeface="Times New Roman" panose="02020603050405020304" pitchFamily="18" charset="0"/>
              </a:rPr>
              <a:t>SCREENSHOTS</a:t>
            </a:r>
            <a:endParaRPr lang="en-IN" dirty="0"/>
          </a:p>
        </p:txBody>
      </p:sp>
      <p:pic>
        <p:nvPicPr>
          <p:cNvPr id="13" name="Content Placeholder 12">
            <a:extLst>
              <a:ext uri="{FF2B5EF4-FFF2-40B4-BE49-F238E27FC236}">
                <a16:creationId xmlns:a16="http://schemas.microsoft.com/office/drawing/2014/main" id="{9DCEFADF-A714-BD98-61F3-7BF4FAEE7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1752" y="1825625"/>
            <a:ext cx="7688496" cy="4351338"/>
          </a:xfrm>
        </p:spPr>
      </p:pic>
    </p:spTree>
    <p:extLst>
      <p:ext uri="{BB962C8B-B14F-4D97-AF65-F5344CB8AC3E}">
        <p14:creationId xmlns:p14="http://schemas.microsoft.com/office/powerpoint/2010/main" val="1697713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84D3CA-A455-E665-33A0-F50B5A8BDD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332" y="1253331"/>
            <a:ext cx="9731772" cy="4351338"/>
          </a:xfrm>
        </p:spPr>
      </p:pic>
    </p:spTree>
    <p:extLst>
      <p:ext uri="{BB962C8B-B14F-4D97-AF65-F5344CB8AC3E}">
        <p14:creationId xmlns:p14="http://schemas.microsoft.com/office/powerpoint/2010/main" val="384621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974C2-5E0A-DEF6-8FC2-ADB436F49F3E}"/>
              </a:ext>
            </a:extLst>
          </p:cNvPr>
          <p:cNvSpPr>
            <a:spLocks noGrp="1"/>
          </p:cNvSpPr>
          <p:nvPr>
            <p:ph type="title"/>
          </p:nvPr>
        </p:nvSpPr>
        <p:spPr>
          <a:xfrm>
            <a:off x="342290" y="1044574"/>
            <a:ext cx="11200181" cy="1325563"/>
          </a:xfrm>
        </p:spPr>
        <p:txBody>
          <a:bodyPr>
            <a:normAutofit/>
          </a:bodyPr>
          <a:lstStyle/>
          <a:p>
            <a:pPr algn="ctr"/>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3900125-C789-804D-94D6-7C9D09D6C410}"/>
              </a:ext>
            </a:extLst>
          </p:cNvPr>
          <p:cNvSpPr>
            <a:spLocks noGrp="1"/>
          </p:cNvSpPr>
          <p:nvPr>
            <p:ph idx="1"/>
          </p:nvPr>
        </p:nvSpPr>
        <p:spPr>
          <a:xfrm>
            <a:off x="583692" y="2370137"/>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	To develop a Generative AI model that suggests creative reuse ideas for waste materials based on either image. The system leverages image recognition, natural language processing (NLP), and Generative AI to provide sustainable and innovative recycling solutions, promoting eco-friendly practices and waste reduction.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754C69-4265-55FE-B426-ED6C2DC04F16}"/>
              </a:ext>
            </a:extLst>
          </p:cNvPr>
          <p:cNvSpPr>
            <a:spLocks noGrp="1"/>
          </p:cNvSpPr>
          <p:nvPr>
            <p:ph type="sldNum" sz="quarter" idx="12"/>
          </p:nvPr>
        </p:nvSpPr>
        <p:spPr/>
        <p:txBody>
          <a:bodyPr/>
          <a:lstStyle/>
          <a:p>
            <a:fld id="{2FB48624-56D1-4557-B6A1-118B64FAD9E9}" type="slidenum">
              <a:rPr lang="en-IN" smtClean="0"/>
              <a:t>3</a:t>
            </a:fld>
            <a:endParaRPr lang="en-IN"/>
          </a:p>
        </p:txBody>
      </p:sp>
    </p:spTree>
    <p:extLst>
      <p:ext uri="{BB962C8B-B14F-4D97-AF65-F5344CB8AC3E}">
        <p14:creationId xmlns:p14="http://schemas.microsoft.com/office/powerpoint/2010/main" val="3506704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E60E3-92E7-4DBA-E05B-0137E6405E02}"/>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D99DB545-3E4C-E9A7-B632-4BED6B39774D}"/>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Traditional waste management systems rely heavily on manual segregation, lack user engagement, and often focus on recycling rather than reuse. Most recycling guidance is generic and inaccessible to the common public. </a:t>
            </a:r>
          </a:p>
          <a:p>
            <a:pPr marL="0" indent="0" algn="just">
              <a:buNone/>
            </a:pPr>
            <a:r>
              <a:rPr lang="en-IN" b="1" dirty="0">
                <a:latin typeface="Times New Roman" panose="02020603050405020304" pitchFamily="18" charset="0"/>
                <a:cs typeface="Times New Roman" panose="02020603050405020304" pitchFamily="18" charset="0"/>
              </a:rPr>
              <a:t>Demerits:</a:t>
            </a:r>
          </a:p>
          <a:p>
            <a:pPr algn="just"/>
            <a:r>
              <a:rPr lang="en-IN" dirty="0">
                <a:latin typeface="Times New Roman" panose="02020603050405020304" pitchFamily="18" charset="0"/>
                <a:cs typeface="Times New Roman" panose="02020603050405020304" pitchFamily="18" charset="0"/>
              </a:rPr>
              <a:t>No Image-Based Input Support</a:t>
            </a:r>
          </a:p>
          <a:p>
            <a:pPr algn="just"/>
            <a:r>
              <a:rPr lang="en-IN" dirty="0">
                <a:latin typeface="Times New Roman" panose="02020603050405020304" pitchFamily="18" charset="0"/>
                <a:cs typeface="Times New Roman" panose="02020603050405020304" pitchFamily="18" charset="0"/>
              </a:rPr>
              <a:t>Time-Consuming for Users</a:t>
            </a:r>
          </a:p>
          <a:p>
            <a:pPr algn="just"/>
            <a:r>
              <a:rPr lang="en-IN" dirty="0">
                <a:latin typeface="Times New Roman" panose="02020603050405020304" pitchFamily="18" charset="0"/>
                <a:cs typeface="Times New Roman" panose="02020603050405020304" pitchFamily="18" charset="0"/>
              </a:rPr>
              <a:t>Manual Segregation</a:t>
            </a:r>
          </a:p>
        </p:txBody>
      </p:sp>
    </p:spTree>
    <p:extLst>
      <p:ext uri="{BB962C8B-B14F-4D97-AF65-F5344CB8AC3E}">
        <p14:creationId xmlns:p14="http://schemas.microsoft.com/office/powerpoint/2010/main" val="34033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A21D6-F87E-8631-A204-01150F518CC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CBBB12A1-5E1E-EA66-E787-415DDA7E25EA}"/>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	The proposed system leverages artificial intelligence to bridge this gap. It accepts image inputs of waste materials and uses MobileNetV2 for real-time classification of the waste item. Once the item is identified, it passes the classification to a powerful language model (Together AI’s Mixtral-8x7B) to generate personalized reuse instructions.</a:t>
            </a:r>
          </a:p>
          <a:p>
            <a:pPr marL="0" indent="0" algn="just">
              <a:buNone/>
            </a:pPr>
            <a:r>
              <a:rPr lang="en-US" dirty="0">
                <a:latin typeface="Times New Roman" panose="02020603050405020304" pitchFamily="18" charset="0"/>
                <a:cs typeface="Times New Roman" panose="02020603050405020304" pitchFamily="18" charset="0"/>
              </a:rPr>
              <a:t>	 The output is presented via a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web interface, making the application intuitive and accessible. This system not only simplifies identification but also empowers users with creative, eco-friendly solutions tailored to the detected item.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246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1DFC-70E3-163A-85F1-B7432AA4B75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LITERATURE </a:t>
            </a:r>
            <a:r>
              <a:rPr lang="en-US" sz="4400" b="1" dirty="0">
                <a:latin typeface="Times New Roman" panose="02020603050405020304" pitchFamily="18" charset="0"/>
                <a:cs typeface="Times New Roman" panose="02020603050405020304" pitchFamily="18" charset="0"/>
              </a:rPr>
              <a:t>SURVEY</a:t>
            </a:r>
            <a:endParaRPr lang="en-IN" dirty="0"/>
          </a:p>
        </p:txBody>
      </p:sp>
      <p:graphicFrame>
        <p:nvGraphicFramePr>
          <p:cNvPr id="8" name="Content Placeholder 7">
            <a:extLst>
              <a:ext uri="{FF2B5EF4-FFF2-40B4-BE49-F238E27FC236}">
                <a16:creationId xmlns:a16="http://schemas.microsoft.com/office/drawing/2014/main" id="{437EB8CD-57DC-DD9A-A39A-7D342EF0BD5B}"/>
              </a:ext>
            </a:extLst>
          </p:cNvPr>
          <p:cNvGraphicFramePr>
            <a:graphicFrameLocks noGrp="1"/>
          </p:cNvGraphicFramePr>
          <p:nvPr>
            <p:ph idx="1"/>
            <p:extLst>
              <p:ext uri="{D42A27DB-BD31-4B8C-83A1-F6EECF244321}">
                <p14:modId xmlns:p14="http://schemas.microsoft.com/office/powerpoint/2010/main" val="978873228"/>
              </p:ext>
            </p:extLst>
          </p:nvPr>
        </p:nvGraphicFramePr>
        <p:xfrm>
          <a:off x="151098" y="1370531"/>
          <a:ext cx="11889804" cy="5212080"/>
        </p:xfrm>
        <a:graphic>
          <a:graphicData uri="http://schemas.openxmlformats.org/drawingml/2006/table">
            <a:tbl>
              <a:tblPr firstRow="1" bandRow="1">
                <a:tableStyleId>{616DA210-FB5B-4158-B5E0-FEB733F419BA}</a:tableStyleId>
              </a:tblPr>
              <a:tblGrid>
                <a:gridCol w="707899">
                  <a:extLst>
                    <a:ext uri="{9D8B030D-6E8A-4147-A177-3AD203B41FA5}">
                      <a16:colId xmlns:a16="http://schemas.microsoft.com/office/drawing/2014/main" val="1909316512"/>
                    </a:ext>
                  </a:extLst>
                </a:gridCol>
                <a:gridCol w="2235333">
                  <a:extLst>
                    <a:ext uri="{9D8B030D-6E8A-4147-A177-3AD203B41FA5}">
                      <a16:colId xmlns:a16="http://schemas.microsoft.com/office/drawing/2014/main" val="3499643275"/>
                    </a:ext>
                  </a:extLst>
                </a:gridCol>
                <a:gridCol w="1770278">
                  <a:extLst>
                    <a:ext uri="{9D8B030D-6E8A-4147-A177-3AD203B41FA5}">
                      <a16:colId xmlns:a16="http://schemas.microsoft.com/office/drawing/2014/main" val="4281304751"/>
                    </a:ext>
                  </a:extLst>
                </a:gridCol>
                <a:gridCol w="1265530">
                  <a:extLst>
                    <a:ext uri="{9D8B030D-6E8A-4147-A177-3AD203B41FA5}">
                      <a16:colId xmlns:a16="http://schemas.microsoft.com/office/drawing/2014/main" val="3724909248"/>
                    </a:ext>
                  </a:extLst>
                </a:gridCol>
                <a:gridCol w="1596791">
                  <a:extLst>
                    <a:ext uri="{9D8B030D-6E8A-4147-A177-3AD203B41FA5}">
                      <a16:colId xmlns:a16="http://schemas.microsoft.com/office/drawing/2014/main" val="1611337140"/>
                    </a:ext>
                  </a:extLst>
                </a:gridCol>
                <a:gridCol w="1956864">
                  <a:extLst>
                    <a:ext uri="{9D8B030D-6E8A-4147-A177-3AD203B41FA5}">
                      <a16:colId xmlns:a16="http://schemas.microsoft.com/office/drawing/2014/main" val="3087977635"/>
                    </a:ext>
                  </a:extLst>
                </a:gridCol>
                <a:gridCol w="2357109">
                  <a:extLst>
                    <a:ext uri="{9D8B030D-6E8A-4147-A177-3AD203B41FA5}">
                      <a16:colId xmlns:a16="http://schemas.microsoft.com/office/drawing/2014/main" val="283984589"/>
                    </a:ext>
                  </a:extLst>
                </a:gridCol>
              </a:tblGrid>
              <a:tr h="335579">
                <a:tc>
                  <a:txBody>
                    <a:bodyPr/>
                    <a:lstStyle/>
                    <a:p>
                      <a:pPr algn="ctr"/>
                      <a:r>
                        <a:rPr lang="en-IN" sz="1700" dirty="0">
                          <a:latin typeface="Times New Roman" panose="02020603050405020304" pitchFamily="18" charset="0"/>
                          <a:cs typeface="Times New Roman" panose="02020603050405020304" pitchFamily="18" charset="0"/>
                        </a:rPr>
                        <a:t>S.NO</a:t>
                      </a:r>
                    </a:p>
                  </a:txBody>
                  <a:tcPr anchor="ctr"/>
                </a:tc>
                <a:tc>
                  <a:txBody>
                    <a:bodyPr/>
                    <a:lstStyle/>
                    <a:p>
                      <a:pPr algn="ctr"/>
                      <a:r>
                        <a:rPr lang="en-IN" sz="1700" dirty="0">
                          <a:latin typeface="Times New Roman" panose="02020603050405020304" pitchFamily="18" charset="0"/>
                          <a:cs typeface="Times New Roman" panose="02020603050405020304" pitchFamily="18" charset="0"/>
                        </a:rPr>
                        <a:t>Paper Title</a:t>
                      </a:r>
                    </a:p>
                  </a:txBody>
                  <a:tcPr anchor="ctr"/>
                </a:tc>
                <a:tc>
                  <a:txBody>
                    <a:bodyPr/>
                    <a:lstStyle/>
                    <a:p>
                      <a:pPr algn="ctr"/>
                      <a:r>
                        <a:rPr lang="en-IN" sz="1700" dirty="0">
                          <a:latin typeface="Times New Roman" panose="02020603050405020304" pitchFamily="18" charset="0"/>
                          <a:cs typeface="Times New Roman" panose="02020603050405020304" pitchFamily="18" charset="0"/>
                        </a:rPr>
                        <a:t>Author(s)</a:t>
                      </a:r>
                    </a:p>
                  </a:txBody>
                  <a:tcPr anchor="ctr"/>
                </a:tc>
                <a:tc>
                  <a:txBody>
                    <a:bodyPr/>
                    <a:lstStyle/>
                    <a:p>
                      <a:pPr algn="ctr"/>
                      <a:r>
                        <a:rPr lang="en-IN" sz="1700" dirty="0">
                          <a:latin typeface="Times New Roman" panose="02020603050405020304" pitchFamily="18" charset="0"/>
                          <a:cs typeface="Times New Roman" panose="02020603050405020304" pitchFamily="18" charset="0"/>
                        </a:rPr>
                        <a:t>Publication/ Year</a:t>
                      </a:r>
                    </a:p>
                  </a:txBody>
                  <a:tcPr anchor="ctr"/>
                </a:tc>
                <a:tc>
                  <a:txBody>
                    <a:bodyPr/>
                    <a:lstStyle/>
                    <a:p>
                      <a:pPr algn="ctr"/>
                      <a:r>
                        <a:rPr lang="en-IN" sz="1700" dirty="0">
                          <a:latin typeface="Times New Roman" panose="02020603050405020304" pitchFamily="18" charset="0"/>
                          <a:cs typeface="Times New Roman" panose="02020603050405020304" pitchFamily="18" charset="0"/>
                        </a:rPr>
                        <a:t>Techniques</a:t>
                      </a:r>
                    </a:p>
                  </a:txBody>
                  <a:tcPr anchor="ctr"/>
                </a:tc>
                <a:tc>
                  <a:txBody>
                    <a:bodyPr/>
                    <a:lstStyle/>
                    <a:p>
                      <a:pPr algn="ctr"/>
                      <a:r>
                        <a:rPr lang="en-IN" sz="1700" dirty="0">
                          <a:latin typeface="Times New Roman" panose="02020603050405020304" pitchFamily="18" charset="0"/>
                          <a:cs typeface="Times New Roman" panose="02020603050405020304" pitchFamily="18" charset="0"/>
                        </a:rPr>
                        <a:t>Pros</a:t>
                      </a:r>
                    </a:p>
                  </a:txBody>
                  <a:tcPr anchor="ctr"/>
                </a:tc>
                <a:tc>
                  <a:txBody>
                    <a:bodyPr/>
                    <a:lstStyle/>
                    <a:p>
                      <a:pPr algn="ctr"/>
                      <a:r>
                        <a:rPr lang="en-IN" sz="1700" dirty="0">
                          <a:latin typeface="Times New Roman" panose="02020603050405020304" pitchFamily="18" charset="0"/>
                          <a:cs typeface="Times New Roman" panose="02020603050405020304" pitchFamily="18" charset="0"/>
                        </a:rPr>
                        <a:t>Cons</a:t>
                      </a:r>
                    </a:p>
                  </a:txBody>
                  <a:tcPr anchor="ctr"/>
                </a:tc>
                <a:extLst>
                  <a:ext uri="{0D108BD9-81ED-4DB2-BD59-A6C34878D82A}">
                    <a16:rowId xmlns:a16="http://schemas.microsoft.com/office/drawing/2014/main" val="3065170445"/>
                  </a:ext>
                </a:extLst>
              </a:tr>
              <a:tr h="478200">
                <a:tc>
                  <a:txBody>
                    <a:bodyPr/>
                    <a:lstStyle/>
                    <a:p>
                      <a:pPr algn="just"/>
                      <a:r>
                        <a:rPr lang="en-IN" sz="1700" dirty="0">
                          <a:latin typeface="Times New Roman" panose="02020603050405020304" pitchFamily="18" charset="0"/>
                          <a:cs typeface="Times New Roman" panose="02020603050405020304" pitchFamily="18" charset="0"/>
                        </a:rPr>
                        <a:t>1</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 Generative AI for Sustainable Design</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Alice Lee, Mark Johnson</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2024</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Generative AI, NLP-based Idea Generation</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Creativity, Sustainability, Personalization</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Feasibility, Model Updates</a:t>
                      </a:r>
                    </a:p>
                  </a:txBody>
                  <a:tcPr anchor="ctr"/>
                </a:tc>
                <a:extLst>
                  <a:ext uri="{0D108BD9-81ED-4DB2-BD59-A6C34878D82A}">
                    <a16:rowId xmlns:a16="http://schemas.microsoft.com/office/drawing/2014/main" val="3135870563"/>
                  </a:ext>
                </a:extLst>
              </a:tr>
              <a:tr h="478200">
                <a:tc>
                  <a:txBody>
                    <a:bodyPr/>
                    <a:lstStyle/>
                    <a:p>
                      <a:pPr algn="just"/>
                      <a:r>
                        <a:rPr lang="en-IN" sz="170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Intelligent waste classification</a:t>
                      </a:r>
                      <a:endParaRPr lang="en-IN" sz="1700" dirty="0">
                        <a:latin typeface="Times New Roman" panose="02020603050405020304" pitchFamily="18" charset="0"/>
                        <a:cs typeface="Times New Roman" panose="02020603050405020304" pitchFamily="18" charset="0"/>
                      </a:endParaRPr>
                    </a:p>
                  </a:txBody>
                  <a:tcPr anchor="ctr"/>
                </a:tc>
                <a:tc>
                  <a:txBody>
                    <a:bodyPr/>
                    <a:lstStyle/>
                    <a:p>
                      <a:pPr algn="just"/>
                      <a:r>
                        <a:rPr lang="es-ES" sz="1700" dirty="0">
                          <a:latin typeface="Times New Roman" panose="02020603050405020304" pitchFamily="18" charset="0"/>
                          <a:cs typeface="Times New Roman" panose="02020603050405020304" pitchFamily="18" charset="0"/>
                        </a:rPr>
                        <a:t>M. </a:t>
                      </a:r>
                      <a:r>
                        <a:rPr lang="es-ES" sz="1700" dirty="0" err="1">
                          <a:latin typeface="Times New Roman" panose="02020603050405020304" pitchFamily="18" charset="0"/>
                          <a:cs typeface="Times New Roman" panose="02020603050405020304" pitchFamily="18" charset="0"/>
                        </a:rPr>
                        <a:t>Chhabra</a:t>
                      </a:r>
                      <a:r>
                        <a:rPr lang="es-ES" sz="1700" dirty="0">
                          <a:latin typeface="Times New Roman" panose="02020603050405020304" pitchFamily="18" charset="0"/>
                          <a:cs typeface="Times New Roman" panose="02020603050405020304" pitchFamily="18" charset="0"/>
                        </a:rPr>
                        <a:t>, B. </a:t>
                      </a:r>
                      <a:r>
                        <a:rPr lang="es-ES" sz="1700" dirty="0" err="1">
                          <a:latin typeface="Times New Roman" panose="02020603050405020304" pitchFamily="18" charset="0"/>
                          <a:cs typeface="Times New Roman" panose="02020603050405020304" pitchFamily="18" charset="0"/>
                        </a:rPr>
                        <a:t>Sharan</a:t>
                      </a:r>
                      <a:r>
                        <a:rPr lang="es-ES" sz="1700" dirty="0">
                          <a:latin typeface="Times New Roman" panose="02020603050405020304" pitchFamily="18" charset="0"/>
                          <a:cs typeface="Times New Roman" panose="02020603050405020304" pitchFamily="18" charset="0"/>
                        </a:rPr>
                        <a:t>, M. </a:t>
                      </a:r>
                      <a:r>
                        <a:rPr lang="es-ES" sz="1700" dirty="0" err="1">
                          <a:latin typeface="Times New Roman" panose="02020603050405020304" pitchFamily="18" charset="0"/>
                          <a:cs typeface="Times New Roman" panose="02020603050405020304" pitchFamily="18" charset="0"/>
                        </a:rPr>
                        <a:t>Elbarachi</a:t>
                      </a:r>
                      <a:r>
                        <a:rPr lang="es-ES" sz="1700" dirty="0">
                          <a:latin typeface="Times New Roman" panose="02020603050405020304" pitchFamily="18" charset="0"/>
                          <a:cs typeface="Times New Roman" panose="02020603050405020304" pitchFamily="18" charset="0"/>
                        </a:rPr>
                        <a:t>, et al.</a:t>
                      </a:r>
                      <a:endParaRPr lang="en-IN" sz="1700" dirty="0">
                        <a:latin typeface="Times New Roman" panose="02020603050405020304" pitchFamily="18" charset="0"/>
                        <a:cs typeface="Times New Roman" panose="02020603050405020304" pitchFamily="18" charset="0"/>
                      </a:endParaRPr>
                    </a:p>
                  </a:txBody>
                  <a:tcPr anchor="ctr"/>
                </a:tc>
                <a:tc>
                  <a:txBody>
                    <a:bodyPr/>
                    <a:lstStyle/>
                    <a:p>
                      <a:pPr algn="just"/>
                      <a:r>
                        <a:rPr lang="en-IN" sz="1700" dirty="0">
                          <a:latin typeface="Times New Roman" panose="02020603050405020304" pitchFamily="18" charset="0"/>
                          <a:cs typeface="Times New Roman" panose="02020603050405020304" pitchFamily="18" charset="0"/>
                        </a:rPr>
                        <a:t>2024</a:t>
                      </a:r>
                    </a:p>
                  </a:txBody>
                  <a:tcPr anchor="ctr"/>
                </a:tc>
                <a:tc>
                  <a:txBody>
                    <a:bodyPr/>
                    <a:lstStyle/>
                    <a:p>
                      <a:pPr algn="just"/>
                      <a:r>
                        <a:rPr lang="en-US" sz="1700" dirty="0">
                          <a:latin typeface="Times New Roman" panose="02020603050405020304" pitchFamily="18" charset="0"/>
                          <a:cs typeface="Times New Roman" panose="02020603050405020304" pitchFamily="18" charset="0"/>
                        </a:rPr>
                        <a:t>Improved multi-layered CNN for waste classification</a:t>
                      </a:r>
                      <a:endParaRPr lang="en-IN" sz="1700" dirty="0">
                        <a:latin typeface="Times New Roman" panose="02020603050405020304" pitchFamily="18" charset="0"/>
                        <a:cs typeface="Times New Roman" panose="02020603050405020304" pitchFamily="18" charset="0"/>
                      </a:endParaRPr>
                    </a:p>
                  </a:txBody>
                  <a:tcPr anchor="ctr"/>
                </a:tc>
                <a:tc>
                  <a:txBody>
                    <a:bodyPr/>
                    <a:lstStyle/>
                    <a:p>
                      <a:pPr algn="just"/>
                      <a:r>
                        <a:rPr lang="en-IN" sz="1700" dirty="0">
                          <a:latin typeface="Times New Roman" panose="02020603050405020304" pitchFamily="18" charset="0"/>
                          <a:cs typeface="Times New Roman" panose="02020603050405020304" pitchFamily="18" charset="0"/>
                        </a:rPr>
                        <a:t>Enhanced accuracy; scalable approach</a:t>
                      </a:r>
                    </a:p>
                  </a:txBody>
                  <a:tcPr anchor="ctr"/>
                </a:tc>
                <a:tc>
                  <a:txBody>
                    <a:bodyPr/>
                    <a:lstStyle/>
                    <a:p>
                      <a:pPr algn="just"/>
                      <a:r>
                        <a:rPr lang="en-US" sz="1700" dirty="0">
                          <a:latin typeface="Times New Roman" panose="02020603050405020304" pitchFamily="18" charset="0"/>
                          <a:cs typeface="Times New Roman" panose="02020603050405020304" pitchFamily="18" charset="0"/>
                        </a:rPr>
                        <a:t>May need extensive training data</a:t>
                      </a:r>
                      <a:endParaRPr lang="en-IN" sz="17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425360233"/>
                  </a:ext>
                </a:extLst>
              </a:tr>
              <a:tr h="620821">
                <a:tc>
                  <a:txBody>
                    <a:bodyPr/>
                    <a:lstStyle/>
                    <a:p>
                      <a:pPr algn="just"/>
                      <a:r>
                        <a:rPr lang="en-IN" sz="1700" dirty="0">
                          <a:latin typeface="Times New Roman" panose="02020603050405020304" pitchFamily="18" charset="0"/>
                          <a:cs typeface="Times New Roman" panose="02020603050405020304" pitchFamily="18" charset="0"/>
                        </a:rPr>
                        <a:t>3</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AI-Based Image Recognition for Waste Classification</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John Doe, Jane Smith</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2023</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Image Processing, Deep Learning</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Accuracy, Automation, Efficiency</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Data Dependency, Misclassification</a:t>
                      </a:r>
                    </a:p>
                  </a:txBody>
                  <a:tcPr anchor="ctr"/>
                </a:tc>
                <a:extLst>
                  <a:ext uri="{0D108BD9-81ED-4DB2-BD59-A6C34878D82A}">
                    <a16:rowId xmlns:a16="http://schemas.microsoft.com/office/drawing/2014/main" val="3590058019"/>
                  </a:ext>
                </a:extLst>
              </a:tr>
              <a:tr h="620821">
                <a:tc>
                  <a:txBody>
                    <a:bodyPr/>
                    <a:lstStyle/>
                    <a:p>
                      <a:pPr algn="just"/>
                      <a:r>
                        <a:rPr lang="en-IN" sz="1700" dirty="0">
                          <a:latin typeface="Times New Roman" panose="02020603050405020304" pitchFamily="18" charset="0"/>
                          <a:cs typeface="Times New Roman" panose="02020603050405020304" pitchFamily="18" charset="0"/>
                        </a:rPr>
                        <a:t>4</a:t>
                      </a:r>
                    </a:p>
                  </a:txBody>
                  <a:tcPr anchor="ctr"/>
                </a:tc>
                <a:tc>
                  <a:txBody>
                    <a:bodyPr/>
                    <a:lstStyle/>
                    <a:p>
                      <a:pPr algn="just"/>
                      <a:r>
                        <a:rPr lang="en-US" sz="1700" dirty="0">
                          <a:latin typeface="Times New Roman" panose="02020603050405020304" pitchFamily="18" charset="0"/>
                          <a:cs typeface="Times New Roman" panose="02020603050405020304" pitchFamily="18" charset="0"/>
                        </a:rPr>
                        <a:t>Artificial intelligence for waste management in smart cities</a:t>
                      </a:r>
                      <a:endParaRPr lang="en-IN" sz="1700" dirty="0">
                        <a:latin typeface="Times New Roman" panose="02020603050405020304" pitchFamily="18" charset="0"/>
                        <a:cs typeface="Times New Roman" panose="02020603050405020304" pitchFamily="18" charset="0"/>
                      </a:endParaRPr>
                    </a:p>
                  </a:txBody>
                  <a:tcPr anchor="ctr"/>
                </a:tc>
                <a:tc>
                  <a:txBody>
                    <a:bodyPr/>
                    <a:lstStyle/>
                    <a:p>
                      <a:pPr algn="just"/>
                      <a:r>
                        <a:rPr lang="en-IN" sz="1700" dirty="0">
                          <a:latin typeface="Times New Roman" panose="02020603050405020304" pitchFamily="18" charset="0"/>
                          <a:cs typeface="Times New Roman" panose="02020603050405020304" pitchFamily="18" charset="0"/>
                        </a:rPr>
                        <a:t>Bingbing Fang</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2023</a:t>
                      </a:r>
                    </a:p>
                  </a:txBody>
                  <a:tcPr anchor="ctr"/>
                </a:tc>
                <a:tc>
                  <a:txBody>
                    <a:bodyPr/>
                    <a:lstStyle/>
                    <a:p>
                      <a:pPr algn="just"/>
                      <a:r>
                        <a:rPr lang="it-IT" sz="1700" dirty="0">
                          <a:latin typeface="Times New Roman" panose="02020603050405020304" pitchFamily="18" charset="0"/>
                          <a:cs typeface="Times New Roman" panose="02020603050405020304" pitchFamily="18" charset="0"/>
                        </a:rPr>
                        <a:t>AI-based waste classification, Generative AI for reuse ideas</a:t>
                      </a:r>
                      <a:endParaRPr lang="en-IN" sz="1700" dirty="0">
                        <a:latin typeface="Times New Roman" panose="02020603050405020304" pitchFamily="18" charset="0"/>
                        <a:cs typeface="Times New Roman" panose="02020603050405020304" pitchFamily="18" charset="0"/>
                      </a:endParaRPr>
                    </a:p>
                  </a:txBody>
                  <a:tcPr anchor="ctr"/>
                </a:tc>
                <a:tc>
                  <a:txBody>
                    <a:bodyPr/>
                    <a:lstStyle/>
                    <a:p>
                      <a:pPr algn="just"/>
                      <a:r>
                        <a:rPr lang="en-IN" sz="1700" dirty="0">
                          <a:latin typeface="Times New Roman" panose="02020603050405020304" pitchFamily="18" charset="0"/>
                          <a:cs typeface="Times New Roman" panose="02020603050405020304" pitchFamily="18" charset="0"/>
                        </a:rPr>
                        <a:t>Optimization, Efficiency, Sustainability</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Complexity, Implementation Challenges</a:t>
                      </a:r>
                    </a:p>
                  </a:txBody>
                  <a:tcPr anchor="ctr"/>
                </a:tc>
                <a:extLst>
                  <a:ext uri="{0D108BD9-81ED-4DB2-BD59-A6C34878D82A}">
                    <a16:rowId xmlns:a16="http://schemas.microsoft.com/office/drawing/2014/main" val="1092872884"/>
                  </a:ext>
                </a:extLst>
              </a:tr>
              <a:tr h="335579">
                <a:tc>
                  <a:txBody>
                    <a:bodyPr/>
                    <a:lstStyle/>
                    <a:p>
                      <a:pPr algn="just"/>
                      <a:r>
                        <a:rPr lang="en-IN" sz="1700" dirty="0">
                          <a:latin typeface="Times New Roman" panose="02020603050405020304" pitchFamily="18" charset="0"/>
                          <a:cs typeface="Times New Roman" panose="02020603050405020304" pitchFamily="18" charset="0"/>
                        </a:rPr>
                        <a:t>5</a:t>
                      </a:r>
                    </a:p>
                  </a:txBody>
                  <a:tcPr anchor="ctr"/>
                </a:tc>
                <a:tc>
                  <a:txBody>
                    <a:bodyPr/>
                    <a:lstStyle/>
                    <a:p>
                      <a:pPr algn="just"/>
                      <a:r>
                        <a:rPr lang="en-US" sz="1700" dirty="0">
                          <a:latin typeface="Times New Roman" panose="02020603050405020304" pitchFamily="18" charset="0"/>
                          <a:cs typeface="Times New Roman" panose="02020603050405020304" pitchFamily="18" charset="0"/>
                        </a:rPr>
                        <a:t>Generative AI for Eco-Friendly Suggestions</a:t>
                      </a:r>
                      <a:endParaRPr lang="en-IN" sz="1700" dirty="0">
                        <a:latin typeface="Times New Roman" panose="02020603050405020304" pitchFamily="18" charset="0"/>
                        <a:cs typeface="Times New Roman" panose="02020603050405020304" pitchFamily="18" charset="0"/>
                      </a:endParaRPr>
                    </a:p>
                  </a:txBody>
                  <a:tcPr anchor="ctr"/>
                </a:tc>
                <a:tc>
                  <a:txBody>
                    <a:bodyPr/>
                    <a:lstStyle/>
                    <a:p>
                      <a:pPr algn="just"/>
                      <a:r>
                        <a:rPr lang="en-IN" sz="1700" dirty="0">
                          <a:latin typeface="Times New Roman" panose="02020603050405020304" pitchFamily="18" charset="0"/>
                          <a:cs typeface="Times New Roman" panose="02020603050405020304" pitchFamily="18" charset="0"/>
                        </a:rPr>
                        <a:t>A. Mehta, K. Iyer</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2023</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LLMs for text generation</a:t>
                      </a:r>
                    </a:p>
                  </a:txBody>
                  <a:tcPr anchor="ctr"/>
                </a:tc>
                <a:tc>
                  <a:txBody>
                    <a:bodyPr/>
                    <a:lstStyle/>
                    <a:p>
                      <a:pPr algn="just"/>
                      <a:r>
                        <a:rPr lang="en-IN" sz="1700" dirty="0">
                          <a:latin typeface="Times New Roman" panose="02020603050405020304" pitchFamily="18" charset="0"/>
                          <a:cs typeface="Times New Roman" panose="02020603050405020304" pitchFamily="18" charset="0"/>
                        </a:rPr>
                        <a:t>Generates diverse reuse ideas</a:t>
                      </a:r>
                    </a:p>
                  </a:txBody>
                  <a:tcPr anchor="ctr"/>
                </a:tc>
                <a:tc>
                  <a:txBody>
                    <a:bodyPr/>
                    <a:lstStyle/>
                    <a:p>
                      <a:pPr algn="just"/>
                      <a:r>
                        <a:rPr lang="en-US" sz="1700" dirty="0">
                          <a:latin typeface="Times New Roman" panose="02020603050405020304" pitchFamily="18" charset="0"/>
                          <a:cs typeface="Times New Roman" panose="02020603050405020304" pitchFamily="18" charset="0"/>
                        </a:rPr>
                        <a:t>May hallucinate or give generic responses</a:t>
                      </a:r>
                      <a:endParaRPr lang="en-IN" sz="17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923179892"/>
                  </a:ext>
                </a:extLst>
              </a:tr>
            </a:tbl>
          </a:graphicData>
        </a:graphic>
      </p:graphicFrame>
    </p:spTree>
    <p:extLst>
      <p:ext uri="{BB962C8B-B14F-4D97-AF65-F5344CB8AC3E}">
        <p14:creationId xmlns:p14="http://schemas.microsoft.com/office/powerpoint/2010/main" val="11211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1BD2-6843-7E6F-07CF-7B861B9D5DD6}"/>
              </a:ext>
            </a:extLst>
          </p:cNvPr>
          <p:cNvSpPr>
            <a:spLocks noGrp="1"/>
          </p:cNvSpPr>
          <p:nvPr>
            <p:ph type="title"/>
          </p:nvPr>
        </p:nvSpPr>
        <p:spPr>
          <a:xfrm>
            <a:off x="492418" y="485059"/>
            <a:ext cx="10515600" cy="688264"/>
          </a:xfrm>
        </p:spPr>
        <p:txBody>
          <a:bodyPr>
            <a:noAutofit/>
          </a:bodyPr>
          <a:lstStyle/>
          <a:p>
            <a:pPr algn="ctr"/>
            <a:r>
              <a:rPr lang="en-IN" b="1" dirty="0">
                <a:latin typeface="Times New Roman" panose="02020603050405020304" pitchFamily="18" charset="0"/>
                <a:cs typeface="Times New Roman" panose="02020603050405020304" pitchFamily="18" charset="0"/>
              </a:rPr>
              <a:t>DATAFLOW DIAGRAM</a:t>
            </a:r>
          </a:p>
        </p:txBody>
      </p:sp>
      <p:sp>
        <p:nvSpPr>
          <p:cNvPr id="9" name="Rectangle: Rounded Corners 8">
            <a:extLst>
              <a:ext uri="{FF2B5EF4-FFF2-40B4-BE49-F238E27FC236}">
                <a16:creationId xmlns:a16="http://schemas.microsoft.com/office/drawing/2014/main" id="{605A116B-A5BE-DBBC-1657-C8F4D8062201}"/>
              </a:ext>
            </a:extLst>
          </p:cNvPr>
          <p:cNvSpPr/>
          <p:nvPr/>
        </p:nvSpPr>
        <p:spPr>
          <a:xfrm>
            <a:off x="1081993" y="2220291"/>
            <a:ext cx="1951777" cy="9144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Times New Roman" panose="02020603050405020304" pitchFamily="18" charset="0"/>
                <a:cs typeface="Times New Roman" panose="02020603050405020304" pitchFamily="18" charset="0"/>
              </a:rPr>
              <a:t>Gradio</a:t>
            </a:r>
            <a:r>
              <a:rPr lang="en-US" sz="2400" dirty="0">
                <a:solidFill>
                  <a:schemeClr val="tx1"/>
                </a:solidFill>
                <a:latin typeface="Times New Roman" panose="02020603050405020304" pitchFamily="18" charset="0"/>
                <a:cs typeface="Times New Roman" panose="02020603050405020304" pitchFamily="18" charset="0"/>
              </a:rPr>
              <a:t> Web Interface</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1" name="Rectangle: Rounded Corners 10">
            <a:extLst>
              <a:ext uri="{FF2B5EF4-FFF2-40B4-BE49-F238E27FC236}">
                <a16:creationId xmlns:a16="http://schemas.microsoft.com/office/drawing/2014/main" id="{0737C613-D989-5F91-D21A-824D4529B8D6}"/>
              </a:ext>
            </a:extLst>
          </p:cNvPr>
          <p:cNvSpPr/>
          <p:nvPr/>
        </p:nvSpPr>
        <p:spPr>
          <a:xfrm>
            <a:off x="4225216" y="2220291"/>
            <a:ext cx="1741012" cy="9144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latin typeface="Times New Roman" panose="02020603050405020304" pitchFamily="18" charset="0"/>
                <a:cs typeface="Times New Roman" panose="02020603050405020304" pitchFamily="18" charset="0"/>
              </a:rPr>
              <a:t>Image Processing </a:t>
            </a:r>
          </a:p>
        </p:txBody>
      </p:sp>
      <p:sp>
        <p:nvSpPr>
          <p:cNvPr id="12" name="Rectangle: Rounded Corners 11">
            <a:extLst>
              <a:ext uri="{FF2B5EF4-FFF2-40B4-BE49-F238E27FC236}">
                <a16:creationId xmlns:a16="http://schemas.microsoft.com/office/drawing/2014/main" id="{2D8C2D59-D241-C9B7-537B-BDD4532FC8C5}"/>
              </a:ext>
            </a:extLst>
          </p:cNvPr>
          <p:cNvSpPr/>
          <p:nvPr/>
        </p:nvSpPr>
        <p:spPr>
          <a:xfrm>
            <a:off x="7335623" y="2220291"/>
            <a:ext cx="2182450" cy="91440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I</a:t>
            </a:r>
            <a:r>
              <a:rPr lang="en-IN" sz="2400" dirty="0">
                <a:solidFill>
                  <a:schemeClr val="tx1"/>
                </a:solidFill>
                <a:latin typeface="Times New Roman" panose="02020603050405020304" pitchFamily="18" charset="0"/>
                <a:cs typeface="Times New Roman" panose="02020603050405020304" pitchFamily="18" charset="0"/>
              </a:rPr>
              <a:t>mage Classification</a:t>
            </a:r>
          </a:p>
        </p:txBody>
      </p:sp>
      <p:sp>
        <p:nvSpPr>
          <p:cNvPr id="13" name="Rectangle: Rounded Corners 12">
            <a:extLst>
              <a:ext uri="{FF2B5EF4-FFF2-40B4-BE49-F238E27FC236}">
                <a16:creationId xmlns:a16="http://schemas.microsoft.com/office/drawing/2014/main" id="{B4311A74-F734-3B76-0C43-6C927F4197EA}"/>
              </a:ext>
            </a:extLst>
          </p:cNvPr>
          <p:cNvSpPr/>
          <p:nvPr/>
        </p:nvSpPr>
        <p:spPr>
          <a:xfrm>
            <a:off x="7312149" y="4541615"/>
            <a:ext cx="2205924" cy="1342917"/>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T</a:t>
            </a:r>
            <a:r>
              <a:rPr lang="en-IN" sz="2400" dirty="0" err="1">
                <a:solidFill>
                  <a:schemeClr val="tx1"/>
                </a:solidFill>
                <a:latin typeface="Times New Roman" panose="02020603050405020304" pitchFamily="18" charset="0"/>
                <a:cs typeface="Times New Roman" panose="02020603050405020304" pitchFamily="18" charset="0"/>
              </a:rPr>
              <a:t>ogether</a:t>
            </a:r>
            <a:r>
              <a:rPr lang="en-IN" sz="2400" dirty="0">
                <a:solidFill>
                  <a:schemeClr val="tx1"/>
                </a:solidFill>
                <a:latin typeface="Times New Roman" panose="02020603050405020304" pitchFamily="18" charset="0"/>
                <a:cs typeface="Times New Roman" panose="02020603050405020304" pitchFamily="18" charset="0"/>
              </a:rPr>
              <a:t> AI API(Mixtral-8x7B)</a:t>
            </a:r>
          </a:p>
        </p:txBody>
      </p:sp>
      <p:sp>
        <p:nvSpPr>
          <p:cNvPr id="14" name="Rectangle: Rounded Corners 13">
            <a:extLst>
              <a:ext uri="{FF2B5EF4-FFF2-40B4-BE49-F238E27FC236}">
                <a16:creationId xmlns:a16="http://schemas.microsoft.com/office/drawing/2014/main" id="{AC19D5B4-36FE-8CC1-8AB2-98A70282794F}"/>
              </a:ext>
            </a:extLst>
          </p:cNvPr>
          <p:cNvSpPr/>
          <p:nvPr/>
        </p:nvSpPr>
        <p:spPr>
          <a:xfrm>
            <a:off x="4109925" y="4682836"/>
            <a:ext cx="1864000" cy="1201696"/>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800" dirty="0">
                <a:effectLst/>
                <a:latin typeface="Times New Roman" panose="02020603050405020304" pitchFamily="18" charset="0"/>
                <a:ea typeface="Times New Roman" panose="02020603050405020304" pitchFamily="18" charset="0"/>
              </a:rPr>
              <a:t>Step-By-Step </a:t>
            </a:r>
            <a:r>
              <a:rPr lang="en-IN" sz="1800" dirty="0" err="1">
                <a:effectLst/>
                <a:latin typeface="Times New Roman" panose="02020603050405020304" pitchFamily="18" charset="0"/>
                <a:ea typeface="Times New Roman" panose="02020603050405020304" pitchFamily="18" charset="0"/>
              </a:rPr>
              <a:t>RStep</a:t>
            </a:r>
            <a:r>
              <a:rPr lang="en-IN" sz="1800" dirty="0">
                <a:effectLst/>
                <a:latin typeface="Times New Roman" panose="02020603050405020304" pitchFamily="18" charset="0"/>
                <a:ea typeface="Times New Roman" panose="02020603050405020304" pitchFamily="18" charset="0"/>
              </a:rPr>
              <a:t>-By-Step </a:t>
            </a:r>
            <a:r>
              <a:rPr lang="en-IN" sz="2400" dirty="0">
                <a:solidFill>
                  <a:schemeClr val="tx1"/>
                </a:solidFill>
                <a:effectLst/>
                <a:latin typeface="Times New Roman" panose="02020603050405020304" pitchFamily="18" charset="0"/>
                <a:ea typeface="Times New Roman" panose="02020603050405020304" pitchFamily="18" charset="0"/>
              </a:rPr>
              <a:t>Reuse Instruction Generator </a:t>
            </a:r>
            <a:r>
              <a:rPr lang="en-IN" sz="1800" dirty="0">
                <a:effectLst/>
                <a:latin typeface="Times New Roman" panose="02020603050405020304" pitchFamily="18" charset="0"/>
                <a:ea typeface="Times New Roman" panose="02020603050405020304" pitchFamily="18" charset="0"/>
              </a:rPr>
              <a:t>Instruction Generator</a:t>
            </a:r>
          </a:p>
        </p:txBody>
      </p:sp>
      <p:sp>
        <p:nvSpPr>
          <p:cNvPr id="70" name="Arrow: Right 69">
            <a:extLst>
              <a:ext uri="{FF2B5EF4-FFF2-40B4-BE49-F238E27FC236}">
                <a16:creationId xmlns:a16="http://schemas.microsoft.com/office/drawing/2014/main" id="{4FDBBA62-2778-F6A3-7181-B033FE80DA7B}"/>
              </a:ext>
            </a:extLst>
          </p:cNvPr>
          <p:cNvSpPr/>
          <p:nvPr/>
        </p:nvSpPr>
        <p:spPr>
          <a:xfrm>
            <a:off x="6161721" y="2435175"/>
            <a:ext cx="978408" cy="48463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1" name="Arrow: Right 70">
            <a:extLst>
              <a:ext uri="{FF2B5EF4-FFF2-40B4-BE49-F238E27FC236}">
                <a16:creationId xmlns:a16="http://schemas.microsoft.com/office/drawing/2014/main" id="{E6DBF5C5-8490-669F-CD39-2B0BF4DFC391}"/>
              </a:ext>
            </a:extLst>
          </p:cNvPr>
          <p:cNvSpPr/>
          <p:nvPr/>
        </p:nvSpPr>
        <p:spPr>
          <a:xfrm>
            <a:off x="3131517" y="2435175"/>
            <a:ext cx="978408" cy="484632"/>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Arrow: Down 71">
            <a:extLst>
              <a:ext uri="{FF2B5EF4-FFF2-40B4-BE49-F238E27FC236}">
                <a16:creationId xmlns:a16="http://schemas.microsoft.com/office/drawing/2014/main" id="{B6473B7E-3067-3C0D-E777-D1B4779BC13E}"/>
              </a:ext>
            </a:extLst>
          </p:cNvPr>
          <p:cNvSpPr/>
          <p:nvPr/>
        </p:nvSpPr>
        <p:spPr>
          <a:xfrm>
            <a:off x="8172795" y="3429000"/>
            <a:ext cx="484632" cy="978408"/>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3" name="Arrow: Left 72">
            <a:extLst>
              <a:ext uri="{FF2B5EF4-FFF2-40B4-BE49-F238E27FC236}">
                <a16:creationId xmlns:a16="http://schemas.microsoft.com/office/drawing/2014/main" id="{5CE4FFB6-3E13-1E2B-ACD9-C9D2E8364CCC}"/>
              </a:ext>
            </a:extLst>
          </p:cNvPr>
          <p:cNvSpPr/>
          <p:nvPr/>
        </p:nvSpPr>
        <p:spPr>
          <a:xfrm>
            <a:off x="6161721" y="5185016"/>
            <a:ext cx="978408" cy="484632"/>
          </a:xfrm>
          <a:prstGeom prst="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51628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F5FF-BDD2-A308-A084-8D9D0B797FC8}"/>
              </a:ext>
            </a:extLst>
          </p:cNvPr>
          <p:cNvSpPr>
            <a:spLocks noGrp="1"/>
          </p:cNvSpPr>
          <p:nvPr>
            <p:ph type="title"/>
          </p:nvPr>
        </p:nvSpPr>
        <p:spPr>
          <a:xfrm>
            <a:off x="423429" y="305788"/>
            <a:ext cx="11345141" cy="1325563"/>
          </a:xfrm>
        </p:spPr>
        <p:txBody>
          <a:bodyPr/>
          <a:lstStyle/>
          <a:p>
            <a:pPr algn="ctr"/>
            <a:r>
              <a:rPr lang="en-IN" b="1" dirty="0">
                <a:latin typeface="Times New Roman" panose="02020603050405020304" pitchFamily="18" charset="0"/>
                <a:cs typeface="Times New Roman" panose="02020603050405020304" pitchFamily="18" charset="0"/>
              </a:rPr>
              <a:t>SYSTEM &amp; SOFTWARE SPECIFICATIONS</a:t>
            </a:r>
          </a:p>
        </p:txBody>
      </p:sp>
      <p:sp>
        <p:nvSpPr>
          <p:cNvPr id="3" name="Content Placeholder 2">
            <a:extLst>
              <a:ext uri="{FF2B5EF4-FFF2-40B4-BE49-F238E27FC236}">
                <a16:creationId xmlns:a16="http://schemas.microsoft.com/office/drawing/2014/main" id="{21218A6B-7276-7170-CE80-FAC485F61A96}"/>
              </a:ext>
            </a:extLst>
          </p:cNvPr>
          <p:cNvSpPr>
            <a:spLocks noGrp="1"/>
          </p:cNvSpPr>
          <p:nvPr>
            <p:ph idx="1"/>
          </p:nvPr>
        </p:nvSpPr>
        <p:spPr>
          <a:xfrm>
            <a:off x="702259" y="1832940"/>
            <a:ext cx="9656063" cy="4787316"/>
          </a:xfrm>
        </p:spPr>
        <p:txBody>
          <a:bodyPr>
            <a:normAutofit/>
          </a:bodyPr>
          <a:lstStyle/>
          <a:p>
            <a:pPr marL="0" indent="0" algn="ctr">
              <a:buNone/>
            </a:pPr>
            <a:r>
              <a:rPr lang="en-IN" b="1" dirty="0">
                <a:latin typeface="Times New Roman" panose="02020603050405020304" pitchFamily="18" charset="0"/>
                <a:cs typeface="Times New Roman" panose="02020603050405020304" pitchFamily="18" charset="0"/>
              </a:rPr>
              <a:t>Hardware Requirements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Core i5/i7 or AMD Ryzen 5/7</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 GB minimum (16 GB recommended)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 GB SSD (minimum)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GPU (optional):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NVIDIA GPU with CUDA support (e.g., GTX 1650 or higher)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Platform: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 (e.g., Hugging Face Spaces </a:t>
            </a:r>
            <a:r>
              <a:rPr lang="en-US" altLang="en-US" dirty="0">
                <a:latin typeface="Times New Roman" panose="02020603050405020304" pitchFamily="18"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Stable internet connection for API and UI access</a:t>
            </a:r>
          </a:p>
          <a:p>
            <a:pPr marL="0" indent="0" algn="just">
              <a:buNone/>
            </a:pPr>
            <a:endParaRPr lang="en-IN" b="1" dirty="0">
              <a:latin typeface="Times New Roman" panose="02020603050405020304" pitchFamily="18" charset="0"/>
              <a:cs typeface="Times New Roman" panose="02020603050405020304" pitchFamily="18" charset="0"/>
            </a:endParaRPr>
          </a:p>
          <a:p>
            <a:pPr marL="0" indent="0" algn="just">
              <a:buNone/>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631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05087E9-515D-319E-7B9E-35953DEBF18F}"/>
              </a:ext>
            </a:extLst>
          </p:cNvPr>
          <p:cNvSpPr txBox="1">
            <a:spLocks noGrp="1"/>
          </p:cNvSpPr>
          <p:nvPr>
            <p:ph idx="1"/>
          </p:nvPr>
        </p:nvSpPr>
        <p:spPr>
          <a:xfrm>
            <a:off x="772364" y="296748"/>
            <a:ext cx="10515600" cy="5835957"/>
          </a:xfrm>
          <a:prstGeom prst="rect">
            <a:avLst/>
          </a:prstGeom>
          <a:noFill/>
        </p:spPr>
        <p:txBody>
          <a:bodyPr wrap="square" rtlCol="0">
            <a:spAutoFit/>
          </a:bodyPr>
          <a:lstStyle/>
          <a:p>
            <a:pPr marL="0" indent="0" algn="ctr">
              <a:buNone/>
            </a:pPr>
            <a:r>
              <a:rPr lang="en-IN" b="1" dirty="0">
                <a:latin typeface="Times New Roman" panose="02020603050405020304" pitchFamily="18" charset="0"/>
                <a:cs typeface="Times New Roman" panose="02020603050405020304" pitchFamily="18" charset="0"/>
              </a:rPr>
              <a:t>Software Requirements</a:t>
            </a:r>
            <a:endParaRPr lang="en-IN"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Operating System:</a:t>
            </a:r>
            <a:r>
              <a:rPr lang="en-IN" dirty="0">
                <a:latin typeface="Times New Roman" panose="02020603050405020304" pitchFamily="18" charset="0"/>
                <a:cs typeface="Times New Roman" panose="02020603050405020304" pitchFamily="18" charset="0"/>
              </a:rPr>
              <a:t> Windows 10/11, Ubuntu 20.04+, or macOS</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Programming Language:</a:t>
            </a:r>
            <a:r>
              <a:rPr lang="en-IN" dirty="0">
                <a:latin typeface="Times New Roman" panose="02020603050405020304" pitchFamily="18" charset="0"/>
                <a:cs typeface="Times New Roman" panose="02020603050405020304" pitchFamily="18" charset="0"/>
              </a:rPr>
              <a:t> Python 3.8 or higher</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Libraries/Frameworks:</a:t>
            </a:r>
            <a:endParaRPr lang="en-IN"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PyTorch</a:t>
            </a:r>
            <a:endParaRPr lang="en-IN" sz="28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OpenCV, PIL (Pillow)</a:t>
            </a:r>
          </a:p>
          <a:p>
            <a:pPr marL="742950" lvl="1"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NumPy</a:t>
            </a:r>
          </a:p>
          <a:p>
            <a:pPr marL="742950" lvl="1" indent="-285750" algn="just">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Requests</a:t>
            </a:r>
          </a:p>
          <a:p>
            <a:pPr marL="742950" lvl="1" indent="-285750" algn="just">
              <a:buFont typeface="Arial" panose="020B0604020202020204" pitchFamily="34" charset="0"/>
              <a:buChar char="•"/>
            </a:pPr>
            <a:r>
              <a:rPr lang="en-IN" sz="2800" dirty="0" err="1">
                <a:latin typeface="Times New Roman" panose="02020603050405020304" pitchFamily="18" charset="0"/>
                <a:cs typeface="Times New Roman" panose="02020603050405020304" pitchFamily="18" charset="0"/>
              </a:rPr>
              <a:t>Gradio</a:t>
            </a:r>
            <a:endParaRPr lang="en-IN"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APIs Used:</a:t>
            </a:r>
            <a:r>
              <a:rPr lang="en-IN" dirty="0">
                <a:latin typeface="Times New Roman" panose="02020603050405020304" pitchFamily="18" charset="0"/>
                <a:cs typeface="Times New Roman" panose="02020603050405020304" pitchFamily="18" charset="0"/>
              </a:rPr>
              <a:t> Together AI (Mixtral-8x7B model)</a:t>
            </a:r>
          </a:p>
          <a:p>
            <a:pPr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Deployment Tool: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Gradio</a:t>
            </a:r>
            <a:r>
              <a:rPr lang="en-IN" dirty="0">
                <a:latin typeface="Times New Roman" panose="02020603050405020304" pitchFamily="18" charset="0"/>
                <a:cs typeface="Times New Roman" panose="02020603050405020304" pitchFamily="18" charset="0"/>
              </a:rPr>
              <a:t> on Hugging Face</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461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1347</Words>
  <Application>Microsoft Office PowerPoint</Application>
  <PresentationFormat>Widescreen</PresentationFormat>
  <Paragraphs>175</Paragraphs>
  <Slides>24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BATCH - 16</vt:lpstr>
      <vt:lpstr> </vt:lpstr>
      <vt:lpstr>OBJECTIVE</vt:lpstr>
      <vt:lpstr>EXISTING SYSTEM</vt:lpstr>
      <vt:lpstr>PROPOSED SYSTEM</vt:lpstr>
      <vt:lpstr>LITERATURE SURVEY</vt:lpstr>
      <vt:lpstr>DATAFLOW DIAGRAM</vt:lpstr>
      <vt:lpstr>SYSTEM &amp; SOFTWARE SPECIFICATIONS</vt:lpstr>
      <vt:lpstr>PowerPoint Presentation</vt:lpstr>
      <vt:lpstr>MODULES </vt:lpstr>
      <vt:lpstr>MODULE 1:IMAGE UPLOAD AND PREPROCESSING</vt:lpstr>
      <vt:lpstr>PowerPoint Presentation</vt:lpstr>
      <vt:lpstr>MODULE 2:WASTE ITEM CLASSIFICATION</vt:lpstr>
      <vt:lpstr>PowerPoint Presentation</vt:lpstr>
      <vt:lpstr>MODULE 3:REUSE IDEA GENERATION</vt:lpstr>
      <vt:lpstr>PowerPoint Presentation</vt:lpstr>
      <vt:lpstr>MODULE 4:GRADIO-BASED USER INTERFACE</vt:lpstr>
      <vt:lpstr>PowerPoint Presentation</vt:lpstr>
      <vt:lpstr>ADVANTAGES</vt:lpstr>
      <vt:lpstr>APPLICATIONS</vt:lpstr>
      <vt:lpstr>CONCLUSION </vt:lpstr>
      <vt:lpstr>REFERENCES</vt:lpstr>
      <vt:lpstr>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Melvin Jefferson</dc:creator>
  <cp:lastModifiedBy>M Melvin Jefferson</cp:lastModifiedBy>
  <cp:revision>8</cp:revision>
  <dcterms:created xsi:type="dcterms:W3CDTF">2025-03-06T15:32:26Z</dcterms:created>
  <dcterms:modified xsi:type="dcterms:W3CDTF">2025-06-10T14:38:06Z</dcterms:modified>
</cp:coreProperties>
</file>