
<file path=[Content_Types].xml><?xml version="1.0" encoding="utf-8"?>
<Types xmlns="http://schemas.openxmlformats.org/package/2006/content-types">
  <Default Extension="rels" ContentType="application/vnd.openxmlformats-package.relationships+xml"/>
  <Default Extension="xml" ContentType="application/xml"/>
  <Default Extension="gif" ContentType="image/g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0" d="100"/>
          <a:sy n="70" d="100"/>
        </p:scale>
        <p:origin x="714" y="7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customXml" Target="../customXml/item1.xml"/><Relationship Id="rId22" Type="http://schemas.openxmlformats.org/officeDocument/2006/relationships/customXmlProps" Target="../customXml/itemProps1.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5" name=""/>
        <p:cNvGrpSpPr/>
        <p:nvPr/>
      </p:nvGrpSpPr>
      <p:grpSpPr>
        <a:xfrm>
          <a:off x="0" y="0"/>
          <a:ext cx="0" cy="0"/>
          <a:chOff x="0" y="0"/>
          <a:chExt cx="0" cy="0"/>
        </a:xfrm>
      </p:grpSpPr>
      <p:sp>
        <p:nvSpPr>
          <p:cNvPr id="1048676"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7"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02-04-2024</a:t>
            </a:fld>
            <a:endParaRPr lang="en-IN"/>
          </a:p>
        </p:txBody>
      </p:sp>
      <p:sp>
        <p:nvSpPr>
          <p:cNvPr id="1048678"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9"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0"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1"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4/2/2024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9" name=""/>
        <p:cNvGrpSpPr/>
        <p:nvPr/>
      </p:nvGrpSpPr>
      <p:grpSpPr>
        <a:xfrm>
          <a:off x="0" y="0"/>
          <a:ext cx="0" cy="0"/>
          <a:chOff x="0" y="0"/>
          <a:chExt cx="0" cy="0"/>
        </a:xfrm>
      </p:grpSpPr>
      <p:sp>
        <p:nvSpPr>
          <p:cNvPr id="1048641" name="Title 1"/>
          <p:cNvSpPr>
            <a:spLocks noGrp="1"/>
          </p:cNvSpPr>
          <p:nvPr>
            <p:ph type="title"/>
          </p:nvPr>
        </p:nvSpPr>
        <p:spPr>
          <a:xfrm>
            <a:off x="581192" y="702156"/>
            <a:ext cx="11029616" cy="1013800"/>
          </a:xfrm>
        </p:spPr>
        <p:txBody>
          <a:bodyPr/>
          <a:p>
            <a:r>
              <a:rPr lang="en-US"/>
              <a:t>Click to edit Master title style</a:t>
            </a:r>
          </a:p>
        </p:txBody>
      </p:sp>
      <p:sp>
        <p:nvSpPr>
          <p:cNvPr id="1048642"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3" name="Date Placeholder 3"/>
          <p:cNvSpPr>
            <a:spLocks noGrp="1"/>
          </p:cNvSpPr>
          <p:nvPr>
            <p:ph type="dt" sz="half" idx="10"/>
          </p:nvPr>
        </p:nvSpPr>
        <p:spPr/>
        <p:txBody>
          <a:bodyPr/>
          <a:p>
            <a:fld id="{2CED4963-E985-44C4-B8C4-FDD613B7C2F8}" type="datetime1">
              <a:rPr lang="en-US" smtClean="0"/>
              <a:t>4/2/2024</a:t>
            </a:fld>
            <a:endParaRPr lang="en-US"/>
          </a:p>
        </p:txBody>
      </p:sp>
      <p:sp>
        <p:nvSpPr>
          <p:cNvPr id="1048644" name="Footer Placeholder 4"/>
          <p:cNvSpPr>
            <a:spLocks noGrp="1"/>
          </p:cNvSpPr>
          <p:nvPr>
            <p:ph type="ftr" sz="quarter" idx="11"/>
          </p:nvPr>
        </p:nvSpPr>
        <p:spPr>
          <a:xfrm>
            <a:off x="581192" y="6423914"/>
            <a:ext cx="6917210" cy="365125"/>
          </a:xfrm>
          <a:prstGeom prst="rect"/>
        </p:spPr>
        <p:txBody>
          <a:bodyPr/>
          <a:p>
            <a:endParaRPr lang="en-US"/>
          </a:p>
        </p:txBody>
      </p:sp>
      <p:sp>
        <p:nvSpPr>
          <p:cNvPr id="1048645"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7" name=""/>
        <p:cNvGrpSpPr/>
        <p:nvPr/>
      </p:nvGrpSpPr>
      <p:grpSpPr>
        <a:xfrm>
          <a:off x="0" y="0"/>
          <a:ext cx="0" cy="0"/>
          <a:chOff x="0" y="0"/>
          <a:chExt cx="0" cy="0"/>
        </a:xfrm>
      </p:grpSpPr>
      <p:sp>
        <p:nvSpPr>
          <p:cNvPr id="1048626"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7"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8"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9"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0"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1"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2" name="Date Placeholder 10"/>
          <p:cNvSpPr>
            <a:spLocks noGrp="1"/>
          </p:cNvSpPr>
          <p:nvPr>
            <p:ph type="dt" sz="half" idx="10"/>
          </p:nvPr>
        </p:nvSpPr>
        <p:spPr/>
        <p:txBody>
          <a:bodyPr/>
          <a:p>
            <a:fld id="{ED291B17-9318-49DB-B28B-6E5994AE9581}" type="datetime1">
              <a:rPr lang="en-US" smtClean="0"/>
              <a:t>4/2/2024</a:t>
            </a:fld>
            <a:endParaRPr lang="en-US"/>
          </a:p>
        </p:txBody>
      </p:sp>
      <p:sp>
        <p:nvSpPr>
          <p:cNvPr id="1048633"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4"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4/2/2024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0" name=""/>
        <p:cNvGrpSpPr/>
        <p:nvPr/>
      </p:nvGrpSpPr>
      <p:grpSpPr>
        <a:xfrm>
          <a:off x="0" y="0"/>
          <a:ext cx="0" cy="0"/>
          <a:chOff x="0" y="0"/>
          <a:chExt cx="0" cy="0"/>
        </a:xfrm>
      </p:grpSpPr>
      <p:sp>
        <p:nvSpPr>
          <p:cNvPr id="1048646"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7"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8"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9" name="Date Placeholder 6"/>
          <p:cNvSpPr>
            <a:spLocks noGrp="1"/>
          </p:cNvSpPr>
          <p:nvPr>
            <p:ph type="dt" sz="half" idx="10"/>
          </p:nvPr>
        </p:nvSpPr>
        <p:spPr/>
        <p:txBody>
          <a:bodyPr/>
          <a:p>
            <a:fld id="{B2497495-0637-405E-AE64-5CC7506D51F5}" type="datetime1">
              <a:rPr lang="en-US" smtClean="0"/>
              <a:t>4/2/2024</a:t>
            </a:fld>
            <a:endParaRPr lang="en-US"/>
          </a:p>
        </p:txBody>
      </p:sp>
      <p:sp>
        <p:nvSpPr>
          <p:cNvPr id="1048650" name="Footer Placeholder 8"/>
          <p:cNvSpPr>
            <a:spLocks noGrp="1"/>
          </p:cNvSpPr>
          <p:nvPr>
            <p:ph type="ftr" sz="quarter" idx="11"/>
          </p:nvPr>
        </p:nvSpPr>
        <p:spPr>
          <a:xfrm>
            <a:off x="581192" y="6423914"/>
            <a:ext cx="6917210" cy="365125"/>
          </a:xfrm>
          <a:prstGeom prst="rect"/>
        </p:spPr>
        <p:txBody>
          <a:bodyPr/>
          <a:p>
            <a:endParaRPr lang="en-US"/>
          </a:p>
        </p:txBody>
      </p:sp>
      <p:sp>
        <p:nvSpPr>
          <p:cNvPr id="1048651"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1" name=""/>
        <p:cNvGrpSpPr/>
        <p:nvPr/>
      </p:nvGrpSpPr>
      <p:grpSpPr>
        <a:xfrm>
          <a:off x="0" y="0"/>
          <a:ext cx="0" cy="0"/>
          <a:chOff x="0" y="0"/>
          <a:chExt cx="0" cy="0"/>
        </a:xfrm>
      </p:grpSpPr>
      <p:sp>
        <p:nvSpPr>
          <p:cNvPr id="1048652" name="Title 1"/>
          <p:cNvSpPr>
            <a:spLocks noGrp="1"/>
          </p:cNvSpPr>
          <p:nvPr>
            <p:ph type="title"/>
          </p:nvPr>
        </p:nvSpPr>
        <p:spPr>
          <a:xfrm>
            <a:off x="581193" y="729658"/>
            <a:ext cx="11029616" cy="492855"/>
          </a:xfrm>
        </p:spPr>
        <p:txBody>
          <a:bodyPr/>
          <a:p>
            <a:r>
              <a:rPr lang="en-US"/>
              <a:t>Click to edit Master title style</a:t>
            </a:r>
          </a:p>
        </p:txBody>
      </p:sp>
      <p:sp>
        <p:nvSpPr>
          <p:cNvPr id="1048653"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4"/>
          <p:cNvSpPr>
            <a:spLocks noGrp="1"/>
          </p:cNvSpPr>
          <p:nvPr>
            <p:ph type="dt" sz="half" idx="10"/>
          </p:nvPr>
        </p:nvSpPr>
        <p:spPr/>
        <p:txBody>
          <a:bodyPr/>
          <a:p>
            <a:fld id="{7BFFD690-9426-415D-8B65-26881E07B2D4}" type="datetime1">
              <a:rPr lang="en-US" smtClean="0"/>
              <a:t>4/2/2024</a:t>
            </a:fld>
            <a:endParaRPr lang="en-US"/>
          </a:p>
        </p:txBody>
      </p:sp>
      <p:sp>
        <p:nvSpPr>
          <p:cNvPr id="1048656" name="Footer Placeholder 5"/>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2" name=""/>
        <p:cNvGrpSpPr/>
        <p:nvPr/>
      </p:nvGrpSpPr>
      <p:grpSpPr>
        <a:xfrm>
          <a:off x="0" y="0"/>
          <a:ext cx="0" cy="0"/>
          <a:chOff x="0" y="0"/>
          <a:chExt cx="0" cy="0"/>
        </a:xfrm>
      </p:grpSpPr>
      <p:sp>
        <p:nvSpPr>
          <p:cNvPr id="1048658" name="Title 1"/>
          <p:cNvSpPr>
            <a:spLocks noGrp="1"/>
          </p:cNvSpPr>
          <p:nvPr>
            <p:ph type="title"/>
          </p:nvPr>
        </p:nvSpPr>
        <p:spPr>
          <a:xfrm>
            <a:off x="581193" y="729658"/>
            <a:ext cx="11029616" cy="988332"/>
          </a:xfrm>
        </p:spPr>
        <p:txBody>
          <a:bodyPr/>
          <a:p>
            <a:r>
              <a:rPr lang="en-US"/>
              <a:t>Click to edit Master title style</a:t>
            </a:r>
          </a:p>
        </p:txBody>
      </p:sp>
      <p:sp>
        <p:nvSpPr>
          <p:cNvPr id="1048659"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0"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2"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Date Placeholder 6"/>
          <p:cNvSpPr>
            <a:spLocks noGrp="1"/>
          </p:cNvSpPr>
          <p:nvPr>
            <p:ph type="dt" sz="half" idx="10"/>
          </p:nvPr>
        </p:nvSpPr>
        <p:spPr/>
        <p:txBody>
          <a:bodyPr/>
          <a:p>
            <a:fld id="{04C4989A-474C-40DE-95B9-011C28B71673}" type="datetime1">
              <a:rPr lang="en-US" smtClean="0"/>
              <a:t>4/2/2024</a:t>
            </a:fld>
            <a:endParaRPr lang="en-US"/>
          </a:p>
        </p:txBody>
      </p:sp>
      <p:sp>
        <p:nvSpPr>
          <p:cNvPr id="1048664" name="Footer Placeholder 7"/>
          <p:cNvSpPr>
            <a:spLocks noGrp="1"/>
          </p:cNvSpPr>
          <p:nvPr>
            <p:ph type="ftr" sz="quarter" idx="11"/>
          </p:nvPr>
        </p:nvSpPr>
        <p:spPr>
          <a:xfrm>
            <a:off x="581192" y="6423914"/>
            <a:ext cx="6917210" cy="365125"/>
          </a:xfrm>
          <a:prstGeom prst="rect"/>
        </p:spPr>
        <p:txBody>
          <a:bodyPr/>
          <a:p>
            <a:endParaRPr lang="en-US"/>
          </a:p>
        </p:txBody>
      </p:sp>
      <p:sp>
        <p:nvSpPr>
          <p:cNvPr id="1048665"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5" name=""/>
        <p:cNvGrpSpPr/>
        <p:nvPr/>
      </p:nvGrpSpPr>
      <p:grpSpPr>
        <a:xfrm>
          <a:off x="0" y="0"/>
          <a:ext cx="0" cy="0"/>
          <a:chOff x="0" y="0"/>
          <a:chExt cx="0" cy="0"/>
        </a:xfrm>
      </p:grpSpPr>
      <p:sp>
        <p:nvSpPr>
          <p:cNvPr id="1048621" name="Title 1"/>
          <p:cNvSpPr>
            <a:spLocks noGrp="1"/>
          </p:cNvSpPr>
          <p:nvPr>
            <p:ph type="title"/>
          </p:nvPr>
        </p:nvSpPr>
        <p:spPr>
          <a:xfrm>
            <a:off x="575894" y="729658"/>
            <a:ext cx="11029616" cy="592246"/>
          </a:xfrm>
        </p:spPr>
        <p:txBody>
          <a:bodyPr/>
          <a:p>
            <a:r>
              <a:rPr lang="en-US"/>
              <a:t>Click to edit Master title style</a:t>
            </a:r>
          </a:p>
        </p:txBody>
      </p:sp>
      <p:sp>
        <p:nvSpPr>
          <p:cNvPr id="1048622" name="Date Placeholder 2"/>
          <p:cNvSpPr>
            <a:spLocks noGrp="1"/>
          </p:cNvSpPr>
          <p:nvPr>
            <p:ph type="dt" sz="half" idx="10"/>
          </p:nvPr>
        </p:nvSpPr>
        <p:spPr/>
        <p:txBody>
          <a:bodyPr/>
          <a:p>
            <a:fld id="{5DB4ED54-5B5E-4A04-93D3-5772E3CE3818}" type="datetime1">
              <a:rPr lang="en-US" smtClean="0"/>
              <a:t>4/2/2024</a:t>
            </a:fld>
            <a:endParaRPr lang="en-US"/>
          </a:p>
        </p:txBody>
      </p:sp>
      <p:sp>
        <p:nvSpPr>
          <p:cNvPr id="1048623" name="Footer Placeholder 3"/>
          <p:cNvSpPr>
            <a:spLocks noGrp="1"/>
          </p:cNvSpPr>
          <p:nvPr>
            <p:ph type="ftr" sz="quarter" idx="11"/>
          </p:nvPr>
        </p:nvSpPr>
        <p:spPr>
          <a:xfrm>
            <a:off x="581192" y="6423914"/>
            <a:ext cx="6917210" cy="365125"/>
          </a:xfrm>
          <a:prstGeom prst="rect"/>
        </p:spPr>
        <p:txBody>
          <a:bodyPr/>
          <a:p>
            <a:endParaRPr lang="en-US"/>
          </a:p>
        </p:txBody>
      </p:sp>
      <p:sp>
        <p:nvSpPr>
          <p:cNvPr id="1048624"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3" name=""/>
        <p:cNvGrpSpPr/>
        <p:nvPr/>
      </p:nvGrpSpPr>
      <p:grpSpPr>
        <a:xfrm>
          <a:off x="0" y="0"/>
          <a:ext cx="0" cy="0"/>
          <a:chOff x="0" y="0"/>
          <a:chExt cx="0" cy="0"/>
        </a:xfrm>
      </p:grpSpPr>
      <p:sp>
        <p:nvSpPr>
          <p:cNvPr id="1048666" name="Date Placeholder 1"/>
          <p:cNvSpPr>
            <a:spLocks noGrp="1"/>
          </p:cNvSpPr>
          <p:nvPr>
            <p:ph type="dt" sz="half" idx="10"/>
          </p:nvPr>
        </p:nvSpPr>
        <p:spPr/>
        <p:txBody>
          <a:bodyPr/>
          <a:p>
            <a:fld id="{4EDE50D6-574B-40AF-946F-D52A04ADE379}" type="datetime1">
              <a:rPr lang="en-US" smtClean="0"/>
              <a:t>4/2/2024</a:t>
            </a:fld>
            <a:endParaRPr lang="en-US"/>
          </a:p>
        </p:txBody>
      </p:sp>
      <p:sp>
        <p:nvSpPr>
          <p:cNvPr id="1048667" name="Footer Placeholder 2"/>
          <p:cNvSpPr>
            <a:spLocks noGrp="1"/>
          </p:cNvSpPr>
          <p:nvPr>
            <p:ph type="ftr" sz="quarter" idx="11"/>
          </p:nvPr>
        </p:nvSpPr>
        <p:spPr>
          <a:xfrm>
            <a:off x="581192" y="6423914"/>
            <a:ext cx="6917210" cy="365125"/>
          </a:xfrm>
          <a:prstGeom prst="rect"/>
        </p:spPr>
        <p:txBody>
          <a:bodyPr/>
          <a:p>
            <a:endParaRPr lang="en-US"/>
          </a:p>
        </p:txBody>
      </p:sp>
      <p:sp>
        <p:nvSpPr>
          <p:cNvPr id="1048668"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4" name=""/>
        <p:cNvGrpSpPr/>
        <p:nvPr/>
      </p:nvGrpSpPr>
      <p:grpSpPr>
        <a:xfrm>
          <a:off x="0" y="0"/>
          <a:ext cx="0" cy="0"/>
          <a:chOff x="0" y="0"/>
          <a:chExt cx="0" cy="0"/>
        </a:xfrm>
      </p:grpSpPr>
      <p:sp>
        <p:nvSpPr>
          <p:cNvPr id="1048669"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0"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1"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2"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3" name="Date Placeholder 7"/>
          <p:cNvSpPr>
            <a:spLocks noGrp="1"/>
          </p:cNvSpPr>
          <p:nvPr>
            <p:ph type="dt" sz="half" idx="10"/>
          </p:nvPr>
        </p:nvSpPr>
        <p:spPr>
          <a:xfrm>
            <a:off x="7605951" y="6456916"/>
            <a:ext cx="2844799" cy="365125"/>
          </a:xfrm>
        </p:spPr>
        <p:txBody>
          <a:bodyPr/>
          <a:p>
            <a:fld id="{D82884F1-FFEA-405F-9602-3DCA865EDA4E}" type="datetime1">
              <a:rPr lang="en-US" smtClean="0"/>
              <a:t>4/2/2024</a:t>
            </a:fld>
            <a:endParaRPr lang="en-US"/>
          </a:p>
        </p:txBody>
      </p:sp>
      <p:sp>
        <p:nvSpPr>
          <p:cNvPr id="1048674" name="Footer Placeholder 9"/>
          <p:cNvSpPr>
            <a:spLocks noGrp="1"/>
          </p:cNvSpPr>
          <p:nvPr>
            <p:ph type="ftr" sz="quarter" idx="11"/>
          </p:nvPr>
        </p:nvSpPr>
        <p:spPr>
          <a:xfrm>
            <a:off x="581192" y="6452590"/>
            <a:ext cx="6917210" cy="365125"/>
          </a:xfrm>
          <a:prstGeom prst="rect"/>
        </p:spPr>
        <p:txBody>
          <a:bodyPr/>
          <a:p>
            <a:endParaRPr lang="en-US"/>
          </a:p>
        </p:txBody>
      </p:sp>
      <p:sp>
        <p:nvSpPr>
          <p:cNvPr id="1048675"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8" name=""/>
        <p:cNvGrpSpPr/>
        <p:nvPr/>
      </p:nvGrpSpPr>
      <p:grpSpPr>
        <a:xfrm>
          <a:off x="0" y="0"/>
          <a:ext cx="0" cy="0"/>
          <a:chOff x="0" y="0"/>
          <a:chExt cx="0" cy="0"/>
        </a:xfrm>
      </p:grpSpPr>
      <p:sp>
        <p:nvSpPr>
          <p:cNvPr id="1048635"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6"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7"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8" name="Date Placeholder 4"/>
          <p:cNvSpPr>
            <a:spLocks noGrp="1"/>
          </p:cNvSpPr>
          <p:nvPr>
            <p:ph type="dt" sz="half" idx="10"/>
          </p:nvPr>
        </p:nvSpPr>
        <p:spPr/>
        <p:txBody>
          <a:bodyPr/>
          <a:p>
            <a:fld id="{7E18DB4A-8810-4A10-AD5C-D5E2C667F5B3}" type="datetime1">
              <a:rPr lang="en-US" smtClean="0"/>
              <a:t>4/2/2024</a:t>
            </a:fld>
            <a:endParaRPr lang="en-US"/>
          </a:p>
        </p:txBody>
      </p:sp>
      <p:sp>
        <p:nvSpPr>
          <p:cNvPr id="1048639"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0"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hyperlink" Target="https://docs.python.org/3/" TargetMode="External"/><Relationship Id="rId2" Type="http://schemas.openxmlformats.org/officeDocument/2006/relationships/hyperlink" Target="https://docs.python.org/3/library/tkinter.html" TargetMode="External"/><Relationship Id="rId3" Type="http://schemas.openxmlformats.org/officeDocument/2006/relationships/hyperlink" Target="https://pynput.readthedocs.io/en/latest/" TargetMode="External"/><Relationship Id="rId4" Type="http://schemas.openxmlformats.org/officeDocument/2006/relationships/hyperlink" Target="https://docs.python.org/3/library/json.html" TargetMode="External"/><Relationship Id="rId5"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3.gif"/><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7" y="1824984"/>
            <a:ext cx="9144000" cy="977778"/>
          </a:xfrm>
        </p:spPr>
        <p:txBody>
          <a:bodyPr/>
          <a:p>
            <a:pPr algn="ctr"/>
            <a:r>
              <a:rPr b="1" dirty="0" lang="en-US" smtClean="0">
                <a:solidFill>
                  <a:schemeClr val="accent1"/>
                </a:solidFill>
                <a:latin typeface="Algerian" panose="04020705040A02060702" pitchFamily="82" charset="0"/>
                <a:cs typeface="Arial" panose="020B0604020202020204" pitchFamily="34" charset="0"/>
              </a:rPr>
              <a:t>Key LOGGER and security</a:t>
            </a:r>
            <a:endParaRPr b="1" dirty="0" lang="en-US">
              <a:solidFill>
                <a:schemeClr val="accent1"/>
              </a:solidFill>
              <a:latin typeface="Algerian" panose="04020705040A02060702" pitchFamily="82" charset="0"/>
              <a:cs typeface="Arial" panose="020B0604020202020204" pitchFamily="34" charset="0"/>
            </a:endParaRPr>
          </a:p>
        </p:txBody>
      </p:sp>
      <p:sp>
        <p:nvSpPr>
          <p:cNvPr id="1048590" name="TextBox 3"/>
          <p:cNvSpPr txBox="1"/>
          <p:nvPr/>
        </p:nvSpPr>
        <p:spPr>
          <a:xfrm>
            <a:off x="1941016" y="4351904"/>
            <a:ext cx="7980183" cy="1015663"/>
          </a:xfrm>
          <a:prstGeom prst="rect"/>
          <a:noFill/>
        </p:spPr>
        <p:txBody>
          <a:bodyPr anchor="t" bIns="45720" lIns="91440" rIns="91440" rtlCol="0" tIns="45720" wrap="square">
            <a:spAutoFit/>
          </a:bodyPr>
          <a:p>
            <a:pPr algn="ctr"/>
            <a:r>
              <a:rPr b="1" dirty="0" sz="2000" lang="en-US">
                <a:solidFill>
                  <a:srgbClr val="FFFF00"/>
                </a:solidFill>
                <a:latin typeface="Times New Roman" panose="02020603050405020304" pitchFamily="18" charset="0"/>
                <a:cs typeface="Times New Roman" panose="02020603050405020304" pitchFamily="18" charset="0"/>
              </a:rPr>
              <a:t>Presented By</a:t>
            </a:r>
            <a:r>
              <a:rPr b="1" dirty="0" sz="2000" lang="en-US" smtClean="0">
                <a:solidFill>
                  <a:srgbClr val="FFFF00"/>
                </a:solidFill>
                <a:latin typeface="Times New Roman" panose="02020603050405020304" pitchFamily="18" charset="0"/>
                <a:cs typeface="Times New Roman" panose="02020603050405020304" pitchFamily="18" charset="0"/>
              </a:rPr>
              <a:t>:</a:t>
            </a:r>
          </a:p>
          <a:p>
            <a:pPr algn="ctr"/>
            <a:r>
              <a:rPr b="1" sz="2000" lang="en-US" smtClean="0">
                <a:solidFill>
                  <a:srgbClr val="FFFF00"/>
                </a:solidFill>
                <a:latin typeface="Times New Roman" panose="02020603050405020304" pitchFamily="18" charset="0"/>
                <a:cs typeface="Times New Roman" panose="02020603050405020304" pitchFamily="18" charset="0"/>
              </a:rPr>
              <a:t>M.</a:t>
            </a:r>
            <a:r>
              <a:rPr altLang="en-IN" b="1" sz="2000" lang="en-US" smtClean="0">
                <a:solidFill>
                  <a:srgbClr val="FFFF00"/>
                </a:solidFill>
                <a:latin typeface="Times New Roman" panose="02020603050405020304" pitchFamily="18" charset="0"/>
                <a:cs typeface="Times New Roman" panose="02020603050405020304" pitchFamily="18" charset="0"/>
              </a:rPr>
              <a:t>M</a:t>
            </a:r>
            <a:r>
              <a:rPr altLang="en-IN" b="1" sz="2000" lang="en-US" smtClean="0">
                <a:solidFill>
                  <a:srgbClr val="FFFF00"/>
                </a:solidFill>
                <a:latin typeface="Times New Roman" panose="02020603050405020304" pitchFamily="18" charset="0"/>
                <a:cs typeface="Times New Roman" panose="02020603050405020304" pitchFamily="18" charset="0"/>
              </a:rPr>
              <a:t>u</a:t>
            </a:r>
            <a:r>
              <a:rPr altLang="en-IN" b="1" sz="2000" lang="en-US" smtClean="0">
                <a:solidFill>
                  <a:srgbClr val="FFFF00"/>
                </a:solidFill>
                <a:latin typeface="Times New Roman" panose="02020603050405020304" pitchFamily="18" charset="0"/>
                <a:cs typeface="Times New Roman" panose="02020603050405020304" pitchFamily="18" charset="0"/>
              </a:rPr>
              <a:t>k</a:t>
            </a:r>
            <a:r>
              <a:rPr altLang="en-IN" b="1" sz="2000" lang="en-US" smtClean="0">
                <a:solidFill>
                  <a:srgbClr val="FFFF00"/>
                </a:solidFill>
                <a:latin typeface="Times New Roman" panose="02020603050405020304" pitchFamily="18" charset="0"/>
                <a:cs typeface="Times New Roman" panose="02020603050405020304" pitchFamily="18" charset="0"/>
              </a:rPr>
              <a:t>esh</a:t>
            </a:r>
            <a:r>
              <a:rPr altLang="en-IN" b="1" sz="2000" lang="en-US" smtClean="0">
                <a:solidFill>
                  <a:srgbClr val="FFFF00"/>
                </a:solidFill>
                <a:latin typeface="Times New Roman" panose="02020603050405020304" pitchFamily="18" charset="0"/>
                <a:cs typeface="Times New Roman" panose="02020603050405020304" pitchFamily="18" charset="0"/>
              </a:rPr>
              <a:t> </a:t>
            </a:r>
            <a:r>
              <a:rPr b="1" sz="2000" lang="en-US" smtClean="0">
                <a:solidFill>
                  <a:srgbClr val="FFFF00"/>
                </a:solidFill>
                <a:latin typeface="Times New Roman" panose="02020603050405020304" pitchFamily="18" charset="0"/>
                <a:cs typeface="Times New Roman" panose="02020603050405020304" pitchFamily="18" charset="0"/>
              </a:rPr>
              <a:t>– </a:t>
            </a:r>
            <a:r>
              <a:rPr b="1" dirty="0" sz="2000" lang="en-US" smtClean="0">
                <a:solidFill>
                  <a:srgbClr val="FFFF00"/>
                </a:solidFill>
                <a:latin typeface="Times New Roman" panose="02020603050405020304" pitchFamily="18" charset="0"/>
                <a:cs typeface="Times New Roman" panose="02020603050405020304" pitchFamily="18" charset="0"/>
              </a:rPr>
              <a:t>MANGAYARKARASI COLLEGE OF ENGINEERING – CSE DEPARTMENT</a:t>
            </a:r>
            <a:endParaRPr b="1" dirty="0" sz="2000" lang="en-US">
              <a:solidFill>
                <a:srgbClr val="FFFF00"/>
              </a:solidFill>
              <a:latin typeface="Times New Roman" panose="02020603050405020304" pitchFamily="18" charset="0"/>
              <a:cs typeface="Times New Roman" panose="02020603050405020304" pitchFamily="18" charset="0"/>
            </a:endParaRPr>
          </a:p>
        </p:txBody>
      </p:sp>
      <p:sp>
        <p:nvSpPr>
          <p:cNvPr id="1048591" name="Title 1"/>
          <p:cNvSpPr txBox="1"/>
          <p:nvPr/>
        </p:nvSpPr>
        <p:spPr>
          <a:xfrm>
            <a:off x="1359107" y="1577510"/>
            <a:ext cx="9144000" cy="494948"/>
          </a:xfrm>
          <a:prstGeom prst="rect"/>
          <a:effectLst/>
        </p:spPr>
        <p:txBody>
          <a:bodyPr anchor="b" bIns="45720" lIns="91440" rIns="91440" rtlCol="0" tIns="45720" vert="horz">
            <a:normAutofit/>
          </a:bodyPr>
          <a:lstStyle>
            <a:lvl1pPr algn="l" defTabSz="457200" eaLnBrk="1" hangingPunct="1" latinLnBrk="0" rtl="0">
              <a:lnSpc>
                <a:spcPct val="100000"/>
              </a:lnSpc>
              <a:spcBef>
                <a:spcPct val="0"/>
              </a:spcBef>
              <a:buNone/>
              <a:defRPr b="0" cap="all" sz="36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b="1" dirty="0" sz="2500" lang="en-US" smtClean="0">
                <a:solidFill>
                  <a:srgbClr val="002060"/>
                </a:solidFill>
                <a:latin typeface="Times New Roman" panose="02020603050405020304" pitchFamily="18" charset="0"/>
                <a:cs typeface="Times New Roman" panose="02020603050405020304" pitchFamily="18" charset="0"/>
              </a:rPr>
              <a:t>Mangayarkarasi college of engineering</a:t>
            </a:r>
            <a:endParaRPr b="1" dirty="0" sz="2500" lang="en-US">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1" name="Title 1"/>
          <p:cNvSpPr>
            <a:spLocks noGrp="1"/>
          </p:cNvSpPr>
          <p:nvPr>
            <p:ph type="title"/>
          </p:nvPr>
        </p:nvSpPr>
        <p:spPr>
          <a:xfrm>
            <a:off x="446721" y="823180"/>
            <a:ext cx="11029616" cy="530296"/>
          </a:xfrm>
        </p:spPr>
        <p:txBody>
          <a:bodyPr>
            <a:noAutofit/>
          </a:bodyPr>
          <a:p>
            <a:r>
              <a:rPr b="1" dirty="0" sz="3600" lang="en-IN">
                <a:solidFill>
                  <a:schemeClr val="accent1"/>
                </a:solidFill>
                <a:latin typeface="BankGothic Lt BT" panose="020B0607020203060204" pitchFamily="34" charset="0"/>
                <a:cs typeface="Arial" panose="020B0604020202020204" pitchFamily="34" charset="0"/>
              </a:rPr>
              <a:t>Source </a:t>
            </a:r>
            <a:r>
              <a:rPr b="1" dirty="0" sz="3600" lang="en-IN" smtClean="0">
                <a:solidFill>
                  <a:schemeClr val="accent1"/>
                </a:solidFill>
                <a:latin typeface="BankGothic Lt BT" panose="020B0607020203060204" pitchFamily="34" charset="0"/>
                <a:cs typeface="Arial" panose="020B0604020202020204" pitchFamily="34" charset="0"/>
              </a:rPr>
              <a:t>code:</a:t>
            </a:r>
            <a:endParaRPr b="1" dirty="0" sz="3600" lang="en-IN">
              <a:solidFill>
                <a:schemeClr val="accent1"/>
              </a:solidFill>
              <a:latin typeface="BankGothic Lt BT" panose="020B0607020203060204" pitchFamily="34" charset="0"/>
              <a:cs typeface="Arial" panose="020B0604020202020204" pitchFamily="34" charset="0"/>
            </a:endParaRPr>
          </a:p>
        </p:txBody>
      </p:sp>
      <p:pic>
        <p:nvPicPr>
          <p:cNvPr id="2097159" name="Picture 4"/>
          <p:cNvPicPr>
            <a:picLocks noChangeAspect="1"/>
          </p:cNvPicPr>
          <p:nvPr/>
        </p:nvPicPr>
        <p:blipFill rotWithShape="1">
          <a:blip xmlns:r="http://schemas.openxmlformats.org/officeDocument/2006/relationships" r:embed="rId1"/>
          <a:srcRect b="-709"/>
          <a:stretch>
            <a:fillRect/>
          </a:stretch>
        </p:blipFill>
        <p:spPr>
          <a:xfrm>
            <a:off x="599121" y="1353477"/>
            <a:ext cx="5020629" cy="5238578"/>
          </a:xfrm>
          <a:prstGeom prst="rect"/>
        </p:spPr>
      </p:pic>
      <p:pic>
        <p:nvPicPr>
          <p:cNvPr id="2097160" name="Picture 5"/>
          <p:cNvPicPr>
            <a:picLocks noChangeAspect="1"/>
          </p:cNvPicPr>
          <p:nvPr/>
        </p:nvPicPr>
        <p:blipFill rotWithShape="1">
          <a:blip xmlns:r="http://schemas.openxmlformats.org/officeDocument/2006/relationships" r:embed="rId2"/>
          <a:srcRect b="1610"/>
          <a:stretch>
            <a:fillRect/>
          </a:stretch>
        </p:blipFill>
        <p:spPr>
          <a:xfrm>
            <a:off x="5312894" y="1389101"/>
            <a:ext cx="5337538" cy="5154204"/>
          </a:xfrm>
          <a:prstGeom prst="rect"/>
        </p:spPr>
      </p:pic>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2" name="Title 1"/>
          <p:cNvSpPr>
            <a:spLocks noGrp="1"/>
          </p:cNvSpPr>
          <p:nvPr>
            <p:ph type="title"/>
          </p:nvPr>
        </p:nvSpPr>
        <p:spPr/>
        <p:txBody>
          <a:bodyPr/>
          <a:p>
            <a:r>
              <a:rPr dirty="0" lang="en-IN" smtClean="0">
                <a:latin typeface="BankGothic Md BT" panose="020B0807020203060204" pitchFamily="34" charset="0"/>
              </a:rPr>
              <a:t>Result and Output:</a:t>
            </a:r>
            <a:endParaRPr dirty="0" lang="en-IN">
              <a:latin typeface="BankGothic Md BT" panose="020B0807020203060204" pitchFamily="34" charset="0"/>
            </a:endParaRPr>
          </a:p>
        </p:txBody>
      </p:sp>
      <p:pic>
        <p:nvPicPr>
          <p:cNvPr id="2097161" name="Picture 3"/>
          <p:cNvPicPr>
            <a:picLocks noChangeAspect="1"/>
          </p:cNvPicPr>
          <p:nvPr/>
        </p:nvPicPr>
        <p:blipFill>
          <a:blip xmlns:r="http://schemas.openxmlformats.org/officeDocument/2006/relationships" r:embed="rId1"/>
          <a:stretch>
            <a:fillRect/>
          </a:stretch>
        </p:blipFill>
        <p:spPr>
          <a:xfrm>
            <a:off x="4316804" y="1398315"/>
            <a:ext cx="6914372" cy="3695089"/>
          </a:xfrm>
          <a:prstGeom prst="rect"/>
          <a:ln>
            <a:noFill/>
          </a:ln>
          <a:effectLst>
            <a:outerShdw algn="tl" blurRad="292100" dir="2700000" dist="139700" rotWithShape="0">
              <a:srgbClr val="333333">
                <a:alpha val="65000"/>
              </a:srgbClr>
            </a:outerShdw>
          </a:effectLst>
        </p:spPr>
      </p:pic>
      <p:pic>
        <p:nvPicPr>
          <p:cNvPr id="2097162" name="Picture 4"/>
          <p:cNvPicPr>
            <a:picLocks noChangeAspect="1"/>
          </p:cNvPicPr>
          <p:nvPr/>
        </p:nvPicPr>
        <p:blipFill>
          <a:blip xmlns:r="http://schemas.openxmlformats.org/officeDocument/2006/relationships" r:embed="rId2"/>
          <a:stretch>
            <a:fillRect/>
          </a:stretch>
        </p:blipFill>
        <p:spPr>
          <a:xfrm>
            <a:off x="943715" y="1717839"/>
            <a:ext cx="3030705" cy="3364798"/>
          </a:xfrm>
          <a:prstGeom prst="rect"/>
          <a:ln>
            <a:noFill/>
          </a:ln>
          <a:effectLst>
            <a:outerShdw algn="tl" blurRad="292100" dir="2700000" dist="139700" rotWithShape="0">
              <a:srgbClr val="333333">
                <a:alpha val="65000"/>
              </a:srgbClr>
            </a:outerShdw>
          </a:effectLst>
        </p:spPr>
      </p:pic>
      <p:sp>
        <p:nvSpPr>
          <p:cNvPr id="1048613" name="TextBox 5"/>
          <p:cNvSpPr txBox="1"/>
          <p:nvPr/>
        </p:nvSpPr>
        <p:spPr>
          <a:xfrm>
            <a:off x="1544667" y="5383358"/>
            <a:ext cx="1828800" cy="369332"/>
          </a:xfrm>
          <a:prstGeom prst="rect"/>
          <a:noFill/>
        </p:spPr>
        <p:txBody>
          <a:bodyPr rtlCol="0" wrap="square">
            <a:spAutoFit/>
          </a:bodyPr>
          <a:p>
            <a:r>
              <a:rPr b="1" dirty="0" lang="en-IN" smtClean="0">
                <a:solidFill>
                  <a:srgbClr val="7030A0"/>
                </a:solidFill>
              </a:rPr>
              <a:t>GUI INTERFACE</a:t>
            </a:r>
            <a:endParaRPr b="1" dirty="0" lang="en-IN">
              <a:solidFill>
                <a:srgbClr val="7030A0"/>
              </a:solidFill>
            </a:endParaRPr>
          </a:p>
        </p:txBody>
      </p:sp>
      <p:sp>
        <p:nvSpPr>
          <p:cNvPr id="1048614" name="TextBox 6"/>
          <p:cNvSpPr txBox="1"/>
          <p:nvPr/>
        </p:nvSpPr>
        <p:spPr>
          <a:xfrm>
            <a:off x="5473941" y="5383358"/>
            <a:ext cx="4600098" cy="369332"/>
          </a:xfrm>
          <a:prstGeom prst="rect"/>
          <a:noFill/>
        </p:spPr>
        <p:txBody>
          <a:bodyPr rtlCol="0" wrap="square">
            <a:spAutoFit/>
          </a:bodyPr>
          <a:p>
            <a:r>
              <a:rPr b="1" dirty="0" lang="en-IN" smtClean="0">
                <a:solidFill>
                  <a:srgbClr val="7030A0"/>
                </a:solidFill>
              </a:rPr>
              <a:t>LOG File Generated by Key Logger Program</a:t>
            </a:r>
            <a:endParaRPr b="1" dirty="0" lang="en-IN">
              <a:solidFill>
                <a:srgbClr val="7030A0"/>
              </a:solidFill>
            </a:endParaRPr>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5" name="Title 4"/>
          <p:cNvSpPr>
            <a:spLocks noGrp="1"/>
          </p:cNvSpPr>
          <p:nvPr>
            <p:ph type="title"/>
          </p:nvPr>
        </p:nvSpPr>
        <p:spPr>
          <a:xfrm>
            <a:off x="116223" y="1284857"/>
            <a:ext cx="11029616" cy="530296"/>
          </a:xfrm>
        </p:spPr>
        <p:txBody>
          <a:bodyPr>
            <a:normAutofit/>
          </a:bodyPr>
          <a:p>
            <a:r>
              <a:rPr b="1" dirty="0" sz="4400" lang="en-US">
                <a:solidFill>
                  <a:schemeClr val="accent1"/>
                </a:solidFill>
                <a:latin typeface="BankGothic Md BT" panose="020B0807020203060204" pitchFamily="34" charset="0"/>
                <a:ea typeface="+mj-lt"/>
                <a:cs typeface="Arial"/>
              </a:rPr>
              <a:t>Conclusion</a:t>
            </a:r>
            <a:endParaRPr dirty="0" lang="en-US">
              <a:latin typeface="BankGothic Md BT" panose="020B0807020203060204" pitchFamily="34" charset="0"/>
            </a:endParaRPr>
          </a:p>
        </p:txBody>
      </p:sp>
      <p:sp>
        <p:nvSpPr>
          <p:cNvPr id="1048616" name="Content Placeholder 1"/>
          <p:cNvSpPr>
            <a:spLocks noGrp="1"/>
          </p:cNvSpPr>
          <p:nvPr>
            <p:ph idx="1"/>
          </p:nvPr>
        </p:nvSpPr>
        <p:spPr>
          <a:xfrm>
            <a:off x="402826" y="2374709"/>
            <a:ext cx="5582102" cy="3301423"/>
          </a:xfrm>
        </p:spPr>
        <p:txBody>
          <a:bodyPr>
            <a:normAutofit/>
          </a:bodyPr>
          <a:p>
            <a:pPr indent="-305435" marL="305435"/>
            <a:r>
              <a:rPr dirty="0" sz="1600" lang="en-US">
                <a:latin typeface="Times New Roman" panose="02020603050405020304" pitchFamily="18" charset="0"/>
                <a:cs typeface="Times New Roman" panose="02020603050405020304" pitchFamily="18" charset="0"/>
              </a:rPr>
              <a:t>In conclusion, addressing </a:t>
            </a:r>
            <a:r>
              <a:rPr dirty="0" sz="1600" lang="en-US" err="1">
                <a:latin typeface="Times New Roman" panose="02020603050405020304" pitchFamily="18" charset="0"/>
                <a:cs typeface="Times New Roman" panose="02020603050405020304" pitchFamily="18" charset="0"/>
              </a:rPr>
              <a:t>keylogger</a:t>
            </a:r>
            <a:r>
              <a:rPr dirty="0" sz="1600" lang="en-US">
                <a:latin typeface="Times New Roman" panose="02020603050405020304" pitchFamily="18" charset="0"/>
                <a:cs typeface="Times New Roman" panose="02020603050405020304" pitchFamily="18" charset="0"/>
              </a:rPr>
              <a:t> threats demands a proactive approach integrating prevention measures, detection technologies, and encryption protocols. User education is vital for cultivating </a:t>
            </a:r>
            <a:r>
              <a:rPr dirty="0" sz="1600" lang="en-US" err="1">
                <a:latin typeface="Times New Roman" panose="02020603050405020304" pitchFamily="18" charset="0"/>
                <a:cs typeface="Times New Roman" panose="02020603050405020304" pitchFamily="18" charset="0"/>
              </a:rPr>
              <a:t>cybersecurity</a:t>
            </a:r>
            <a:r>
              <a:rPr dirty="0" sz="1600" lang="en-US">
                <a:latin typeface="Times New Roman" panose="02020603050405020304" pitchFamily="18" charset="0"/>
                <a:cs typeface="Times New Roman" panose="02020603050405020304" pitchFamily="18" charset="0"/>
              </a:rPr>
              <a:t> awareness and empowering individuals to identify and mitigate potential risks. Continuous monitoring, updates, and improvement efforts are essential to adapt to evolving threats and uphold the integrity of sensitive information</a:t>
            </a:r>
            <a:r>
              <a:rPr dirty="0" sz="1600" lang="en-US"/>
              <a:t>.</a:t>
            </a:r>
            <a:endParaRPr dirty="0" sz="1600" lang="en-IN">
              <a:latin typeface="Times New Roman" panose="02020603050405020304" pitchFamily="18" charset="0"/>
              <a:cs typeface="Times New Roman" panose="02020603050405020304" pitchFamily="18" charset="0"/>
            </a:endParaRPr>
          </a:p>
        </p:txBody>
      </p:sp>
      <p:pic>
        <p:nvPicPr>
          <p:cNvPr id="2097163" name="Picture 3"/>
          <p:cNvPicPr>
            <a:picLocks noChangeAspect="1"/>
          </p:cNvPicPr>
          <p:nvPr/>
        </p:nvPicPr>
        <p:blipFill>
          <a:blip xmlns:r="http://schemas.openxmlformats.org/officeDocument/2006/relationships" r:embed="rId1"/>
          <a:stretch>
            <a:fillRect/>
          </a:stretch>
        </p:blipFill>
        <p:spPr>
          <a:xfrm>
            <a:off x="6313419" y="1924335"/>
            <a:ext cx="5447513" cy="3166282"/>
          </a:xfrm>
          <a:prstGeom prst="rect"/>
          <a:ln>
            <a:noFill/>
          </a:ln>
          <a:effectLst>
            <a:softEdge rad="112500"/>
          </a:effectLst>
        </p:spPr>
      </p:pic>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7" name="Content Placeholder 2"/>
          <p:cNvSpPr>
            <a:spLocks noGrp="1"/>
          </p:cNvSpPr>
          <p:nvPr>
            <p:ph idx="1"/>
          </p:nvPr>
        </p:nvSpPr>
        <p:spPr>
          <a:xfrm>
            <a:off x="581192" y="1302026"/>
            <a:ext cx="10082849" cy="4673324"/>
          </a:xfrm>
        </p:spPr>
        <p:txBody>
          <a:bodyPr>
            <a:normAutofit/>
          </a:bodyPr>
          <a:p>
            <a:r>
              <a:rPr dirty="0" sz="1800" lang="en-US">
                <a:latin typeface="Times New Roman" panose="02020603050405020304" pitchFamily="18" charset="0"/>
                <a:cs typeface="Times New Roman" panose="02020603050405020304" pitchFamily="18" charset="0"/>
              </a:rPr>
              <a:t>In the realm of </a:t>
            </a:r>
            <a:r>
              <a:rPr dirty="0" sz="1800" lang="en-US" err="1" smtClean="0">
                <a:latin typeface="Times New Roman" panose="02020603050405020304" pitchFamily="18" charset="0"/>
                <a:cs typeface="Times New Roman" panose="02020603050405020304" pitchFamily="18" charset="0"/>
              </a:rPr>
              <a:t>keylogger</a:t>
            </a:r>
            <a:r>
              <a:rPr dirty="0" sz="1800" lang="en-US" smtClean="0">
                <a:latin typeface="Times New Roman" panose="02020603050405020304" pitchFamily="18" charset="0"/>
                <a:cs typeface="Times New Roman" panose="02020603050405020304" pitchFamily="18" charset="0"/>
              </a:rPr>
              <a:t> </a:t>
            </a:r>
            <a:r>
              <a:rPr dirty="0" sz="1800" lang="en-US">
                <a:latin typeface="Times New Roman" panose="02020603050405020304" pitchFamily="18" charset="0"/>
                <a:cs typeface="Times New Roman" panose="02020603050405020304" pitchFamily="18" charset="0"/>
              </a:rPr>
              <a:t>prevention and security enhancement, future endeavors are poised to integrate advanced anomaly detection techniques, including machine learning algorithms, for more accurate identification of key logger activity. Behavior-based authentication methods, coupled with biometric authentication measures, will bolster security by analyzing user typing patterns and biometric data. Secure input handling techniques within applications and web browsers will be refined to thwart key logger detection and interception, while collaboration with endpoint security vendors will embed key logger prevention features into existing security solutions. Continuous monitoring protocols, incident response frameworks, and robust security awareness training programs will fortify defenses against key logger attacks. Integration with security standards and regulations, alongside ongoing research and development initiatives, will ensure compliance and enable proactive mitigation of emerging threats, positioning organizations to safeguard against the evolving landscape of cyber threats effectively.</a:t>
            </a:r>
          </a:p>
        </p:txBody>
      </p:sp>
      <p:sp>
        <p:nvSpPr>
          <p:cNvPr id="1048618"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BankGothic Lt BT" panose="020B0607020203060204" pitchFamily="34" charset="0"/>
                <a:cs typeface="Arial"/>
              </a:rPr>
              <a:t>Future </a:t>
            </a:r>
            <a:r>
              <a:rPr b="1" dirty="0" sz="4400" lang="en-US" smtClean="0">
                <a:solidFill>
                  <a:schemeClr val="accent1"/>
                </a:solidFill>
                <a:latin typeface="BankGothic Lt BT" panose="020B0607020203060204" pitchFamily="34" charset="0"/>
                <a:cs typeface="Arial"/>
              </a:rPr>
              <a:t>scope:</a:t>
            </a:r>
            <a:endParaRPr b="1" dirty="0" sz="4400" lang="en-US">
              <a:solidFill>
                <a:schemeClr val="accent1"/>
              </a:solidFill>
              <a:latin typeface="BankGothic Lt BT" panose="020B0607020203060204" pitchFamily="34" charset="0"/>
              <a:cs typeface="Arial"/>
            </a:endParaRPr>
          </a:p>
        </p:txBody>
      </p:sp>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9" name="Title 4"/>
          <p:cNvSpPr>
            <a:spLocks noGrp="1"/>
          </p:cNvSpPr>
          <p:nvPr>
            <p:ph type="title"/>
          </p:nvPr>
        </p:nvSpPr>
        <p:spPr/>
        <p:txBody>
          <a:bodyPr>
            <a:normAutofit/>
          </a:bodyPr>
          <a:p>
            <a:r>
              <a:rPr b="1" dirty="0" sz="4400" lang="en-US">
                <a:solidFill>
                  <a:schemeClr val="accent1"/>
                </a:solidFill>
                <a:latin typeface="BankGothic Md BT" panose="020B0807020203060204" pitchFamily="34" charset="0"/>
                <a:ea typeface="+mj-lt"/>
                <a:cs typeface="Arial"/>
              </a:rPr>
              <a:t>References</a:t>
            </a:r>
            <a:endParaRPr dirty="0" lang="en-US">
              <a:latin typeface="BankGothic Md BT" panose="020B0807020203060204" pitchFamily="34" charset="0"/>
            </a:endParaRPr>
          </a:p>
        </p:txBody>
      </p:sp>
      <p:sp>
        <p:nvSpPr>
          <p:cNvPr id="1048620" name="Content Placeholder 1"/>
          <p:cNvSpPr>
            <a:spLocks noGrp="1"/>
          </p:cNvSpPr>
          <p:nvPr>
            <p:ph idx="1"/>
          </p:nvPr>
        </p:nvSpPr>
        <p:spPr/>
        <p:txBody>
          <a:bodyPr>
            <a:normAutofit/>
          </a:bodyPr>
          <a:p>
            <a:r>
              <a:rPr dirty="0" sz="2400" lang="fr-FR">
                <a:latin typeface="Times New Roman" panose="02020603050405020304" pitchFamily="18" charset="0"/>
                <a:cs typeface="Times New Roman" panose="02020603050405020304" pitchFamily="18" charset="0"/>
              </a:rPr>
              <a:t>Python Documentation. (</a:t>
            </a:r>
            <a:r>
              <a:rPr dirty="0" sz="2400" lang="fr-FR">
                <a:latin typeface="Times New Roman" panose="02020603050405020304" pitchFamily="18" charset="0"/>
                <a:cs typeface="Times New Roman" panose="02020603050405020304" pitchFamily="18" charset="0"/>
                <a:hlinkClick r:id="rId1"/>
              </a:rPr>
              <a:t>https://docs.python.org/3/</a:t>
            </a:r>
            <a:r>
              <a:rPr dirty="0" sz="2400" lang="fr-FR">
                <a:latin typeface="Times New Roman" panose="02020603050405020304" pitchFamily="18" charset="0"/>
                <a:cs typeface="Times New Roman" panose="02020603050405020304" pitchFamily="18" charset="0"/>
              </a:rPr>
              <a:t>)</a:t>
            </a:r>
          </a:p>
          <a:p>
            <a:r>
              <a:rPr dirty="0" sz="2400" lang="fr-FR" err="1">
                <a:latin typeface="Times New Roman" panose="02020603050405020304" pitchFamily="18" charset="0"/>
                <a:cs typeface="Times New Roman" panose="02020603050405020304" pitchFamily="18" charset="0"/>
              </a:rPr>
              <a:t>Tkinter</a:t>
            </a:r>
            <a:r>
              <a:rPr dirty="0" sz="2400" lang="fr-FR">
                <a:latin typeface="Times New Roman" panose="02020603050405020304" pitchFamily="18" charset="0"/>
                <a:cs typeface="Times New Roman" panose="02020603050405020304" pitchFamily="18" charset="0"/>
              </a:rPr>
              <a:t> Documentation. (</a:t>
            </a:r>
            <a:r>
              <a:rPr dirty="0" sz="2400" lang="fr-FR">
                <a:latin typeface="Times New Roman" panose="02020603050405020304" pitchFamily="18" charset="0"/>
                <a:cs typeface="Times New Roman" panose="02020603050405020304" pitchFamily="18" charset="0"/>
                <a:hlinkClick r:id="rId2"/>
              </a:rPr>
              <a:t>https://docs.python.org/3/library/tkinter.html</a:t>
            </a:r>
            <a:r>
              <a:rPr dirty="0" sz="2400" lang="fr-FR">
                <a:latin typeface="Times New Roman" panose="02020603050405020304" pitchFamily="18" charset="0"/>
                <a:cs typeface="Times New Roman" panose="02020603050405020304" pitchFamily="18" charset="0"/>
              </a:rPr>
              <a:t>)</a:t>
            </a:r>
          </a:p>
          <a:p>
            <a:r>
              <a:rPr dirty="0" sz="2400" lang="fr-FR" err="1">
                <a:latin typeface="Times New Roman" panose="02020603050405020304" pitchFamily="18" charset="0"/>
                <a:cs typeface="Times New Roman" panose="02020603050405020304" pitchFamily="18" charset="0"/>
              </a:rPr>
              <a:t>Pynput</a:t>
            </a:r>
            <a:r>
              <a:rPr dirty="0" sz="2400" lang="fr-FR">
                <a:latin typeface="Times New Roman" panose="02020603050405020304" pitchFamily="18" charset="0"/>
                <a:cs typeface="Times New Roman" panose="02020603050405020304" pitchFamily="18" charset="0"/>
              </a:rPr>
              <a:t> Documentation. (</a:t>
            </a:r>
            <a:r>
              <a:rPr dirty="0" sz="2400" lang="fr-FR">
                <a:latin typeface="Times New Roman" panose="02020603050405020304" pitchFamily="18" charset="0"/>
                <a:cs typeface="Times New Roman" panose="02020603050405020304" pitchFamily="18" charset="0"/>
                <a:hlinkClick r:id="rId3"/>
              </a:rPr>
              <a:t>https://pynput.readthedocs.io/en/latest/</a:t>
            </a:r>
            <a:r>
              <a:rPr dirty="0" sz="2400" lang="fr-FR">
                <a:latin typeface="Times New Roman" panose="02020603050405020304" pitchFamily="18" charset="0"/>
                <a:cs typeface="Times New Roman" panose="02020603050405020304" pitchFamily="18" charset="0"/>
              </a:rPr>
              <a:t>)</a:t>
            </a:r>
          </a:p>
          <a:p>
            <a:r>
              <a:rPr dirty="0" sz="2400" lang="fr-FR">
                <a:latin typeface="Times New Roman" panose="02020603050405020304" pitchFamily="18" charset="0"/>
                <a:cs typeface="Times New Roman" panose="02020603050405020304" pitchFamily="18" charset="0"/>
              </a:rPr>
              <a:t>JSON Documentation. (</a:t>
            </a:r>
            <a:r>
              <a:rPr dirty="0" sz="2400" lang="fr-FR">
                <a:latin typeface="Times New Roman" panose="02020603050405020304" pitchFamily="18" charset="0"/>
                <a:cs typeface="Times New Roman" panose="02020603050405020304" pitchFamily="18" charset="0"/>
                <a:hlinkClick r:id="rId4"/>
              </a:rPr>
              <a:t>https://docs.python.org/3/library/json.html</a:t>
            </a:r>
            <a:r>
              <a:rPr dirty="0" sz="2400" lang="fr-FR">
                <a:latin typeface="Times New Roman" panose="02020603050405020304" pitchFamily="18" charset="0"/>
                <a:cs typeface="Times New Roman" panose="02020603050405020304" pitchFamily="18" charset="0"/>
              </a:rPr>
              <a:t>)</a:t>
            </a:r>
          </a:p>
        </p:txBody>
      </p:sp>
    </p:spTree>
  </p:cSld>
  <p:clrMapOvr>
    <a:masterClrMapping/>
  </p:clrMapOvr>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5" name="Title 4"/>
          <p:cNvSpPr>
            <a:spLocks noGrp="1"/>
          </p:cNvSpPr>
          <p:nvPr>
            <p:ph type="title"/>
          </p:nvPr>
        </p:nvSpPr>
        <p:spPr>
          <a:xfrm>
            <a:off x="1326564" y="3234519"/>
            <a:ext cx="9298744" cy="557011"/>
          </a:xfrm>
        </p:spPr>
        <p:txBody>
          <a:bodyPr/>
          <a:p>
            <a:pPr algn="ctr"/>
            <a:r>
              <a:rPr b="1" dirty="0" lang="en-US">
                <a:solidFill>
                  <a:srgbClr val="7030A0"/>
                </a:solidFill>
                <a:latin typeface="Algerian" panose="04020705040A02060702" pitchFamily="82" charset="0"/>
                <a:cs typeface="Arial" panose="020B0604020202020204" pitchFamily="34" charset="0"/>
              </a:rPr>
              <a:t>THANK </a:t>
            </a:r>
            <a:r>
              <a:rPr b="1" dirty="0" lang="en-US" smtClean="0">
                <a:solidFill>
                  <a:srgbClr val="7030A0"/>
                </a:solidFill>
                <a:latin typeface="Algerian" panose="04020705040A02060702" pitchFamily="82" charset="0"/>
                <a:cs typeface="Arial" panose="020B0604020202020204" pitchFamily="34" charset="0"/>
              </a:rPr>
              <a:t>YOU</a:t>
            </a:r>
            <a:endParaRPr b="1" dirty="0" lang="en-US">
              <a:solidFill>
                <a:srgbClr val="7030A0"/>
              </a:solidFill>
              <a:latin typeface="Algerian" panose="04020705040A02060702" pitchFamily="82" charset="0"/>
              <a:cs typeface="Arial" panose="020B0604020202020204" pitchFamily="34" charset="0"/>
            </a:endParaRP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dirty="0" lang="en-US">
                <a:solidFill>
                  <a:srgbClr val="002060"/>
                </a:solidFill>
                <a:latin typeface="BankGothic Lt BT" panose="020B0607020203060204" pitchFamily="34" charset="0"/>
                <a:cs typeface="Arial" panose="020B0604020202020204" pitchFamily="34" charset="0"/>
              </a:rPr>
              <a:t>OUTLINE</a:t>
            </a:r>
          </a:p>
        </p:txBody>
      </p:sp>
      <p:sp>
        <p:nvSpPr>
          <p:cNvPr id="1048596" name="Content Placeholder 2"/>
          <p:cNvSpPr>
            <a:spLocks noGrp="1"/>
          </p:cNvSpPr>
          <p:nvPr>
            <p:ph idx="1"/>
          </p:nvPr>
        </p:nvSpPr>
        <p:spPr>
          <a:xfrm>
            <a:off x="849573" y="2095047"/>
            <a:ext cx="4892321" cy="4141630"/>
          </a:xfrm>
        </p:spPr>
        <p:txBody>
          <a:bodyPr anchor="t" bIns="45720" lIns="91440" rIns="91440" rtlCol="0" tIns="45720" vert="horz">
            <a:noAutofit/>
          </a:bodyPr>
          <a:p>
            <a:r>
              <a:rPr b="1" dirty="0" sz="2000" lang="en-US" smtClean="0">
                <a:latin typeface="Times New Roman" panose="02020603050405020304" pitchFamily="18" charset="0"/>
                <a:ea typeface="+mn-lt"/>
                <a:cs typeface="Times New Roman" panose="02020603050405020304" pitchFamily="18" charset="0"/>
              </a:rPr>
              <a:t>Problem </a:t>
            </a:r>
            <a:r>
              <a:rPr b="1" dirty="0" sz="2000" lang="en-US">
                <a:latin typeface="Times New Roman" panose="02020603050405020304" pitchFamily="18" charset="0"/>
                <a:ea typeface="+mn-lt"/>
                <a:cs typeface="Times New Roman" panose="02020603050405020304" pitchFamily="18" charset="0"/>
              </a:rPr>
              <a:t>Statement </a:t>
            </a:r>
            <a:endParaRPr dirty="0" sz="2000" lang="en-US">
              <a:latin typeface="Times New Roman" panose="02020603050405020304" pitchFamily="18" charset="0"/>
              <a:ea typeface="+mn-lt"/>
              <a:cs typeface="Times New Roman" panose="02020603050405020304" pitchFamily="18" charset="0"/>
            </a:endParaRPr>
          </a:p>
          <a:p>
            <a:r>
              <a:rPr b="1" dirty="0" sz="2000" lang="en-US" smtClean="0">
                <a:latin typeface="Times New Roman" panose="02020603050405020304" pitchFamily="18" charset="0"/>
                <a:ea typeface="+mn-lt"/>
                <a:cs typeface="Times New Roman" panose="02020603050405020304" pitchFamily="18" charset="0"/>
              </a:rPr>
              <a:t>Proposed </a:t>
            </a:r>
            <a:r>
              <a:rPr b="1" dirty="0" sz="2000" lang="en-US">
                <a:latin typeface="Times New Roman" panose="02020603050405020304" pitchFamily="18" charset="0"/>
                <a:ea typeface="+mn-lt"/>
                <a:cs typeface="Times New Roman" panose="02020603050405020304" pitchFamily="18" charset="0"/>
              </a:rPr>
              <a:t>System/Solution</a:t>
            </a:r>
            <a:endParaRPr dirty="0" lang="en-US">
              <a:latin typeface="Times New Roman" panose="02020603050405020304" pitchFamily="18" charset="0"/>
              <a:cs typeface="Times New Roman" panose="02020603050405020304" pitchFamily="18" charset="0"/>
            </a:endParaRPr>
          </a:p>
          <a:p>
            <a:pPr indent="-305435" marL="305435"/>
            <a:r>
              <a:rPr b="1" dirty="0" sz="2000" lang="en-US">
                <a:latin typeface="Times New Roman" panose="02020603050405020304" pitchFamily="18" charset="0"/>
                <a:ea typeface="+mn-lt"/>
                <a:cs typeface="Times New Roman" panose="02020603050405020304" pitchFamily="18" charset="0"/>
              </a:rPr>
              <a:t>System Development Approach </a:t>
            </a:r>
            <a:r>
              <a:rPr dirty="0" sz="2000" lang="en-US">
                <a:latin typeface="Times New Roman" panose="02020603050405020304" pitchFamily="18" charset="0"/>
                <a:ea typeface="+mn-lt"/>
                <a:cs typeface="Times New Roman" panose="02020603050405020304" pitchFamily="18" charset="0"/>
              </a:rPr>
              <a:t> </a:t>
            </a:r>
            <a:endParaRPr dirty="0" lang="en-US">
              <a:latin typeface="Times New Roman" panose="02020603050405020304" pitchFamily="18" charset="0"/>
              <a:ea typeface="+mn-lt"/>
              <a:cs typeface="Times New Roman" panose="02020603050405020304" pitchFamily="18" charset="0"/>
            </a:endParaRPr>
          </a:p>
          <a:p>
            <a:pPr indent="-305435" marL="305435"/>
            <a:r>
              <a:rPr b="1" dirty="0" sz="2000" lang="en-US">
                <a:latin typeface="Times New Roman" panose="02020603050405020304" pitchFamily="18" charset="0"/>
                <a:ea typeface="+mn-lt"/>
                <a:cs typeface="Times New Roman" panose="02020603050405020304" pitchFamily="18" charset="0"/>
              </a:rPr>
              <a:t>Algorithm &amp; Deployment  </a:t>
            </a:r>
            <a:endParaRPr dirty="0" lang="en-US">
              <a:latin typeface="Times New Roman" panose="02020603050405020304" pitchFamily="18" charset="0"/>
              <a:cs typeface="Times New Roman" panose="02020603050405020304" pitchFamily="18" charset="0"/>
            </a:endParaRPr>
          </a:p>
          <a:p>
            <a:pPr indent="-305435" marL="305435"/>
            <a:r>
              <a:rPr b="1" dirty="0" sz="2000" lang="en-US">
                <a:latin typeface="Times New Roman" panose="02020603050405020304" pitchFamily="18" charset="0"/>
                <a:ea typeface="+mn-lt"/>
                <a:cs typeface="Times New Roman" panose="02020603050405020304" pitchFamily="18" charset="0"/>
              </a:rPr>
              <a:t>Result </a:t>
            </a:r>
          </a:p>
          <a:p>
            <a:pPr indent="-305435" marL="305435"/>
            <a:r>
              <a:rPr b="1" dirty="0" sz="2000" lang="en-US" smtClean="0">
                <a:latin typeface="Times New Roman" panose="02020603050405020304" pitchFamily="18" charset="0"/>
                <a:ea typeface="+mn-lt"/>
                <a:cs typeface="Times New Roman" panose="02020603050405020304" pitchFamily="18" charset="0"/>
              </a:rPr>
              <a:t>Conclusion</a:t>
            </a:r>
            <a:endParaRPr dirty="0" lang="en-US">
              <a:latin typeface="Times New Roman" panose="02020603050405020304" pitchFamily="18" charset="0"/>
              <a:cs typeface="Times New Roman" panose="02020603050405020304" pitchFamily="18" charset="0"/>
            </a:endParaRPr>
          </a:p>
          <a:p>
            <a:pPr indent="-305435" marL="305435"/>
            <a:r>
              <a:rPr b="1" dirty="0" sz="2000" lang="en-US">
                <a:latin typeface="Times New Roman" panose="02020603050405020304" pitchFamily="18" charset="0"/>
                <a:ea typeface="+mn-lt"/>
                <a:cs typeface="Times New Roman" panose="02020603050405020304" pitchFamily="18" charset="0"/>
              </a:rPr>
              <a:t>Future Scope</a:t>
            </a:r>
          </a:p>
          <a:p>
            <a:pPr indent="-305435" marL="305435"/>
            <a:r>
              <a:rPr b="1" dirty="0" sz="2000" lang="en-US">
                <a:latin typeface="Times New Roman" panose="02020603050405020304" pitchFamily="18" charset="0"/>
                <a:ea typeface="+mn-lt"/>
                <a:cs typeface="Times New Roman" panose="02020603050405020304" pitchFamily="18" charset="0"/>
              </a:rPr>
              <a:t>References</a:t>
            </a:r>
            <a:endParaRPr dirty="0" lang="en-US">
              <a:latin typeface="Times New Roman" panose="02020603050405020304" pitchFamily="18" charset="0"/>
              <a:cs typeface="Times New Roman" panose="02020603050405020304" pitchFamily="18" charset="0"/>
            </a:endParaRPr>
          </a:p>
          <a:p>
            <a:pPr indent="0" marL="0">
              <a:buNone/>
            </a:pPr>
            <a:endParaRPr dirty="0" lang="en-US">
              <a:latin typeface="Arial"/>
              <a:cs typeface="Arial"/>
            </a:endParaRP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7" name="Title 4"/>
          <p:cNvSpPr>
            <a:spLocks noGrp="1"/>
          </p:cNvSpPr>
          <p:nvPr>
            <p:ph type="title"/>
          </p:nvPr>
        </p:nvSpPr>
        <p:spPr>
          <a:xfrm>
            <a:off x="258466" y="975752"/>
            <a:ext cx="11029616" cy="530296"/>
          </a:xfrm>
        </p:spPr>
        <p:txBody>
          <a:bodyPr>
            <a:normAutofit fontScale="90000"/>
          </a:bodyPr>
          <a:p>
            <a:r>
              <a:rPr b="1" dirty="0" sz="4400" lang="en-US">
                <a:solidFill>
                  <a:schemeClr val="accent1"/>
                </a:solidFill>
                <a:latin typeface="BankGothic Lt BT" panose="020B0607020203060204" pitchFamily="34" charset="0"/>
                <a:cs typeface="Arial" panose="020B0604020202020204" pitchFamily="34" charset="0"/>
              </a:rPr>
              <a:t>Problem Statement</a:t>
            </a:r>
            <a:endParaRPr dirty="0" sz="4400" lang="en-US">
              <a:latin typeface="BankGothic Lt BT" panose="020B0607020203060204" pitchFamily="34" charset="0"/>
            </a:endParaRPr>
          </a:p>
        </p:txBody>
      </p:sp>
      <p:sp>
        <p:nvSpPr>
          <p:cNvPr id="1048598" name="Content Placeholder 1"/>
          <p:cNvSpPr>
            <a:spLocks noGrp="1"/>
          </p:cNvSpPr>
          <p:nvPr>
            <p:ph idx="1"/>
          </p:nvPr>
        </p:nvSpPr>
        <p:spPr>
          <a:xfrm>
            <a:off x="258466" y="1646905"/>
            <a:ext cx="7033288" cy="5638355"/>
          </a:xfrm>
        </p:spPr>
        <p:txBody>
          <a:bodyPr>
            <a:noAutofit/>
          </a:bodyPr>
          <a:p>
            <a:r>
              <a:rPr dirty="0" sz="1600" lang="en-US">
                <a:solidFill>
                  <a:schemeClr val="tx1"/>
                </a:solidFill>
                <a:latin typeface="Times New Roman" panose="02020603050405020304" pitchFamily="18" charset="0"/>
                <a:cs typeface="Times New Roman" panose="02020603050405020304" pitchFamily="18" charset="0"/>
              </a:rPr>
              <a:t>In today's digital age, where cyber 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r>
              <a:rPr dirty="0" sz="1600" lang="en-US" smtClean="0">
                <a:solidFill>
                  <a:schemeClr val="tx1"/>
                </a:solidFill>
                <a:latin typeface="Times New Roman" panose="02020603050405020304" pitchFamily="18" charset="0"/>
                <a:cs typeface="Times New Roman" panose="02020603050405020304" pitchFamily="18" charset="0"/>
              </a:rPr>
              <a:t>.</a:t>
            </a:r>
          </a:p>
          <a:p>
            <a:r>
              <a:rPr dirty="0" sz="1600" lang="en-US">
                <a:solidFill>
                  <a:schemeClr val="tx1"/>
                </a:solidFill>
                <a:latin typeface="Times New Roman" panose="02020603050405020304" pitchFamily="18" charset="0"/>
                <a:cs typeface="Times New Roman" panose="02020603050405020304" pitchFamily="18" charset="0"/>
              </a:rPr>
              <a:t>The proliferation of </a:t>
            </a:r>
            <a:r>
              <a:rPr dirty="0" sz="1600" lang="en-US" smtClean="0">
                <a:solidFill>
                  <a:schemeClr val="tx1"/>
                </a:solidFill>
                <a:latin typeface="Times New Roman" panose="02020603050405020304" pitchFamily="18" charset="0"/>
                <a:cs typeface="Times New Roman" panose="02020603050405020304" pitchFamily="18" charset="0"/>
              </a:rPr>
              <a:t>key loggers </a:t>
            </a:r>
            <a:r>
              <a:rPr dirty="0" sz="1600" lang="en-US">
                <a:solidFill>
                  <a:schemeClr val="tx1"/>
                </a:solidFill>
                <a:latin typeface="Times New Roman" panose="02020603050405020304" pitchFamily="18" charset="0"/>
                <a:cs typeface="Times New Roman" panose="02020603050405020304" pitchFamily="18" charset="0"/>
              </a:rPr>
              <a:t>poses a significant threat to </a:t>
            </a:r>
            <a:r>
              <a:rPr dirty="0" sz="1600" lang="en-US" smtClean="0">
                <a:solidFill>
                  <a:schemeClr val="tx1"/>
                </a:solidFill>
                <a:latin typeface="Times New Roman" panose="02020603050405020304" pitchFamily="18" charset="0"/>
                <a:cs typeface="Times New Roman" panose="02020603050405020304" pitchFamily="18" charset="0"/>
              </a:rPr>
              <a:t>cyber security, </a:t>
            </a:r>
            <a:r>
              <a:rPr dirty="0" sz="1600" lang="en-US">
                <a:solidFill>
                  <a:schemeClr val="tx1"/>
                </a:solidFill>
                <a:latin typeface="Times New Roman" panose="02020603050405020304" pitchFamily="18" charset="0"/>
                <a:cs typeface="Times New Roman" panose="02020603050405020304" pitchFamily="18" charset="0"/>
              </a:rPr>
              <a:t>compromising sensitive information by clandestinely capturing keystrokes. Despite advancements in detection mechanisms, </a:t>
            </a:r>
            <a:r>
              <a:rPr dirty="0" sz="1600" lang="en-US" smtClean="0">
                <a:solidFill>
                  <a:schemeClr val="tx1"/>
                </a:solidFill>
                <a:latin typeface="Times New Roman" panose="02020603050405020304" pitchFamily="18" charset="0"/>
                <a:cs typeface="Times New Roman" panose="02020603050405020304" pitchFamily="18" charset="0"/>
              </a:rPr>
              <a:t>key loggers </a:t>
            </a:r>
            <a:r>
              <a:rPr dirty="0" sz="1600" lang="en-US">
                <a:solidFill>
                  <a:schemeClr val="tx1"/>
                </a:solidFill>
                <a:latin typeface="Times New Roman" panose="02020603050405020304" pitchFamily="18" charset="0"/>
                <a:cs typeface="Times New Roman" panose="02020603050405020304" pitchFamily="18" charset="0"/>
              </a:rPr>
              <a:t>evade traditional security measures, exploiting vulnerabilities in systems and applications. Their covert nature facilitates unauthorized access to confidential data, leading to identity theft, financial fraud, and espionage. Current solutions struggle to effectively identify and mitigate </a:t>
            </a:r>
            <a:r>
              <a:rPr dirty="0" sz="1600" lang="en-US" smtClean="0">
                <a:solidFill>
                  <a:schemeClr val="tx1"/>
                </a:solidFill>
                <a:latin typeface="Times New Roman" panose="02020603050405020304" pitchFamily="18" charset="0"/>
                <a:cs typeface="Times New Roman" panose="02020603050405020304" pitchFamily="18" charset="0"/>
              </a:rPr>
              <a:t>key logger </a:t>
            </a:r>
            <a:r>
              <a:rPr dirty="0" sz="1600" lang="en-US">
                <a:solidFill>
                  <a:schemeClr val="tx1"/>
                </a:solidFill>
                <a:latin typeface="Times New Roman" panose="02020603050405020304" pitchFamily="18" charset="0"/>
                <a:cs typeface="Times New Roman" panose="02020603050405020304" pitchFamily="18" charset="0"/>
              </a:rPr>
              <a:t>threats, necessitating innovative approaches for comprehensive protection. Addressing this challenge requires the development of advanced techniques and technologies to detect, neutralize, and eradicate </a:t>
            </a:r>
            <a:r>
              <a:rPr dirty="0" sz="1600" lang="en-US" smtClean="0">
                <a:solidFill>
                  <a:schemeClr val="tx1"/>
                </a:solidFill>
                <a:latin typeface="Times New Roman" panose="02020603050405020304" pitchFamily="18" charset="0"/>
                <a:cs typeface="Times New Roman" panose="02020603050405020304" pitchFamily="18" charset="0"/>
              </a:rPr>
              <a:t>key loggers, </a:t>
            </a:r>
            <a:r>
              <a:rPr dirty="0" sz="1600" lang="en-US">
                <a:solidFill>
                  <a:schemeClr val="tx1"/>
                </a:solidFill>
                <a:latin typeface="Times New Roman" panose="02020603050405020304" pitchFamily="18" charset="0"/>
                <a:cs typeface="Times New Roman" panose="02020603050405020304" pitchFamily="18" charset="0"/>
              </a:rPr>
              <a:t>enhancing </a:t>
            </a:r>
            <a:r>
              <a:rPr dirty="0" sz="1600" lang="en-US" smtClean="0">
                <a:solidFill>
                  <a:schemeClr val="tx1"/>
                </a:solidFill>
                <a:latin typeface="Times New Roman" panose="02020603050405020304" pitchFamily="18" charset="0"/>
                <a:cs typeface="Times New Roman" panose="02020603050405020304" pitchFamily="18" charset="0"/>
              </a:rPr>
              <a:t>cyber security </a:t>
            </a:r>
            <a:r>
              <a:rPr dirty="0" sz="1600" lang="en-US">
                <a:solidFill>
                  <a:schemeClr val="tx1"/>
                </a:solidFill>
                <a:latin typeface="Times New Roman" panose="02020603050405020304" pitchFamily="18" charset="0"/>
                <a:cs typeface="Times New Roman" panose="02020603050405020304" pitchFamily="18" charset="0"/>
              </a:rPr>
              <a:t>resilience in the digital age</a:t>
            </a:r>
            <a:r>
              <a:rPr dirty="0" sz="1600" lang="en-US" smtClean="0">
                <a:solidFill>
                  <a:schemeClr val="tx1"/>
                </a:solidFill>
                <a:latin typeface="Times New Roman" panose="02020603050405020304" pitchFamily="18" charset="0"/>
                <a:cs typeface="Times New Roman" panose="02020603050405020304" pitchFamily="18" charset="0"/>
              </a:rPr>
              <a:t>.</a:t>
            </a:r>
            <a:r>
              <a:rPr dirty="0" sz="1600" lang="en-US">
                <a:latin typeface="Times New Roman" panose="02020603050405020304" pitchFamily="18" charset="0"/>
                <a:cs typeface="Times New Roman" panose="02020603050405020304" pitchFamily="18" charset="0"/>
              </a:rPr>
              <a:t/>
            </a:r>
            <a:br>
              <a:rPr dirty="0" sz="1600" lang="en-US">
                <a:latin typeface="Times New Roman" panose="02020603050405020304" pitchFamily="18" charset="0"/>
                <a:cs typeface="Times New Roman" panose="02020603050405020304" pitchFamily="18" charset="0"/>
              </a:rPr>
            </a:br>
            <a:endParaRPr dirty="0" sz="1600" lang="en-US">
              <a:solidFill>
                <a:schemeClr val="tx1"/>
              </a:solidFill>
              <a:latin typeface="Times New Roman" panose="02020603050405020304" pitchFamily="18" charset="0"/>
              <a:cs typeface="Times New Roman" panose="02020603050405020304" pitchFamily="18" charset="0"/>
            </a:endParaRPr>
          </a:p>
          <a:p>
            <a:pPr indent="-305435" marL="305435"/>
            <a:endParaRPr dirty="0" sz="1600" lang="en-IN">
              <a:solidFill>
                <a:schemeClr val="tx1"/>
              </a:solidFill>
              <a:latin typeface="Times New Roman" panose="02020603050405020304" pitchFamily="18" charset="0"/>
              <a:cs typeface="Times New Roman" panose="02020603050405020304" pitchFamily="18" charset="0"/>
            </a:endParaRPr>
          </a:p>
        </p:txBody>
      </p:sp>
      <p:pic>
        <p:nvPicPr>
          <p:cNvPr id="2097153" name="Picture 5"/>
          <p:cNvPicPr>
            <a:picLocks noChangeAspect="1"/>
          </p:cNvPicPr>
          <p:nvPr/>
        </p:nvPicPr>
        <p:blipFill>
          <a:blip xmlns:r="http://schemas.openxmlformats.org/officeDocument/2006/relationships" r:embed="rId1"/>
          <a:stretch>
            <a:fillRect/>
          </a:stretch>
        </p:blipFill>
        <p:spPr>
          <a:xfrm>
            <a:off x="7387988" y="2168443"/>
            <a:ext cx="4222819" cy="1919463"/>
          </a:xfrm>
          <a:prstGeom prst="roundRect">
            <a:avLst>
              <a:gd name="adj" fmla="val 8594"/>
            </a:avLst>
          </a:prstGeom>
          <a:solidFill>
            <a:srgbClr val="FFFFFF">
              <a:shade val="85000"/>
            </a:srgbClr>
          </a:solidFill>
          <a:ln>
            <a:noFill/>
          </a:ln>
          <a:effectLst>
            <a:reflection algn="bl" blurRad="12700" dir="5400000" dist="5000" endPos="28000" rotWithShape="0" stA="38000" sy="-100000"/>
          </a:effectLst>
        </p:spPr>
      </p:pic>
      <p:sp>
        <p:nvSpPr>
          <p:cNvPr id="1048599" name="TextBox 6"/>
          <p:cNvSpPr txBox="1"/>
          <p:nvPr/>
        </p:nvSpPr>
        <p:spPr>
          <a:xfrm>
            <a:off x="7500612" y="4609444"/>
            <a:ext cx="3997569" cy="369332"/>
          </a:xfrm>
          <a:prstGeom prst="rect"/>
          <a:noFill/>
        </p:spPr>
        <p:txBody>
          <a:bodyPr rtlCol="0" wrap="square">
            <a:spAutoFit/>
          </a:bodyPr>
          <a:p>
            <a:pPr algn="ctr"/>
            <a:r>
              <a:rPr b="1" dirty="0" lang="en-IN" smtClean="0">
                <a:solidFill>
                  <a:srgbClr val="7030A0"/>
                </a:solidFill>
                <a:latin typeface="Times New Roman" panose="02020603050405020304" pitchFamily="18" charset="0"/>
                <a:cs typeface="Times New Roman" panose="02020603050405020304" pitchFamily="18" charset="0"/>
              </a:rPr>
              <a:t>KEY LOGGER</a:t>
            </a:r>
            <a:endParaRPr b="1" dirty="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0" name="Title 1"/>
          <p:cNvSpPr>
            <a:spLocks noGrp="1"/>
          </p:cNvSpPr>
          <p:nvPr>
            <p:ph type="title"/>
          </p:nvPr>
        </p:nvSpPr>
        <p:spPr>
          <a:xfrm>
            <a:off x="548235" y="1370692"/>
            <a:ext cx="11029616" cy="530296"/>
          </a:xfrm>
        </p:spPr>
        <p:txBody>
          <a:bodyPr>
            <a:noAutofit/>
          </a:bodyPr>
          <a:p>
            <a:r>
              <a:rPr b="1" dirty="0" sz="4000" lang="en-IN">
                <a:solidFill>
                  <a:schemeClr val="accent1"/>
                </a:solidFill>
                <a:latin typeface="BankGothic Lt BT" panose="020B0607020203060204" pitchFamily="34" charset="0"/>
                <a:cs typeface="Arial" panose="020B0604020202020204" pitchFamily="34" charset="0"/>
              </a:rPr>
              <a:t>How key loggers can works ? </a:t>
            </a:r>
          </a:p>
        </p:txBody>
      </p:sp>
      <p:sp>
        <p:nvSpPr>
          <p:cNvPr id="1048601" name="Content Placeholder 2"/>
          <p:cNvSpPr>
            <a:spLocks noGrp="1"/>
          </p:cNvSpPr>
          <p:nvPr>
            <p:ph idx="1"/>
          </p:nvPr>
        </p:nvSpPr>
        <p:spPr>
          <a:xfrm>
            <a:off x="581192" y="1900988"/>
            <a:ext cx="5795546" cy="3561347"/>
          </a:xfrm>
        </p:spPr>
        <p:txBody>
          <a:bodyPr>
            <a:normAutofit/>
          </a:bodyPr>
          <a:p>
            <a:r>
              <a:rPr dirty="0" sz="2000" lang="en-US">
                <a:solidFill>
                  <a:schemeClr val="tx1"/>
                </a:solidFill>
                <a:latin typeface="Times New Roman" panose="02020603050405020304" pitchFamily="18" charset="0"/>
                <a:cs typeface="Times New Roman" panose="02020603050405020304" pitchFamily="18" charset="0"/>
              </a:rPr>
              <a:t>Key logging can occur through various means, including malicious software installations, phishing attacks, and compromised websites. Once installed on a system, key loggers operate silently in the background, capturing every keystroke made by the user, including login credentials, online conversations, and other sensitive information</a:t>
            </a:r>
            <a:r>
              <a:rPr dirty="0" sz="2000" lang="en-US" smtClean="0">
                <a:solidFill>
                  <a:schemeClr val="tx1"/>
                </a:solidFill>
                <a:latin typeface="Times New Roman" panose="02020603050405020304" pitchFamily="18" charset="0"/>
                <a:cs typeface="Times New Roman" panose="02020603050405020304" pitchFamily="18" charset="0"/>
              </a:rPr>
              <a:t>.</a:t>
            </a:r>
          </a:p>
        </p:txBody>
      </p:sp>
      <p:pic>
        <p:nvPicPr>
          <p:cNvPr id="2097154" name="Picture 3"/>
          <p:cNvPicPr>
            <a:picLocks noChangeAspect="1"/>
          </p:cNvPicPr>
          <p:nvPr/>
        </p:nvPicPr>
        <p:blipFill>
          <a:blip xmlns:r="http://schemas.openxmlformats.org/officeDocument/2006/relationships" r:embed="rId1"/>
          <a:stretch>
            <a:fillRect/>
          </a:stretch>
        </p:blipFill>
        <p:spPr>
          <a:xfrm>
            <a:off x="6420027" y="2220662"/>
            <a:ext cx="5190781" cy="2734429"/>
          </a:xfrm>
          <a:prstGeom prst="roundRect">
            <a:avLst>
              <a:gd name="adj" fmla="val 8594"/>
            </a:avLst>
          </a:prstGeom>
          <a:solidFill>
            <a:srgbClr val="FFFFFF">
              <a:shade val="85000"/>
            </a:srgbClr>
          </a:solidFill>
          <a:ln>
            <a:noFill/>
          </a:ln>
          <a:effectLst>
            <a:reflection algn="bl" blurRad="12700" dir="5400000" dist="5000" endPos="28000" rotWithShape="0" stA="38000" sy="-100000"/>
          </a:effectLst>
        </p:spPr>
      </p:pic>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2" name="Title 4"/>
          <p:cNvSpPr>
            <a:spLocks noGrp="1"/>
          </p:cNvSpPr>
          <p:nvPr>
            <p:ph type="title"/>
          </p:nvPr>
        </p:nvSpPr>
        <p:spPr>
          <a:xfrm>
            <a:off x="581192" y="990914"/>
            <a:ext cx="11029616" cy="530296"/>
          </a:xfrm>
        </p:spPr>
        <p:txBody>
          <a:bodyPr>
            <a:normAutofit fontScale="90000"/>
          </a:bodyPr>
          <a:p>
            <a:r>
              <a:rPr b="1" dirty="0" sz="4400" lang="en-US">
                <a:solidFill>
                  <a:schemeClr val="accent1"/>
                </a:solidFill>
                <a:latin typeface="BankGothic Md BT" panose="020B0807020203060204" pitchFamily="34" charset="0"/>
                <a:cs typeface="Arial" panose="020B0604020202020204" pitchFamily="34" charset="0"/>
              </a:rPr>
              <a:t>Proposed Solution</a:t>
            </a:r>
            <a:endParaRPr dirty="0" sz="4400" lang="en-US">
              <a:latin typeface="BankGothic Md BT" panose="020B0807020203060204" pitchFamily="34" charset="0"/>
            </a:endParaRPr>
          </a:p>
        </p:txBody>
      </p:sp>
      <p:sp>
        <p:nvSpPr>
          <p:cNvPr id="1048603" name="Content Placeholder 1"/>
          <p:cNvSpPr>
            <a:spLocks noGrp="1"/>
          </p:cNvSpPr>
          <p:nvPr>
            <p:ph idx="1"/>
          </p:nvPr>
        </p:nvSpPr>
        <p:spPr>
          <a:xfrm>
            <a:off x="581192" y="1672389"/>
            <a:ext cx="6445250" cy="4367463"/>
          </a:xfrm>
        </p:spPr>
        <p:txBody>
          <a:bodyPr anchor="ctr" bIns="45720" lIns="91440" rIns="91440" rtlCol="0" tIns="45720" vert="horz">
            <a:noAutofit/>
          </a:bodyPr>
          <a:p>
            <a:pPr indent="-305435" marL="305435"/>
            <a:r>
              <a:rPr dirty="0" sz="1800" lang="en-US" smtClean="0">
                <a:latin typeface="Times New Roman" panose="02020603050405020304" pitchFamily="18" charset="0"/>
                <a:cs typeface="Times New Roman" panose="02020603050405020304" pitchFamily="18" charset="0"/>
              </a:rPr>
              <a:t>To </a:t>
            </a:r>
            <a:r>
              <a:rPr dirty="0" sz="1800" lang="en-US">
                <a:latin typeface="Times New Roman" panose="02020603050405020304" pitchFamily="18" charset="0"/>
                <a:cs typeface="Times New Roman" panose="02020603050405020304" pitchFamily="18" charset="0"/>
              </a:rPr>
              <a:t>combat the threat of </a:t>
            </a:r>
            <a:r>
              <a:rPr dirty="0" sz="1800" lang="en-US" err="1">
                <a:latin typeface="Times New Roman" panose="02020603050405020304" pitchFamily="18" charset="0"/>
                <a:cs typeface="Times New Roman" panose="02020603050405020304" pitchFamily="18" charset="0"/>
              </a:rPr>
              <a:t>keyloggers</a:t>
            </a:r>
            <a:r>
              <a:rPr dirty="0" sz="1800" lang="en-US">
                <a:latin typeface="Times New Roman" panose="02020603050405020304" pitchFamily="18" charset="0"/>
                <a:cs typeface="Times New Roman" panose="02020603050405020304" pitchFamily="18" charset="0"/>
              </a:rPr>
              <a:t>, a multi-faceted approach is necessary, integrating both proactive and reactive measures. This includes implementing robust endpoint security solutions equipped with advanced anomaly detection algorithms and behavior analysis techniques to identify suspicious activities indicative of </a:t>
            </a:r>
            <a:r>
              <a:rPr dirty="0" sz="1800" lang="en-US" err="1">
                <a:latin typeface="Times New Roman" panose="02020603050405020304" pitchFamily="18" charset="0"/>
                <a:cs typeface="Times New Roman" panose="02020603050405020304" pitchFamily="18" charset="0"/>
              </a:rPr>
              <a:t>keylogger</a:t>
            </a:r>
            <a:r>
              <a:rPr dirty="0" sz="1800" lang="en-US">
                <a:latin typeface="Times New Roman" panose="02020603050405020304" pitchFamily="18" charset="0"/>
                <a:cs typeface="Times New Roman" panose="02020603050405020304" pitchFamily="18" charset="0"/>
              </a:rPr>
              <a:t> activity. Additionally, the adoption of encryption protocols for sensitive data transmission and storage can mitigate the risk of interception by </a:t>
            </a:r>
            <a:r>
              <a:rPr dirty="0" sz="1800" lang="en-US" err="1">
                <a:latin typeface="Times New Roman" panose="02020603050405020304" pitchFamily="18" charset="0"/>
                <a:cs typeface="Times New Roman" panose="02020603050405020304" pitchFamily="18" charset="0"/>
              </a:rPr>
              <a:t>keyloggers</a:t>
            </a:r>
            <a:r>
              <a:rPr dirty="0" sz="1800" lang="en-US">
                <a:latin typeface="Times New Roman" panose="02020603050405020304" pitchFamily="18" charset="0"/>
                <a:cs typeface="Times New Roman" panose="02020603050405020304" pitchFamily="18" charset="0"/>
              </a:rPr>
              <a:t>. Regular security audits and updates to patch known vulnerabilities in operating systems and applications are essential to stay ahead of evolving threats. Finally, user education and awareness campaigns are crucial to instill best practices for recognizing and avoiding </a:t>
            </a:r>
            <a:r>
              <a:rPr dirty="0" sz="1800" lang="en-US" err="1">
                <a:latin typeface="Times New Roman" panose="02020603050405020304" pitchFamily="18" charset="0"/>
                <a:cs typeface="Times New Roman" panose="02020603050405020304" pitchFamily="18" charset="0"/>
              </a:rPr>
              <a:t>keylogger</a:t>
            </a:r>
            <a:r>
              <a:rPr dirty="0" sz="1800" lang="en-US">
                <a:latin typeface="Times New Roman" panose="02020603050405020304" pitchFamily="18" charset="0"/>
                <a:cs typeface="Times New Roman" panose="02020603050405020304" pitchFamily="18" charset="0"/>
              </a:rPr>
              <a:t> infiltration attempts, fostering a culture of </a:t>
            </a:r>
            <a:r>
              <a:rPr dirty="0" sz="1800" lang="en-US" err="1">
                <a:latin typeface="Times New Roman" panose="02020603050405020304" pitchFamily="18" charset="0"/>
                <a:cs typeface="Times New Roman" panose="02020603050405020304" pitchFamily="18" charset="0"/>
              </a:rPr>
              <a:t>cybersecurity</a:t>
            </a:r>
            <a:r>
              <a:rPr dirty="0" sz="1800" lang="en-US">
                <a:latin typeface="Times New Roman" panose="02020603050405020304" pitchFamily="18" charset="0"/>
                <a:cs typeface="Times New Roman" panose="02020603050405020304" pitchFamily="18" charset="0"/>
              </a:rPr>
              <a:t> vigilance across organizations and individuals.</a:t>
            </a:r>
            <a:endParaRPr dirty="0" sz="1800" lang="en-IN">
              <a:solidFill>
                <a:schemeClr val="tx1"/>
              </a:solidFill>
              <a:latin typeface="Times New Roman" panose="02020603050405020304" pitchFamily="18" charset="0"/>
              <a:cs typeface="Times New Roman" panose="02020603050405020304" pitchFamily="18" charset="0"/>
            </a:endParaRPr>
          </a:p>
        </p:txBody>
      </p:sp>
      <p:pic>
        <p:nvPicPr>
          <p:cNvPr id="2097155" name="Picture 2"/>
          <p:cNvPicPr>
            <a:picLocks noChangeAspect="1"/>
          </p:cNvPicPr>
          <p:nvPr/>
        </p:nvPicPr>
        <p:blipFill>
          <a:blip xmlns:r="http://schemas.openxmlformats.org/officeDocument/2006/relationships" r:embed="rId1"/>
          <a:stretch>
            <a:fillRect/>
          </a:stretch>
        </p:blipFill>
        <p:spPr>
          <a:xfrm>
            <a:off x="7199276" y="2080769"/>
            <a:ext cx="4578575" cy="3282802"/>
          </a:xfrm>
          <a:prstGeom prst="rect"/>
          <a:ln>
            <a:noFill/>
          </a:ln>
          <a:effectLst>
            <a:softEdge rad="112500"/>
          </a:effectLst>
        </p:spPr>
      </p:pic>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4" name="Title 4"/>
          <p:cNvSpPr>
            <a:spLocks noGrp="1"/>
          </p:cNvSpPr>
          <p:nvPr>
            <p:ph type="title"/>
          </p:nvPr>
        </p:nvSpPr>
        <p:spPr>
          <a:xfrm>
            <a:off x="186127" y="797042"/>
            <a:ext cx="11029616" cy="530296"/>
          </a:xfrm>
        </p:spPr>
        <p:txBody>
          <a:bodyPr>
            <a:normAutofit fontScale="90000"/>
          </a:bodyPr>
          <a:p>
            <a:r>
              <a:rPr b="1" dirty="0" sz="4400" lang="en-US">
                <a:solidFill>
                  <a:schemeClr val="accent1"/>
                </a:solidFill>
                <a:latin typeface="BankGothic Md BT" panose="020B0807020203060204" pitchFamily="34" charset="0"/>
                <a:ea typeface="+mj-lt"/>
                <a:cs typeface="Arial"/>
              </a:rPr>
              <a:t>System  Approach</a:t>
            </a:r>
            <a:endParaRPr dirty="0" sz="4400" lang="en-US">
              <a:solidFill>
                <a:schemeClr val="accent1"/>
              </a:solidFill>
              <a:latin typeface="BankGothic Md BT" panose="020B0807020203060204" pitchFamily="34" charset="0"/>
              <a:cs typeface="Calibri Light"/>
            </a:endParaRPr>
          </a:p>
        </p:txBody>
      </p:sp>
      <p:sp>
        <p:nvSpPr>
          <p:cNvPr id="1048605" name="Content Placeholder 1"/>
          <p:cNvSpPr>
            <a:spLocks noGrp="1"/>
          </p:cNvSpPr>
          <p:nvPr>
            <p:ph idx="1"/>
          </p:nvPr>
        </p:nvSpPr>
        <p:spPr>
          <a:xfrm>
            <a:off x="186127" y="1327338"/>
            <a:ext cx="8554462" cy="4745112"/>
          </a:xfrm>
        </p:spPr>
        <p:txBody>
          <a:bodyPr>
            <a:noAutofit/>
          </a:bodyPr>
          <a:p>
            <a:r>
              <a:rPr dirty="0" sz="1600" lang="en-US" smtClean="0">
                <a:solidFill>
                  <a:schemeClr val="tx1"/>
                </a:solidFill>
                <a:latin typeface="Times New Roman" panose="02020603050405020304" pitchFamily="18" charset="0"/>
                <a:cs typeface="Times New Roman" panose="02020603050405020304" pitchFamily="18" charset="0"/>
              </a:rPr>
              <a:t>The </a:t>
            </a:r>
            <a:r>
              <a:rPr dirty="0" sz="1600" lang="en-US">
                <a:solidFill>
                  <a:schemeClr val="tx1"/>
                </a:solidFill>
                <a:latin typeface="Times New Roman" panose="02020603050405020304" pitchFamily="18" charset="0"/>
                <a:cs typeface="Times New Roman" panose="02020603050405020304" pitchFamily="18" charset="0"/>
              </a:rPr>
              <a:t>system development approach for the Key Logger and Security project incorporates a range of technologies carefully selected to ensure efficiency, reliability, and security. Below is an overview of the key technologies used in different components of the system:</a:t>
            </a:r>
          </a:p>
          <a:p>
            <a:r>
              <a:rPr b="1" dirty="0" sz="1600" lang="en-US">
                <a:solidFill>
                  <a:schemeClr val="tx1"/>
                </a:solidFill>
                <a:latin typeface="Times New Roman" panose="02020603050405020304" pitchFamily="18" charset="0"/>
                <a:cs typeface="Times New Roman" panose="02020603050405020304" pitchFamily="18" charset="0"/>
              </a:rPr>
              <a:t>Python:</a:t>
            </a:r>
            <a:r>
              <a:rPr dirty="0" sz="1600" lang="en-US">
                <a:solidFill>
                  <a:schemeClr val="tx1"/>
                </a:solidFill>
                <a:latin typeface="Times New Roman" panose="02020603050405020304" pitchFamily="18" charset="0"/>
                <a:cs typeface="Times New Roman" panose="02020603050405020304" pitchFamily="18" charset="0"/>
              </a:rPr>
              <a:t> Python serves as the primary programming language for the development of the key logger detection and prevention software. Its simplicity, versatility, and extensive libraries make it an ideal choice for rapid prototyping and building robust applications.</a:t>
            </a:r>
          </a:p>
          <a:p>
            <a:r>
              <a:rPr b="1" dirty="0" sz="1600" lang="en-US" err="1">
                <a:solidFill>
                  <a:schemeClr val="tx1"/>
                </a:solidFill>
                <a:latin typeface="Times New Roman" panose="02020603050405020304" pitchFamily="18" charset="0"/>
                <a:cs typeface="Times New Roman" panose="02020603050405020304" pitchFamily="18" charset="0"/>
              </a:rPr>
              <a:t>Tkinter</a:t>
            </a:r>
            <a:r>
              <a:rPr b="1" dirty="0" sz="1600" lang="en-US">
                <a:solidFill>
                  <a:schemeClr val="tx1"/>
                </a:solidFill>
                <a:latin typeface="Times New Roman" panose="02020603050405020304" pitchFamily="18" charset="0"/>
                <a:cs typeface="Times New Roman" panose="02020603050405020304" pitchFamily="18" charset="0"/>
              </a:rPr>
              <a:t>:</a:t>
            </a:r>
            <a:r>
              <a:rPr dirty="0" sz="1600" lang="en-US">
                <a:solidFill>
                  <a:schemeClr val="tx1"/>
                </a:solidFill>
                <a:latin typeface="Times New Roman" panose="02020603050405020304" pitchFamily="18" charset="0"/>
                <a:cs typeface="Times New Roman" panose="02020603050405020304" pitchFamily="18" charset="0"/>
              </a:rPr>
              <a:t> </a:t>
            </a:r>
            <a:r>
              <a:rPr dirty="0" sz="1600" lang="en-US" err="1">
                <a:solidFill>
                  <a:schemeClr val="tx1"/>
                </a:solidFill>
                <a:latin typeface="Times New Roman" panose="02020603050405020304" pitchFamily="18" charset="0"/>
                <a:cs typeface="Times New Roman" panose="02020603050405020304" pitchFamily="18" charset="0"/>
              </a:rPr>
              <a:t>Tkinter</a:t>
            </a:r>
            <a:r>
              <a:rPr dirty="0" sz="1600" lang="en-US">
                <a:solidFill>
                  <a:schemeClr val="tx1"/>
                </a:solidFill>
                <a:latin typeface="Times New Roman" panose="02020603050405020304" pitchFamily="18" charset="0"/>
                <a:cs typeface="Times New Roman" panose="02020603050405020304" pitchFamily="18" charset="0"/>
              </a:rPr>
              <a:t>, a standard GUI (Graphical User Interface) toolkit for Python, is employed for creating the user interface of the application. </a:t>
            </a:r>
            <a:r>
              <a:rPr dirty="0" sz="1600" lang="en-US" err="1">
                <a:solidFill>
                  <a:schemeClr val="tx1"/>
                </a:solidFill>
                <a:latin typeface="Times New Roman" panose="02020603050405020304" pitchFamily="18" charset="0"/>
                <a:cs typeface="Times New Roman" panose="02020603050405020304" pitchFamily="18" charset="0"/>
              </a:rPr>
              <a:t>Tkinter</a:t>
            </a:r>
            <a:r>
              <a:rPr dirty="0" sz="1600" lang="en-US">
                <a:solidFill>
                  <a:schemeClr val="tx1"/>
                </a:solidFill>
                <a:latin typeface="Times New Roman" panose="02020603050405020304" pitchFamily="18" charset="0"/>
                <a:cs typeface="Times New Roman" panose="02020603050405020304" pitchFamily="18" charset="0"/>
              </a:rPr>
              <a:t> provides a platform-independent means of developing intuitive interfaces, enhancing user experience and interaction.</a:t>
            </a:r>
          </a:p>
          <a:p>
            <a:r>
              <a:rPr b="1" dirty="0" sz="1600" lang="en-US">
                <a:solidFill>
                  <a:schemeClr val="tx1"/>
                </a:solidFill>
                <a:latin typeface="Times New Roman" panose="02020603050405020304" pitchFamily="18" charset="0"/>
                <a:cs typeface="Times New Roman" panose="02020603050405020304" pitchFamily="18" charset="0"/>
              </a:rPr>
              <a:t>Pynput:</a:t>
            </a:r>
            <a:r>
              <a:rPr dirty="0" sz="1600" lang="en-US">
                <a:solidFill>
                  <a:schemeClr val="tx1"/>
                </a:solidFill>
                <a:latin typeface="Times New Roman" panose="02020603050405020304" pitchFamily="18" charset="0"/>
                <a:cs typeface="Times New Roman" panose="02020603050405020304" pitchFamily="18" charset="0"/>
              </a:rPr>
              <a:t> The Pynput library is utilized for capturing keyboard input events and monitoring keystrokes. Pynput offers comprehensive functionalities for handling keyboard and mouse input, allowing seamless integration with our system for monitoring user activities.</a:t>
            </a:r>
          </a:p>
          <a:p>
            <a:r>
              <a:rPr b="1" dirty="0" sz="1600" lang="en-US">
                <a:solidFill>
                  <a:schemeClr val="tx1"/>
                </a:solidFill>
                <a:latin typeface="Times New Roman" panose="02020603050405020304" pitchFamily="18" charset="0"/>
                <a:cs typeface="Times New Roman" panose="02020603050405020304" pitchFamily="18" charset="0"/>
              </a:rPr>
              <a:t>JSON:</a:t>
            </a:r>
            <a:r>
              <a:rPr dirty="0" sz="1600" lang="en-US">
                <a:solidFill>
                  <a:schemeClr val="tx1"/>
                </a:solidFill>
                <a:latin typeface="Times New Roman" panose="02020603050405020304" pitchFamily="18" charset="0"/>
                <a:cs typeface="Times New Roman" panose="02020603050405020304" pitchFamily="18" charset="0"/>
              </a:rPr>
              <a:t> JSON (JavaScript Object Notation) is utilized for storing and managing the captured keystroke data in a structured format. JSON provides a lightweight, human-readable data interchange format, facilitating easy storage and retrieval of key logger data.</a:t>
            </a:r>
          </a:p>
        </p:txBody>
      </p:sp>
      <p:pic>
        <p:nvPicPr>
          <p:cNvPr id="2097156" name="Picture 2" descr="Crafting Dynamic User Interfaces with Tkinter | by Nishitha Kalathil |  Medium"/>
          <p:cNvPicPr>
            <a:picLocks noChangeAspect="1" noChangeArrowheads="1"/>
          </p:cNvPicPr>
          <p:nvPr/>
        </p:nvPicPr>
        <p:blipFill>
          <a:blip xmlns:r="http://schemas.openxmlformats.org/officeDocument/2006/relationships" r:embed="rId1"/>
          <a:srcRect/>
          <a:stretch>
            <a:fillRect/>
          </a:stretch>
        </p:blipFill>
        <p:spPr bwMode="auto">
          <a:xfrm>
            <a:off x="8780930" y="877659"/>
            <a:ext cx="2977547" cy="1691009"/>
          </a:xfrm>
          <a:prstGeom prst="rect"/>
          <a:noFill/>
        </p:spPr>
      </p:pic>
      <p:pic>
        <p:nvPicPr>
          <p:cNvPr id="2097157" name="Picture 4" descr="File:Python-logo-notext.svg - Wikipedia"/>
          <p:cNvPicPr>
            <a:picLocks noChangeAspect="1" noChangeArrowheads="1"/>
          </p:cNvPicPr>
          <p:nvPr/>
        </p:nvPicPr>
        <p:blipFill>
          <a:blip xmlns:r="http://schemas.openxmlformats.org/officeDocument/2006/relationships" r:embed="rId2"/>
          <a:srcRect/>
          <a:stretch>
            <a:fillRect/>
          </a:stretch>
        </p:blipFill>
        <p:spPr bwMode="auto">
          <a:xfrm>
            <a:off x="9518380" y="2753954"/>
            <a:ext cx="1502646" cy="1646559"/>
          </a:xfrm>
          <a:prstGeom prst="rect"/>
          <a:noFill/>
        </p:spPr>
      </p:pic>
      <p:pic>
        <p:nvPicPr>
          <p:cNvPr id="2097158" name="Picture 6" descr="How to Use pynput's Mouse and Keyboard Listener at the Same Time - Nitratine"/>
          <p:cNvPicPr>
            <a:picLocks noChangeAspect="1" noChangeArrowheads="1"/>
          </p:cNvPicPr>
          <p:nvPr/>
        </p:nvPicPr>
        <p:blipFill>
          <a:blip xmlns:r="http://schemas.openxmlformats.org/officeDocument/2006/relationships" r:embed="rId3"/>
          <a:srcRect/>
          <a:stretch>
            <a:fillRect/>
          </a:stretch>
        </p:blipFill>
        <p:spPr bwMode="auto">
          <a:xfrm>
            <a:off x="8876526" y="4474352"/>
            <a:ext cx="2859768" cy="1463628"/>
          </a:xfrm>
          <a:prstGeom prst="rect"/>
          <a:noFill/>
        </p:spPr>
      </p:pic>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6" name="Title 4"/>
          <p:cNvSpPr>
            <a:spLocks noGrp="1"/>
          </p:cNvSpPr>
          <p:nvPr>
            <p:ph type="title"/>
          </p:nvPr>
        </p:nvSpPr>
        <p:spPr>
          <a:xfrm>
            <a:off x="274907" y="938321"/>
            <a:ext cx="11029616" cy="530296"/>
          </a:xfrm>
        </p:spPr>
        <p:txBody>
          <a:bodyPr>
            <a:normAutofit/>
          </a:bodyPr>
          <a:p>
            <a:r>
              <a:rPr b="1" dirty="0" sz="4400" lang="en-US" smtClean="0">
                <a:solidFill>
                  <a:schemeClr val="accent1"/>
                </a:solidFill>
                <a:latin typeface="BankGothic Lt BT" panose="020B0607020203060204" pitchFamily="34" charset="0"/>
                <a:ea typeface="+mj-lt"/>
                <a:cs typeface="Arial"/>
              </a:rPr>
              <a:t>Algorithm:</a:t>
            </a:r>
            <a:endParaRPr dirty="0" lang="en-US">
              <a:latin typeface="BankGothic Lt BT" panose="020B0607020203060204" pitchFamily="34" charset="0"/>
            </a:endParaRPr>
          </a:p>
        </p:txBody>
      </p:sp>
      <p:sp>
        <p:nvSpPr>
          <p:cNvPr id="1048607" name="Content Placeholder 1"/>
          <p:cNvSpPr>
            <a:spLocks noGrp="1"/>
          </p:cNvSpPr>
          <p:nvPr>
            <p:ph idx="1"/>
          </p:nvPr>
        </p:nvSpPr>
        <p:spPr>
          <a:xfrm>
            <a:off x="274907" y="1203469"/>
            <a:ext cx="11642185" cy="5472953"/>
          </a:xfrm>
        </p:spPr>
        <p:txBody>
          <a:bodyPr>
            <a:noAutofit/>
          </a:bodyPr>
          <a:p>
            <a:pPr indent="0" marL="0">
              <a:buNone/>
            </a:pPr>
            <a:endParaRPr dirty="0" sz="1600" lang="en-US">
              <a:solidFill>
                <a:schemeClr val="tx1"/>
              </a:solidFill>
              <a:latin typeface="Times New Roman" panose="02020603050405020304" pitchFamily="18" charset="0"/>
              <a:cs typeface="Times New Roman" panose="02020603050405020304" pitchFamily="18" charset="0"/>
            </a:endParaRPr>
          </a:p>
          <a:p>
            <a:r>
              <a:rPr b="1" dirty="0" sz="1600" lang="en-US">
                <a:solidFill>
                  <a:schemeClr val="tx1"/>
                </a:solidFill>
                <a:latin typeface="Times New Roman" panose="02020603050405020304" pitchFamily="18" charset="0"/>
                <a:cs typeface="Times New Roman" panose="02020603050405020304" pitchFamily="18" charset="0"/>
              </a:rPr>
              <a:t>Keyboard Event Handling:</a:t>
            </a:r>
            <a:endParaRPr dirty="0" sz="1600" lang="en-US">
              <a:solidFill>
                <a:schemeClr val="tx1"/>
              </a:solidFill>
              <a:latin typeface="Times New Roman" panose="02020603050405020304" pitchFamily="18" charset="0"/>
              <a:cs typeface="Times New Roman" panose="02020603050405020304" pitchFamily="18" charset="0"/>
            </a:endParaRPr>
          </a:p>
          <a:p>
            <a:pPr lvl="1"/>
            <a:r>
              <a:rPr dirty="0" sz="1600" lang="en-US">
                <a:solidFill>
                  <a:schemeClr val="tx1"/>
                </a:solidFill>
                <a:latin typeface="Times New Roman" panose="02020603050405020304" pitchFamily="18" charset="0"/>
                <a:cs typeface="Times New Roman" panose="02020603050405020304" pitchFamily="18" charset="0"/>
              </a:rPr>
              <a:t>The system utilizes the p</a:t>
            </a:r>
            <a:r>
              <a:rPr dirty="0" sz="1600" lang="en-US" smtClean="0">
                <a:solidFill>
                  <a:schemeClr val="tx1"/>
                </a:solidFill>
                <a:latin typeface="Times New Roman" panose="02020603050405020304" pitchFamily="18" charset="0"/>
                <a:cs typeface="Times New Roman" panose="02020603050405020304" pitchFamily="18" charset="0"/>
              </a:rPr>
              <a:t>ynput </a:t>
            </a:r>
            <a:r>
              <a:rPr dirty="0" sz="1600" lang="en-US">
                <a:solidFill>
                  <a:schemeClr val="tx1"/>
                </a:solidFill>
                <a:latin typeface="Times New Roman" panose="02020603050405020304" pitchFamily="18" charset="0"/>
                <a:cs typeface="Times New Roman" panose="02020603050405020304" pitchFamily="18" charset="0"/>
              </a:rPr>
              <a:t>library to capture keyboard input events in real-time.</a:t>
            </a:r>
          </a:p>
          <a:p>
            <a:pPr lvl="1"/>
            <a:r>
              <a:rPr dirty="0" sz="1600" lang="en-US">
                <a:solidFill>
                  <a:schemeClr val="tx1"/>
                </a:solidFill>
                <a:latin typeface="Times New Roman" panose="02020603050405020304" pitchFamily="18" charset="0"/>
                <a:cs typeface="Times New Roman" panose="02020603050405020304" pitchFamily="18" charset="0"/>
              </a:rPr>
              <a:t>Each keyboard event, including key press, hold, and release, is monitored and recorded.</a:t>
            </a:r>
          </a:p>
          <a:p>
            <a:pPr lvl="1"/>
            <a:r>
              <a:rPr dirty="0" sz="1600" lang="en-US">
                <a:solidFill>
                  <a:schemeClr val="tx1"/>
                </a:solidFill>
                <a:latin typeface="Times New Roman" panose="02020603050405020304" pitchFamily="18" charset="0"/>
                <a:cs typeface="Times New Roman" panose="02020603050405020304" pitchFamily="18" charset="0"/>
              </a:rPr>
              <a:t>This algorithm distinguishes between different types of keyboard events, allowing the system to accurately track user keystrokes.</a:t>
            </a:r>
          </a:p>
          <a:p>
            <a:r>
              <a:rPr b="1" dirty="0" sz="1600" lang="en-US">
                <a:solidFill>
                  <a:schemeClr val="tx1"/>
                </a:solidFill>
                <a:latin typeface="Times New Roman" panose="02020603050405020304" pitchFamily="18" charset="0"/>
                <a:cs typeface="Times New Roman" panose="02020603050405020304" pitchFamily="18" charset="0"/>
              </a:rPr>
              <a:t>Anomaly Detection:</a:t>
            </a:r>
            <a:endParaRPr dirty="0" sz="1600" lang="en-US">
              <a:solidFill>
                <a:schemeClr val="tx1"/>
              </a:solidFill>
              <a:latin typeface="Times New Roman" panose="02020603050405020304" pitchFamily="18" charset="0"/>
              <a:cs typeface="Times New Roman" panose="02020603050405020304" pitchFamily="18" charset="0"/>
            </a:endParaRPr>
          </a:p>
          <a:p>
            <a:pPr lvl="1"/>
            <a:r>
              <a:rPr dirty="0" sz="1600" lang="en-US">
                <a:solidFill>
                  <a:schemeClr val="tx1"/>
                </a:solidFill>
                <a:latin typeface="Times New Roman" panose="02020603050405020304" pitchFamily="18" charset="0"/>
                <a:cs typeface="Times New Roman" panose="02020603050405020304" pitchFamily="18" charset="0"/>
              </a:rPr>
              <a:t>Anomaly detection algorithms analyze the patterns of keyboard events to identify suspicious activities indicative of key logger presence.</a:t>
            </a:r>
          </a:p>
          <a:p>
            <a:pPr lvl="1"/>
            <a:r>
              <a:rPr dirty="0" sz="1600" lang="en-US">
                <a:solidFill>
                  <a:schemeClr val="tx1"/>
                </a:solidFill>
                <a:latin typeface="Times New Roman" panose="02020603050405020304" pitchFamily="18" charset="0"/>
                <a:cs typeface="Times New Roman" panose="02020603050405020304" pitchFamily="18" charset="0"/>
              </a:rPr>
              <a:t>By monitoring the frequency, sequence, and timing of keystrokes, the system can detect deviations from normal user behavior.</a:t>
            </a:r>
          </a:p>
          <a:p>
            <a:pPr lvl="1"/>
            <a:r>
              <a:rPr dirty="0" sz="1600" lang="en-US">
                <a:solidFill>
                  <a:schemeClr val="tx1"/>
                </a:solidFill>
                <a:latin typeface="Times New Roman" panose="02020603050405020304" pitchFamily="18" charset="0"/>
                <a:cs typeface="Times New Roman" panose="02020603050405020304" pitchFamily="18" charset="0"/>
              </a:rPr>
              <a:t>Machine learning techniques may be employed to train models on legitimate user typing behavior and identify anomalies that could signify unauthorized access or malicious activity.</a:t>
            </a:r>
          </a:p>
          <a:p>
            <a:r>
              <a:rPr b="1" dirty="0" sz="1600" lang="en-US">
                <a:solidFill>
                  <a:schemeClr val="tx1"/>
                </a:solidFill>
                <a:latin typeface="Times New Roman" panose="02020603050405020304" pitchFamily="18" charset="0"/>
                <a:cs typeface="Times New Roman" panose="02020603050405020304" pitchFamily="18" charset="0"/>
              </a:rPr>
              <a:t>Encryption:</a:t>
            </a:r>
            <a:endParaRPr dirty="0" sz="1600" lang="en-US">
              <a:solidFill>
                <a:schemeClr val="tx1"/>
              </a:solidFill>
              <a:latin typeface="Times New Roman" panose="02020603050405020304" pitchFamily="18" charset="0"/>
              <a:cs typeface="Times New Roman" panose="02020603050405020304" pitchFamily="18" charset="0"/>
            </a:endParaRPr>
          </a:p>
          <a:p>
            <a:pPr lvl="1"/>
            <a:r>
              <a:rPr dirty="0" sz="1600" lang="en-US">
                <a:solidFill>
                  <a:schemeClr val="tx1"/>
                </a:solidFill>
                <a:latin typeface="Times New Roman" panose="02020603050405020304" pitchFamily="18" charset="0"/>
                <a:cs typeface="Times New Roman" panose="02020603050405020304" pitchFamily="18" charset="0"/>
              </a:rPr>
              <a:t>Sensitive information, such as captured keystrokes and user credentials, are encrypted using advanced encryption standards.</a:t>
            </a:r>
          </a:p>
          <a:p>
            <a:pPr lvl="1"/>
            <a:r>
              <a:rPr dirty="0" sz="1600" lang="en-US">
                <a:solidFill>
                  <a:schemeClr val="tx1"/>
                </a:solidFill>
                <a:latin typeface="Times New Roman" panose="02020603050405020304" pitchFamily="18" charset="0"/>
                <a:cs typeface="Times New Roman" panose="02020603050405020304" pitchFamily="18" charset="0"/>
              </a:rPr>
              <a:t>Encryption algorithms ensure that the stored data remains secure and inaccessible to unauthorized parties.</a:t>
            </a:r>
          </a:p>
          <a:p>
            <a:pPr lvl="1"/>
            <a:r>
              <a:rPr dirty="0" sz="1600" lang="en-US">
                <a:solidFill>
                  <a:schemeClr val="tx1"/>
                </a:solidFill>
                <a:latin typeface="Times New Roman" panose="02020603050405020304" pitchFamily="18" charset="0"/>
                <a:cs typeface="Times New Roman" panose="02020603050405020304" pitchFamily="18" charset="0"/>
              </a:rPr>
              <a:t>Strong encryption mechanisms, such as AES (Advanced Encryption Standard), are utilized to protect sensitive data from potential breaches or unauthorized access.</a:t>
            </a:r>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8" name="Title 1"/>
          <p:cNvSpPr>
            <a:spLocks noGrp="1"/>
          </p:cNvSpPr>
          <p:nvPr>
            <p:ph type="title"/>
          </p:nvPr>
        </p:nvSpPr>
        <p:spPr/>
        <p:txBody>
          <a:bodyPr>
            <a:normAutofit/>
          </a:bodyPr>
          <a:p>
            <a:r>
              <a:rPr b="1" dirty="0" sz="4000" lang="en-IN">
                <a:solidFill>
                  <a:schemeClr val="accent1"/>
                </a:solidFill>
                <a:latin typeface="BankGothic Md BT" panose="020B0807020203060204" pitchFamily="34" charset="0"/>
                <a:cs typeface="Arial" panose="020B0604020202020204" pitchFamily="34" charset="0"/>
              </a:rPr>
              <a:t>Deployment</a:t>
            </a:r>
          </a:p>
        </p:txBody>
      </p:sp>
      <p:sp>
        <p:nvSpPr>
          <p:cNvPr id="1048609" name="Content Placeholder 2"/>
          <p:cNvSpPr>
            <a:spLocks noGrp="1"/>
          </p:cNvSpPr>
          <p:nvPr>
            <p:ph idx="1"/>
          </p:nvPr>
        </p:nvSpPr>
        <p:spPr>
          <a:xfrm>
            <a:off x="702216" y="1062318"/>
            <a:ext cx="9530996" cy="5795682"/>
          </a:xfrm>
        </p:spPr>
        <p:txBody>
          <a:bodyPr>
            <a:noAutofit/>
          </a:bodyPr>
          <a:p>
            <a:r>
              <a:rPr b="1" dirty="0" sz="1800" lang="en-US" smtClean="0">
                <a:solidFill>
                  <a:schemeClr val="tx1"/>
                </a:solidFill>
                <a:latin typeface="Times New Roman" panose="02020603050405020304" pitchFamily="18" charset="0"/>
                <a:cs typeface="Times New Roman" panose="02020603050405020304" pitchFamily="18" charset="0"/>
              </a:rPr>
              <a:t>Client-Side </a:t>
            </a:r>
            <a:r>
              <a:rPr b="1" dirty="0" sz="1800" lang="en-US">
                <a:solidFill>
                  <a:schemeClr val="tx1"/>
                </a:solidFill>
                <a:latin typeface="Times New Roman" panose="02020603050405020304" pitchFamily="18" charset="0"/>
                <a:cs typeface="Times New Roman" panose="02020603050405020304" pitchFamily="18" charset="0"/>
              </a:rPr>
              <a:t>Installation:</a:t>
            </a:r>
            <a:endParaRPr dirty="0" sz="1800" lang="en-US">
              <a:solidFill>
                <a:schemeClr val="tx1"/>
              </a:solidFill>
              <a:latin typeface="Times New Roman" panose="02020603050405020304" pitchFamily="18" charset="0"/>
              <a:cs typeface="Times New Roman" panose="02020603050405020304" pitchFamily="18" charset="0"/>
            </a:endParaRPr>
          </a:p>
          <a:p>
            <a:pPr lvl="1"/>
            <a:r>
              <a:rPr dirty="0" sz="1800" lang="en-US">
                <a:solidFill>
                  <a:schemeClr val="tx1"/>
                </a:solidFill>
                <a:latin typeface="Times New Roman" panose="02020603050405020304" pitchFamily="18" charset="0"/>
                <a:cs typeface="Times New Roman" panose="02020603050405020304" pitchFamily="18" charset="0"/>
              </a:rPr>
              <a:t>The key logger detection and prevention software is installed on end-user devices, such as personal computers or workstations.</a:t>
            </a:r>
          </a:p>
          <a:p>
            <a:pPr lvl="1"/>
            <a:r>
              <a:rPr dirty="0" sz="1800" lang="en-US">
                <a:solidFill>
                  <a:schemeClr val="tx1"/>
                </a:solidFill>
                <a:latin typeface="Times New Roman" panose="02020603050405020304" pitchFamily="18" charset="0"/>
                <a:cs typeface="Times New Roman" panose="02020603050405020304" pitchFamily="18" charset="0"/>
              </a:rPr>
              <a:t>The installation process involves deploying the executable or script containing the key logger detection algorithms and user interface components.</a:t>
            </a:r>
          </a:p>
          <a:p>
            <a:pPr lvl="1"/>
            <a:r>
              <a:rPr dirty="0" sz="1800" lang="en-US">
                <a:solidFill>
                  <a:schemeClr val="tx1"/>
                </a:solidFill>
                <a:latin typeface="Times New Roman" panose="02020603050405020304" pitchFamily="18" charset="0"/>
                <a:cs typeface="Times New Roman" panose="02020603050405020304" pitchFamily="18" charset="0"/>
              </a:rPr>
              <a:t>Users may download and install the software from trusted sources or receive it through enterprise deployment channels.</a:t>
            </a:r>
          </a:p>
          <a:p>
            <a:r>
              <a:rPr b="1" dirty="0" sz="1800" lang="en-US">
                <a:solidFill>
                  <a:schemeClr val="tx1"/>
                </a:solidFill>
                <a:latin typeface="Times New Roman" panose="02020603050405020304" pitchFamily="18" charset="0"/>
                <a:cs typeface="Times New Roman" panose="02020603050405020304" pitchFamily="18" charset="0"/>
              </a:rPr>
              <a:t>Server-Side Components:</a:t>
            </a:r>
            <a:endParaRPr dirty="0" sz="1800" lang="en-US">
              <a:solidFill>
                <a:schemeClr val="tx1"/>
              </a:solidFill>
              <a:latin typeface="Times New Roman" panose="02020603050405020304" pitchFamily="18" charset="0"/>
              <a:cs typeface="Times New Roman" panose="02020603050405020304" pitchFamily="18" charset="0"/>
            </a:endParaRPr>
          </a:p>
          <a:p>
            <a:pPr lvl="1"/>
            <a:r>
              <a:rPr dirty="0" sz="1800" lang="en-US">
                <a:solidFill>
                  <a:schemeClr val="tx1"/>
                </a:solidFill>
                <a:latin typeface="Times New Roman" panose="02020603050405020304" pitchFamily="18" charset="0"/>
                <a:cs typeface="Times New Roman" panose="02020603050405020304" pitchFamily="18" charset="0"/>
              </a:rPr>
              <a:t>In some deployment scenarios, server-side components may be utilized to enhance the functionality and security of the system.</a:t>
            </a:r>
          </a:p>
          <a:p>
            <a:pPr lvl="1"/>
            <a:r>
              <a:rPr dirty="0" sz="1800" lang="en-US">
                <a:solidFill>
                  <a:schemeClr val="tx1"/>
                </a:solidFill>
                <a:latin typeface="Times New Roman" panose="02020603050405020304" pitchFamily="18" charset="0"/>
                <a:cs typeface="Times New Roman" panose="02020603050405020304" pitchFamily="18" charset="0"/>
              </a:rPr>
              <a:t>Server-side components may include centralized logging and analysis tools for aggregating and analyzing keystroke data from multiple client devices.</a:t>
            </a:r>
          </a:p>
          <a:p>
            <a:pPr lvl="1"/>
            <a:r>
              <a:rPr dirty="0" sz="1800" lang="en-US">
                <a:solidFill>
                  <a:schemeClr val="tx1"/>
                </a:solidFill>
                <a:latin typeface="Times New Roman" panose="02020603050405020304" pitchFamily="18" charset="0"/>
                <a:cs typeface="Times New Roman" panose="02020603050405020304" pitchFamily="18" charset="0"/>
              </a:rPr>
              <a:t>Additionally, server-side infrastructure may be utilized for remote management, configuration, and updates of the key logger detection software.</a:t>
            </a:r>
          </a:p>
          <a:p>
            <a:endParaRPr dirty="0" sz="1800" lang="en-IN">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0" name="Content Placeholder 2"/>
          <p:cNvSpPr>
            <a:spLocks noGrp="1"/>
          </p:cNvSpPr>
          <p:nvPr>
            <p:ph idx="1"/>
          </p:nvPr>
        </p:nvSpPr>
        <p:spPr>
          <a:xfrm>
            <a:off x="581192" y="1721223"/>
            <a:ext cx="11359796" cy="4771365"/>
          </a:xfrm>
        </p:spPr>
        <p:txBody>
          <a:bodyPr>
            <a:noAutofit/>
          </a:bodyPr>
          <a:p>
            <a:r>
              <a:rPr b="1" dirty="0" sz="1900" lang="en-US">
                <a:solidFill>
                  <a:schemeClr val="tx1"/>
                </a:solidFill>
                <a:latin typeface="Times New Roman" panose="02020603050405020304" pitchFamily="18" charset="0"/>
                <a:cs typeface="Times New Roman" panose="02020603050405020304" pitchFamily="18" charset="0"/>
              </a:rPr>
              <a:t>Cloud Deployment (Optional):</a:t>
            </a:r>
            <a:endParaRPr dirty="0" sz="1900" lang="en-US">
              <a:solidFill>
                <a:schemeClr val="tx1"/>
              </a:solidFill>
              <a:latin typeface="Times New Roman" panose="02020603050405020304" pitchFamily="18" charset="0"/>
              <a:cs typeface="Times New Roman" panose="02020603050405020304" pitchFamily="18" charset="0"/>
            </a:endParaRPr>
          </a:p>
          <a:p>
            <a:pPr lvl="1"/>
            <a:r>
              <a:rPr dirty="0" sz="1900" lang="en-US">
                <a:solidFill>
                  <a:schemeClr val="tx1"/>
                </a:solidFill>
                <a:latin typeface="Times New Roman" panose="02020603050405020304" pitchFamily="18" charset="0"/>
                <a:cs typeface="Times New Roman" panose="02020603050405020304" pitchFamily="18" charset="0"/>
              </a:rPr>
              <a:t>Cloud deployment options provide scalability, flexibility, and accessibility advantages for the key logger detection system.</a:t>
            </a:r>
          </a:p>
          <a:p>
            <a:pPr lvl="1"/>
            <a:r>
              <a:rPr dirty="0" sz="1900" lang="en-US">
                <a:solidFill>
                  <a:schemeClr val="tx1"/>
                </a:solidFill>
                <a:latin typeface="Times New Roman" panose="02020603050405020304" pitchFamily="18" charset="0"/>
                <a:cs typeface="Times New Roman" panose="02020603050405020304" pitchFamily="18" charset="0"/>
              </a:rPr>
              <a:t>Cloud-based solutions may leverage platforms such as AWS (Amazon Web Services), Microsoft Azure, or Google Cloud Platform for hosting server-side components and data storage.</a:t>
            </a:r>
          </a:p>
          <a:p>
            <a:pPr lvl="1"/>
            <a:r>
              <a:rPr dirty="0" sz="1900" lang="en-US">
                <a:solidFill>
                  <a:schemeClr val="tx1"/>
                </a:solidFill>
                <a:latin typeface="Times New Roman" panose="02020603050405020304" pitchFamily="18" charset="0"/>
                <a:cs typeface="Times New Roman" panose="02020603050405020304" pitchFamily="18" charset="0"/>
              </a:rPr>
              <a:t>Cloud deployment enables seamless access to the system from anywhere with an internet connection, facilitating centralized management and monitoring of key logger activities.</a:t>
            </a:r>
          </a:p>
          <a:p>
            <a:r>
              <a:rPr b="1" dirty="0" sz="1900" lang="en-US">
                <a:solidFill>
                  <a:schemeClr val="tx1"/>
                </a:solidFill>
                <a:latin typeface="Times New Roman" panose="02020603050405020304" pitchFamily="18" charset="0"/>
                <a:cs typeface="Times New Roman" panose="02020603050405020304" pitchFamily="18" charset="0"/>
              </a:rPr>
              <a:t>Integration with Existing Systems:</a:t>
            </a:r>
            <a:endParaRPr dirty="0" sz="1900" lang="en-US">
              <a:solidFill>
                <a:schemeClr val="tx1"/>
              </a:solidFill>
              <a:latin typeface="Times New Roman" panose="02020603050405020304" pitchFamily="18" charset="0"/>
              <a:cs typeface="Times New Roman" panose="02020603050405020304" pitchFamily="18" charset="0"/>
            </a:endParaRPr>
          </a:p>
          <a:p>
            <a:pPr lvl="1"/>
            <a:r>
              <a:rPr dirty="0" sz="1900" lang="en-US">
                <a:solidFill>
                  <a:schemeClr val="tx1"/>
                </a:solidFill>
                <a:latin typeface="Times New Roman" panose="02020603050405020304" pitchFamily="18" charset="0"/>
                <a:cs typeface="Times New Roman" panose="02020603050405020304" pitchFamily="18" charset="0"/>
              </a:rPr>
              <a:t>The key logger detection and prevention system may be integrated with existing security infrastructure and tools to enhance overall </a:t>
            </a:r>
            <a:r>
              <a:rPr dirty="0" sz="1900" lang="en-US" smtClean="0">
                <a:solidFill>
                  <a:schemeClr val="tx1"/>
                </a:solidFill>
                <a:latin typeface="Times New Roman" panose="02020603050405020304" pitchFamily="18" charset="0"/>
                <a:cs typeface="Times New Roman" panose="02020603050405020304" pitchFamily="18" charset="0"/>
              </a:rPr>
              <a:t>cyber security </a:t>
            </a:r>
            <a:r>
              <a:rPr dirty="0" sz="1900" lang="en-US">
                <a:solidFill>
                  <a:schemeClr val="tx1"/>
                </a:solidFill>
                <a:latin typeface="Times New Roman" panose="02020603050405020304" pitchFamily="18" charset="0"/>
                <a:cs typeface="Times New Roman" panose="02020603050405020304" pitchFamily="18" charset="0"/>
              </a:rPr>
              <a:t>posture.</a:t>
            </a:r>
          </a:p>
          <a:p>
            <a:pPr lvl="1"/>
            <a:r>
              <a:rPr dirty="0" sz="1900" lang="en-US">
                <a:solidFill>
                  <a:schemeClr val="tx1"/>
                </a:solidFill>
                <a:latin typeface="Times New Roman" panose="02020603050405020304" pitchFamily="18" charset="0"/>
                <a:cs typeface="Times New Roman" panose="02020603050405020304" pitchFamily="18" charset="0"/>
              </a:rPr>
              <a:t>Integration with endpoint security solutions, SIEM (Security Information and Event Management) systems, and threat intelligence platforms enables comprehensive threat detection and response capabilities.</a:t>
            </a:r>
          </a:p>
          <a:p>
            <a:pPr lvl="1"/>
            <a:r>
              <a:rPr dirty="0" sz="1900" lang="en-US">
                <a:solidFill>
                  <a:schemeClr val="tx1"/>
                </a:solidFill>
                <a:latin typeface="Times New Roman" panose="02020603050405020304" pitchFamily="18" charset="0"/>
                <a:cs typeface="Times New Roman" panose="02020603050405020304" pitchFamily="18" charset="0"/>
              </a:rPr>
              <a:t>APIs (Application Programming Interfaces) and standardized protocols are utilized for seamless integration with third-party security products and services.</a:t>
            </a:r>
          </a:p>
          <a:p>
            <a:endParaRPr dirty="0" sz="1900" lang="en-IN">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cse3</cp:lastModifiedBy>
  <dcterms:created xsi:type="dcterms:W3CDTF">2021-05-26T05:50:10Z</dcterms:created>
  <dcterms:modified xsi:type="dcterms:W3CDTF">2024-04-04T17:43:25Z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19dfdddee9294b1395c34cf03eb638d0</vt:lpwstr>
  </property>
</Properties>
</file>