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fntdata" ContentType="application/x-fontdata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embedTrueTypeFonts="1" saveSubsetFonts="1">
  <p:sldMasterIdLst>
    <p:sldMasterId id="2147483660" r:id="rId1"/>
  </p:sldMasterIdLst>
  <p:notesMasterIdLst>
    <p:notesMasterId r:id="rId2"/>
  </p:notesMasterIdLst>
  <p:sldIdLst>
    <p:sldId id="269" r:id="rId3"/>
    <p:sldId id="270" r:id="rId4"/>
    <p:sldId id="271" r:id="rId5"/>
    <p:sldId id="272" r:id="rId6"/>
    <p:sldId id="273" r:id="rId7"/>
    <p:sldId id="274" r:id="rId8"/>
    <p:sldId id="275" r:id="rId9"/>
    <p:sldId id="276" r:id="rId10"/>
    <p:sldId id="277" r:id="rId11"/>
    <p:sldId id="278" r:id="rId12"/>
    <p:sldId id="279" r:id="rId13"/>
  </p:sldIdLst>
  <p:sldSz cy="10287000" cx="18288000"/>
  <p:notesSz cx="6858000" cy="9144000"/>
  <p:embeddedFontLst>
    <p:embeddedFont>
      <p:font typeface="Times New Roman Bold" panose="02030802070405020303" charset="1"/>
      <p:regular r:id="rId14"/>
    </p:embeddedFont>
    <p:embeddedFont>
      <p:font typeface="Distillery Display" panose="00000000000000000000" charset="1"/>
      <p:regular r:id="rId15"/>
    </p:embeddedFont>
    <p:embeddedFont>
      <p:font typeface="Calibri (MS)" panose="020F0502020204030204" charset="1"/>
      <p:regular r:id="rId16"/>
    </p:embeddedFont>
    <p:embeddedFont>
      <p:font typeface="Times New Roman" panose="02030502070405020303" charset="1"/>
      <p:regular r:id="rId17"/>
    </p:embeddedFont>
    <p:embeddedFont>
      <p:font typeface="Calibri (MS) Bold" panose="020F0702030404030204" charset="1"/>
      <p:regular r:id="rId18"/>
    </p:embeddedFont>
    <p:embeddedFont>
      <p:font typeface="Calibri (MS) Bold Italics" panose="020F07020304040A0204" charset="1"/>
      <p:regular r:id="rId19"/>
    </p:embeddedFont>
    <p:embeddedFont>
      <p:font typeface="Arimo" panose="020B0604020202020204" charset="1"/>
      <p:regular r:id="rId20"/>
    </p:embeddedFont>
  </p:embeddedFontLst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font" Target="fonts/font1.fntdata"/><Relationship Id="rId15" Type="http://schemas.openxmlformats.org/officeDocument/2006/relationships/font" Target="fonts/font2.fntdata"/><Relationship Id="rId16" Type="http://schemas.openxmlformats.org/officeDocument/2006/relationships/font" Target="fonts/font3.fntdata"/><Relationship Id="rId17" Type="http://schemas.openxmlformats.org/officeDocument/2006/relationships/font" Target="fonts/font4.fntdata"/><Relationship Id="rId18" Type="http://schemas.openxmlformats.org/officeDocument/2006/relationships/font" Target="fonts/font5.fntdata"/><Relationship Id="rId19" Type="http://schemas.openxmlformats.org/officeDocument/2006/relationships/font" Target="fonts/font6.fntdata"/><Relationship Id="rId20" Type="http://schemas.openxmlformats.org/officeDocument/2006/relationships/font" Target="fonts/font7.fntdata"/><Relationship Id="rId21" Type="http://schemas.openxmlformats.org/officeDocument/2006/relationships/tableStyles" Target="tableStyles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8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9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0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781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782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783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784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4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25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72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2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2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0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5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3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4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3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4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55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56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57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5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8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0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1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2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63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64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8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66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7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68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69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0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1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2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30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31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32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82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3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8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74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775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7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7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7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3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744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745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74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74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74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8/1/2011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914400" eaLnBrk="1" hangingPunct="1" indent="-342900" latinLnBrk="0" marL="342900" rtl="0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indent="-285750" latinLnBrk="0" marL="742950" rtl="0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indent="-228600" latinLnBrk="0" marL="1143000" rtl="0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indent="-228600" latinLnBrk="0" marL="1600200" rtl="0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indent="-228600" latinLnBrk="0" marL="2057400" rtl="0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indent="-228600" latinLnBrk="0" marL="25146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6.jpeg"/><Relationship Id="rId3" Type="http://schemas.openxmlformats.org/officeDocument/2006/relationships/image" Target="../media/image17.jpeg"/><Relationship Id="rId4" Type="http://schemas.openxmlformats.org/officeDocument/2006/relationships/slideLayout" Target="../slideLayouts/slideLayout7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14.png"/><Relationship Id="rId3" Type="http://schemas.openxmlformats.org/officeDocument/2006/relationships/slideLayout" Target="../slideLayouts/slideLayout7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jpeg"/><Relationship Id="rId3" Type="http://schemas.openxmlformats.org/officeDocument/2006/relationships/slideLayout" Target="../slideLayouts/slideLayout7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image" Target="../media/image5.png"/><Relationship Id="rId3" Type="http://schemas.openxmlformats.org/officeDocument/2006/relationships/image" Target="../media/image6.jpeg"/><Relationship Id="rId4" Type="http://schemas.openxmlformats.org/officeDocument/2006/relationships/slideLayout" Target="../slideLayouts/slideLayout7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8.pn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image" Target="../media/image9.png"/><Relationship Id="rId3" Type="http://schemas.openxmlformats.org/officeDocument/2006/relationships/image" Target="../media/image2.jpeg"/><Relationship Id="rId4" Type="http://schemas.openxmlformats.org/officeDocument/2006/relationships/image" Target="../media/image10.png"/><Relationship Id="rId5" Type="http://schemas.openxmlformats.org/officeDocument/2006/relationships/slideLayout" Target="../slideLayouts/slideLayout7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image" Target="../media/image7.png"/><Relationship Id="rId3" Type="http://schemas.openxmlformats.org/officeDocument/2006/relationships/slideLayout" Target="../slideLayouts/slideLayout7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12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slideLayout" Target="../slideLayouts/slideLayout7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584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27" name="Group 4"/>
          <p:cNvGrpSpPr>
            <a:grpSpLocks noChangeAspect="1"/>
          </p:cNvGrpSpPr>
          <p:nvPr/>
        </p:nvGrpSpPr>
        <p:grpSpPr>
          <a:xfrm rot="0">
            <a:off x="1250947" y="1422397"/>
            <a:ext cx="2746372" cy="2127247"/>
            <a:chOff x="0" y="0"/>
            <a:chExt cx="2746375" cy="2127250"/>
          </a:xfrm>
        </p:grpSpPr>
        <p:sp>
          <p:nvSpPr>
            <p:cNvPr id="1048585" name="Freeform 5"/>
            <p:cNvSpPr/>
            <p:nvPr/>
          </p:nvSpPr>
          <p:spPr>
            <a:xfrm rot="0" flipH="0" flipV="0">
              <a:off x="63500" y="477774"/>
              <a:ext cx="1846453" cy="1585976"/>
            </a:xfrm>
            <a:custGeom>
              <a:avLst/>
              <a:ahLst/>
              <a:rect l="l" t="t" r="r" b="b"/>
              <a:pathLst>
                <a:path w="1846453" h="1585976">
                  <a:moveTo>
                    <a:pt x="1449324" y="0"/>
                  </a:moveTo>
                  <a:lnTo>
                    <a:pt x="397129" y="0"/>
                  </a:lnTo>
                  <a:lnTo>
                    <a:pt x="0" y="793115"/>
                  </a:lnTo>
                  <a:lnTo>
                    <a:pt x="397129" y="1585976"/>
                  </a:lnTo>
                  <a:lnTo>
                    <a:pt x="1449324" y="1585976"/>
                  </a:lnTo>
                  <a:lnTo>
                    <a:pt x="1846453" y="793115"/>
                  </a:lnTo>
                  <a:lnTo>
                    <a:pt x="1449324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  <p:sp>
          <p:nvSpPr>
            <p:cNvPr id="1048586" name="Freeform 6"/>
            <p:cNvSpPr/>
            <p:nvPr/>
          </p:nvSpPr>
          <p:spPr>
            <a:xfrm rot="0" flipH="0" flipV="0">
              <a:off x="1709547" y="63500"/>
              <a:ext cx="973328" cy="843026"/>
            </a:xfrm>
            <a:custGeom>
              <a:avLst/>
              <a:ahLst/>
              <a:rect l="l" t="t" r="r" b="b"/>
              <a:pathLst>
                <a:path w="973328" h="843026">
                  <a:moveTo>
                    <a:pt x="762254" y="0"/>
                  </a:moveTo>
                  <a:lnTo>
                    <a:pt x="211074" y="0"/>
                  </a:lnTo>
                  <a:lnTo>
                    <a:pt x="0" y="421386"/>
                  </a:lnTo>
                  <a:lnTo>
                    <a:pt x="211074" y="843026"/>
                  </a:lnTo>
                  <a:lnTo>
                    <a:pt x="762254" y="843026"/>
                  </a:lnTo>
                  <a:lnTo>
                    <a:pt x="973328" y="421386"/>
                  </a:lnTo>
                  <a:lnTo>
                    <a:pt x="762254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grpSp>
        <p:nvGrpSpPr>
          <p:cNvPr id="28" name="Group 7"/>
          <p:cNvGrpSpPr>
            <a:grpSpLocks noChangeAspect="1"/>
          </p:cNvGrpSpPr>
          <p:nvPr/>
        </p:nvGrpSpPr>
        <p:grpSpPr>
          <a:xfrm rot="0">
            <a:off x="5629275" y="1785938"/>
            <a:ext cx="2502789" cy="2157412"/>
            <a:chOff x="0" y="0"/>
            <a:chExt cx="2502789" cy="2157412"/>
          </a:xfrm>
        </p:grpSpPr>
        <p:sp>
          <p:nvSpPr>
            <p:cNvPr id="1048587" name="Freeform 8"/>
            <p:cNvSpPr/>
            <p:nvPr/>
          </p:nvSpPr>
          <p:spPr>
            <a:xfrm rot="0" flipH="0" flipV="0">
              <a:off x="0" y="0"/>
              <a:ext cx="2500249" cy="2157349"/>
            </a:xfrm>
            <a:custGeom>
              <a:avLst/>
              <a:ahLst/>
              <a:rect l="l" t="t" r="r" b="b"/>
              <a:pathLst>
                <a:path w="2500249" h="2157349">
                  <a:moveTo>
                    <a:pt x="539369" y="0"/>
                  </a:moveTo>
                  <a:lnTo>
                    <a:pt x="0" y="1078611"/>
                  </a:lnTo>
                  <a:lnTo>
                    <a:pt x="539242" y="2157349"/>
                  </a:lnTo>
                  <a:lnTo>
                    <a:pt x="1961007" y="2157349"/>
                  </a:lnTo>
                  <a:lnTo>
                    <a:pt x="2500249" y="1078611"/>
                  </a:lnTo>
                  <a:lnTo>
                    <a:pt x="1961007" y="0"/>
                  </a:lnTo>
                  <a:close/>
                </a:path>
              </a:pathLst>
            </a:custGeom>
            <a:solidFill>
              <a:srgbClr val="42D0A1"/>
            </a:solidFill>
          </p:spPr>
        </p:sp>
      </p:grpSp>
      <p:grpSp>
        <p:nvGrpSpPr>
          <p:cNvPr id="29" name="Group 9"/>
          <p:cNvGrpSpPr>
            <a:grpSpLocks noChangeAspect="1"/>
          </p:cNvGrpSpPr>
          <p:nvPr/>
        </p:nvGrpSpPr>
        <p:grpSpPr>
          <a:xfrm rot="0">
            <a:off x="5700712" y="7843838"/>
            <a:ext cx="1084678" cy="928688"/>
            <a:chOff x="0" y="0"/>
            <a:chExt cx="1084682" cy="928688"/>
          </a:xfrm>
        </p:grpSpPr>
        <p:sp>
          <p:nvSpPr>
            <p:cNvPr id="1048588" name="Freeform 10"/>
            <p:cNvSpPr/>
            <p:nvPr/>
          </p:nvSpPr>
          <p:spPr>
            <a:xfrm rot="0" flipH="0" flipV="0">
              <a:off x="0" y="0"/>
              <a:ext cx="1084707" cy="928624"/>
            </a:xfrm>
            <a:custGeom>
              <a:avLst/>
              <a:ahLst/>
              <a:rect l="l" t="t" r="r" b="b"/>
              <a:pathLst>
                <a:path w="1084707" h="928624">
                  <a:moveTo>
                    <a:pt x="232283" y="0"/>
                  </a:moveTo>
                  <a:lnTo>
                    <a:pt x="0" y="464439"/>
                  </a:lnTo>
                  <a:lnTo>
                    <a:pt x="232156" y="928624"/>
                  </a:lnTo>
                  <a:lnTo>
                    <a:pt x="853567" y="928624"/>
                  </a:lnTo>
                  <a:lnTo>
                    <a:pt x="1084707" y="466725"/>
                  </a:lnTo>
                  <a:lnTo>
                    <a:pt x="1084707" y="462026"/>
                  </a:lnTo>
                  <a:lnTo>
                    <a:pt x="853567" y="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589" name="Freeform 11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0" name="Freeform 12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grpSp>
        <p:nvGrpSpPr>
          <p:cNvPr id="30" name="Group 13"/>
          <p:cNvGrpSpPr>
            <a:grpSpLocks noChangeAspect="1"/>
          </p:cNvGrpSpPr>
          <p:nvPr/>
        </p:nvGrpSpPr>
        <p:grpSpPr>
          <a:xfrm rot="0">
            <a:off x="1314450" y="1485900"/>
            <a:ext cx="2614612" cy="2000250"/>
            <a:chOff x="0" y="0"/>
            <a:chExt cx="2614612" cy="2000250"/>
          </a:xfrm>
        </p:grpSpPr>
        <p:sp>
          <p:nvSpPr>
            <p:cNvPr id="1048591" name="Freeform 14"/>
            <p:cNvSpPr/>
            <p:nvPr/>
          </p:nvSpPr>
          <p:spPr>
            <a:xfrm rot="0" flipH="0" flipV="0">
              <a:off x="0" y="0"/>
              <a:ext cx="2614549" cy="2000250"/>
            </a:xfrm>
            <a:custGeom>
              <a:avLst/>
              <a:ahLst/>
              <a:rect l="l" t="t" r="r" b="b"/>
              <a:pathLst>
                <a:path w="2614549" h="2000250">
                  <a:moveTo>
                    <a:pt x="0" y="2000250"/>
                  </a:moveTo>
                  <a:lnTo>
                    <a:pt x="2614549" y="2000250"/>
                  </a:lnTo>
                  <a:lnTo>
                    <a:pt x="2614549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048592" name="TextBox 15"/>
          <p:cNvSpPr txBox="1"/>
          <p:nvPr/>
        </p:nvSpPr>
        <p:spPr>
          <a:xfrm rot="0">
            <a:off x="2286000" y="-118358"/>
            <a:ext cx="4462605" cy="853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19"/>
              </a:lnSpc>
            </a:pPr>
            <a:r>
              <a:rPr b="1" sz="4800" lang="en-US">
                <a:solidFill>
                  <a:srgbClr val="0F0F0F"/>
                </a:solidFill>
                <a:latin typeface="Times New Roman Bold"/>
                <a:ea typeface="Times New Roman Bold"/>
                <a:cs typeface="Times New Roman Bold"/>
                <a:sym typeface="Times New Roman Bold"/>
              </a:rPr>
              <a:t>Digital Portfolio </a:t>
            </a:r>
          </a:p>
        </p:txBody>
      </p:sp>
      <p:sp>
        <p:nvSpPr>
          <p:cNvPr id="1048593" name="TextBox 16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</a:t>
            </a:r>
          </a:p>
        </p:txBody>
      </p:sp>
      <p:sp>
        <p:nvSpPr>
          <p:cNvPr id="1048594" name="TextBox 17"/>
          <p:cNvSpPr txBox="1"/>
          <p:nvPr/>
        </p:nvSpPr>
        <p:spPr>
          <a:xfrm rot="0">
            <a:off x="2845118" y="4397216"/>
            <a:ext cx="11427704" cy="325831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276"/>
              </a:lnSpc>
            </a:pPr>
            <a:r>
              <a:rPr sz="36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STUDENT NAME:P.MUKESH</a:t>
            </a:r>
          </a:p>
          <a:p>
            <a:pPr algn="l">
              <a:lnSpc>
                <a:spcPts val="4276"/>
              </a:lnSpc>
            </a:pPr>
            <a:r>
              <a:rPr sz="36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REGISTER NO AND NIMID:212400959/A431B617CBB02B8903D422133579E806 DEPARTMENT: BCA COLLEGE: PRINCE SHRI VENKATESWARA ART’S AND SCIENCE COLLEGE/ MADRASUNIVERSITY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702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1" name="Group 4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703" name="Freeform 5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04" name="Freeform 6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05" name="Freeform 7"/>
          <p:cNvSpPr/>
          <p:nvPr/>
        </p:nvSpPr>
        <p:spPr>
          <a:xfrm rot="0" flipH="0" flipV="0">
            <a:off x="100012" y="5072062"/>
            <a:ext cx="3700462" cy="5127374"/>
          </a:xfrm>
          <a:custGeom>
            <a:avLst/>
            <a:ahLst/>
            <a:rect l="l" t="t" r="r" b="b"/>
            <a:pathLst>
              <a:path w="3700462" h="5127374">
                <a:moveTo>
                  <a:pt x="0" y="0"/>
                </a:moveTo>
                <a:lnTo>
                  <a:pt x="3700463" y="0"/>
                </a:lnTo>
                <a:lnTo>
                  <a:pt x="3700463" y="5127375"/>
                </a:lnTo>
                <a:lnTo>
                  <a:pt x="0" y="51273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-1429" r="0" b="-1539"/>
            </a:stretch>
          </a:blipFill>
        </p:spPr>
      </p:sp>
      <p:sp>
        <p:nvSpPr>
          <p:cNvPr id="1048706" name="Freeform 8"/>
          <p:cNvSpPr/>
          <p:nvPr/>
        </p:nvSpPr>
        <p:spPr>
          <a:xfrm rot="0" flipH="0" flipV="0">
            <a:off x="5088327" y="2239036"/>
            <a:ext cx="3658513" cy="7608480"/>
          </a:xfrm>
          <a:custGeom>
            <a:avLst/>
            <a:ahLst/>
            <a:rect l="l" t="t" r="r" b="b"/>
            <a:pathLst>
              <a:path w="3658513" h="7608480">
                <a:moveTo>
                  <a:pt x="0" y="0"/>
                </a:moveTo>
                <a:lnTo>
                  <a:pt x="3658513" y="0"/>
                </a:lnTo>
                <a:lnTo>
                  <a:pt x="3658513" y="7608481"/>
                </a:lnTo>
                <a:lnTo>
                  <a:pt x="0" y="7608481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623" t="-3662" r="-623" b="-4625"/>
            </a:stretch>
          </a:blipFill>
        </p:spPr>
      </p:sp>
      <p:sp>
        <p:nvSpPr>
          <p:cNvPr id="1048707" name="TextBox 9"/>
          <p:cNvSpPr txBox="1"/>
          <p:nvPr/>
        </p:nvSpPr>
        <p:spPr>
          <a:xfrm rot="0">
            <a:off x="1128712" y="9694316"/>
            <a:ext cx="2702585" cy="2819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3/21/2024 </a:t>
            </a:r>
            <a:r>
              <a:rPr sz="1650" lang="en-US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Annual Review</a:t>
            </a:r>
          </a:p>
        </p:txBody>
      </p:sp>
      <p:sp>
        <p:nvSpPr>
          <p:cNvPr id="1048708" name="TextBox 10"/>
          <p:cNvSpPr txBox="1"/>
          <p:nvPr/>
        </p:nvSpPr>
        <p:spPr>
          <a:xfrm rot="0">
            <a:off x="16915828" y="9687496"/>
            <a:ext cx="226124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 spc="14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10</a:t>
            </a:r>
          </a:p>
        </p:txBody>
      </p:sp>
      <p:sp>
        <p:nvSpPr>
          <p:cNvPr id="1048709" name="TextBox 11"/>
          <p:cNvSpPr txBox="1"/>
          <p:nvPr/>
        </p:nvSpPr>
        <p:spPr>
          <a:xfrm rot="0">
            <a:off x="1109662" y="912952"/>
            <a:ext cx="10923946" cy="113347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925"/>
              </a:lnSpc>
            </a:pPr>
            <a:r>
              <a:rPr sz="6375" lang="en-US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RESULTS AND SCREENSHOTS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710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74" name="Group 4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711" name="Freeform 5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712" name="Freeform 6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713" name="Freeform 7"/>
          <p:cNvSpPr/>
          <p:nvPr/>
        </p:nvSpPr>
        <p:spPr>
          <a:xfrm rot="0" flipH="0" flipV="0">
            <a:off x="2500312" y="9701212"/>
            <a:ext cx="114300" cy="266548"/>
          </a:xfrm>
          <a:custGeom>
            <a:avLst/>
            <a:ahLst/>
            <a:rect l="l" t="t" r="r" b="b"/>
            <a:pathLst>
              <a:path w="114300" h="266548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grpSp>
        <p:nvGrpSpPr>
          <p:cNvPr id="75" name="Group 8"/>
          <p:cNvGrpSpPr>
            <a:grpSpLocks noChangeAspect="1"/>
          </p:cNvGrpSpPr>
          <p:nvPr/>
        </p:nvGrpSpPr>
        <p:grpSpPr>
          <a:xfrm rot="0">
            <a:off x="1221343" y="1904476"/>
            <a:ext cx="85725" cy="85725"/>
            <a:chOff x="0" y="0"/>
            <a:chExt cx="85725" cy="85725"/>
          </a:xfrm>
        </p:grpSpPr>
        <p:sp>
          <p:nvSpPr>
            <p:cNvPr id="1048714" name="Freeform 9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6" name="Group 10"/>
          <p:cNvGrpSpPr>
            <a:grpSpLocks noChangeAspect="1"/>
          </p:cNvGrpSpPr>
          <p:nvPr/>
        </p:nvGrpSpPr>
        <p:grpSpPr>
          <a:xfrm rot="0">
            <a:off x="1221343" y="3133201"/>
            <a:ext cx="85725" cy="85725"/>
            <a:chOff x="0" y="0"/>
            <a:chExt cx="85725" cy="85725"/>
          </a:xfrm>
        </p:grpSpPr>
        <p:sp>
          <p:nvSpPr>
            <p:cNvPr id="1048715" name="Freeform 11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77" name="Group 12"/>
          <p:cNvGrpSpPr>
            <a:grpSpLocks noChangeAspect="1"/>
          </p:cNvGrpSpPr>
          <p:nvPr/>
        </p:nvGrpSpPr>
        <p:grpSpPr>
          <a:xfrm rot="0">
            <a:off x="1221343" y="4361926"/>
            <a:ext cx="85725" cy="85725"/>
            <a:chOff x="0" y="0"/>
            <a:chExt cx="85725" cy="85725"/>
          </a:xfrm>
        </p:grpSpPr>
        <p:sp>
          <p:nvSpPr>
            <p:cNvPr id="1048716" name="Freeform 13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717" name="TextBox 14"/>
          <p:cNvSpPr txBox="1"/>
          <p:nvPr/>
        </p:nvSpPr>
        <p:spPr>
          <a:xfrm rot="0">
            <a:off x="1132999" y="1077344"/>
            <a:ext cx="5582012" cy="98755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888"/>
              </a:lnSpc>
            </a:pPr>
            <a:r>
              <a:rPr sz="7200" lang="en-US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CONCLUSION</a:t>
            </a:r>
          </a:p>
        </p:txBody>
      </p:sp>
      <p:sp>
        <p:nvSpPr>
          <p:cNvPr id="1048718" name="TextBox 15"/>
          <p:cNvSpPr txBox="1"/>
          <p:nvPr/>
        </p:nvSpPr>
        <p:spPr>
          <a:xfrm rot="0">
            <a:off x="2022358" y="1385840"/>
            <a:ext cx="79067" cy="85724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48719" name="TextBox 16"/>
          <p:cNvSpPr txBox="1"/>
          <p:nvPr/>
        </p:nvSpPr>
        <p:spPr>
          <a:xfrm rot="0">
            <a:off x="16915828" y="9687496"/>
            <a:ext cx="226124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 spc="14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11</a:t>
            </a:r>
          </a:p>
        </p:txBody>
      </p:sp>
      <p:sp>
        <p:nvSpPr>
          <p:cNvPr id="1048720" name="TextBox 17"/>
          <p:cNvSpPr txBox="1"/>
          <p:nvPr/>
        </p:nvSpPr>
        <p:spPr>
          <a:xfrm rot="0">
            <a:off x="1462297" y="1719215"/>
            <a:ext cx="8102670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Thisportfolio webpage is a simple, stylish, and functional</a:t>
            </a:r>
          </a:p>
        </p:txBody>
      </p:sp>
      <p:sp>
        <p:nvSpPr>
          <p:cNvPr id="1048721" name="TextBox 18"/>
          <p:cNvSpPr txBox="1"/>
          <p:nvPr/>
        </p:nvSpPr>
        <p:spPr>
          <a:xfrm rot="0">
            <a:off x="1462297" y="2128790"/>
            <a:ext cx="8340395" cy="2046605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personal site designed with a dark theme and thunder- lightning effect to give a unique visual appeal. It has a sticky navigation bar with links for certification and contact, a hero section that introduces you, and a footer with an auto-updating year. </a:t>
            </a:r>
          </a:p>
        </p:txBody>
      </p:sp>
      <p:sp>
        <p:nvSpPr>
          <p:cNvPr id="1048722" name="TextBox 19"/>
          <p:cNvSpPr txBox="1"/>
          <p:nvPr/>
        </p:nvSpPr>
        <p:spPr>
          <a:xfrm rot="0">
            <a:off x="1539840" y="4176665"/>
            <a:ext cx="8356787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combination of clean layout, responsive design, interactive</a:t>
            </a:r>
          </a:p>
        </p:txBody>
      </p:sp>
      <p:sp>
        <p:nvSpPr>
          <p:cNvPr id="1048723" name="TextBox 20"/>
          <p:cNvSpPr txBox="1"/>
          <p:nvPr/>
        </p:nvSpPr>
        <p:spPr>
          <a:xfrm rot="0">
            <a:off x="1462297" y="4586240"/>
            <a:ext cx="8620477" cy="122796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hover effects, and background animation makes it both professional and visually engaging while staying minimal and easy to navigate.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595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34" name="Group 4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596" name="Freeform 5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597" name="Freeform 6"/>
          <p:cNvSpPr/>
          <p:nvPr/>
        </p:nvSpPr>
        <p:spPr>
          <a:xfrm rot="0" flipH="0" flipV="0">
            <a:off x="13966822" y="-63503"/>
            <a:ext cx="4384672" cy="10121789"/>
          </a:xfrm>
          <a:custGeom>
            <a:avLst/>
            <a:ahLst/>
            <a:rect l="l" t="t" r="r" b="b"/>
            <a:pathLst>
              <a:path w="4384672" h="10121789">
                <a:moveTo>
                  <a:pt x="0" y="0"/>
                </a:moveTo>
                <a:lnTo>
                  <a:pt x="4384672" y="0"/>
                </a:lnTo>
                <a:lnTo>
                  <a:pt x="4384672" y="10121789"/>
                </a:lnTo>
                <a:lnTo>
                  <a:pt x="0" y="10121789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598" name="Freeform 7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66666" t="0" r="-66666" b="0"/>
            </a:stretch>
          </a:blipFill>
        </p:spPr>
      </p:sp>
      <p:grpSp>
        <p:nvGrpSpPr>
          <p:cNvPr id="35" name="Group 8"/>
          <p:cNvGrpSpPr>
            <a:grpSpLocks noChangeAspect="1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id="1048599" name="Freeform 9"/>
            <p:cNvSpPr/>
            <p:nvPr/>
          </p:nvSpPr>
          <p:spPr>
            <a:xfrm rot="0" flipH="0" flipV="0">
              <a:off x="0" y="0"/>
              <a:ext cx="5557139" cy="444627"/>
            </a:xfrm>
            <a:custGeom>
              <a:avLst/>
              <a:ahLst/>
              <a:rect l="l" t="t" r="r" b="b"/>
              <a:pathLst>
                <a:path w="5557139" h="444627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>
                <a:alpha val="24706"/>
              </a:srgbClr>
            </a:solidFill>
          </p:spPr>
        </p:sp>
      </p:grpSp>
      <p:grpSp>
        <p:nvGrpSpPr>
          <p:cNvPr id="36" name="Group 10"/>
          <p:cNvGrpSpPr>
            <a:grpSpLocks noChangeAspect="1"/>
          </p:cNvGrpSpPr>
          <p:nvPr/>
        </p:nvGrpSpPr>
        <p:grpSpPr>
          <a:xfrm rot="0">
            <a:off x="14166056" y="0"/>
            <a:ext cx="4121944" cy="9997888"/>
            <a:chOff x="0" y="0"/>
            <a:chExt cx="4121950" cy="9997884"/>
          </a:xfrm>
        </p:grpSpPr>
        <p:sp>
          <p:nvSpPr>
            <p:cNvPr id="1048600" name="Freeform 11"/>
            <p:cNvSpPr/>
            <p:nvPr/>
          </p:nvSpPr>
          <p:spPr>
            <a:xfrm rot="0" flipH="0" flipV="0">
              <a:off x="0" y="0"/>
              <a:ext cx="4121912" cy="9997821"/>
            </a:xfrm>
            <a:custGeom>
              <a:avLst/>
              <a:ahLst/>
              <a:rect l="l" t="t" r="r" b="b"/>
              <a:pathLst>
                <a:path w="4121912" h="9997821">
                  <a:moveTo>
                    <a:pt x="0" y="0"/>
                  </a:moveTo>
                  <a:lnTo>
                    <a:pt x="0" y="9997821"/>
                  </a:lnTo>
                  <a:lnTo>
                    <a:pt x="4121912" y="9997821"/>
                  </a:lnTo>
                  <a:lnTo>
                    <a:pt x="4121912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048601" name="TextBox 12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2</a:t>
            </a:r>
          </a:p>
        </p:txBody>
      </p:sp>
      <p:sp>
        <p:nvSpPr>
          <p:cNvPr id="1048602" name="TextBox 13"/>
          <p:cNvSpPr txBox="1"/>
          <p:nvPr/>
        </p:nvSpPr>
        <p:spPr>
          <a:xfrm rot="0">
            <a:off x="1132999" y="473459"/>
            <a:ext cx="7206929" cy="128016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080"/>
              </a:lnSpc>
            </a:pPr>
            <a:r>
              <a:rPr sz="7200" lang="en-US">
                <a:solidFill>
                  <a:srgbClr val="FF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Portfolio of your</a:t>
            </a:r>
          </a:p>
        </p:txBody>
      </p:sp>
      <p:sp>
        <p:nvSpPr>
          <p:cNvPr id="1048603" name="TextBox 14"/>
          <p:cNvSpPr txBox="1"/>
          <p:nvPr/>
        </p:nvSpPr>
        <p:spPr>
          <a:xfrm rot="0">
            <a:off x="2629033" y="4358097"/>
            <a:ext cx="10413606" cy="224015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7639"/>
              </a:lnSpc>
            </a:pPr>
            <a:r>
              <a:rPr sz="12600" lang="en-US" spc="7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P.MUKESH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4" name="Freeform 2"/>
          <p:cNvSpPr/>
          <p:nvPr/>
        </p:nvSpPr>
        <p:spPr>
          <a:xfrm rot="0" flipH="0" flipV="0">
            <a:off x="-63503" y="-63503"/>
            <a:ext cx="18414997" cy="10413997"/>
          </a:xfrm>
          <a:custGeom>
            <a:avLst/>
            <a:ahLst/>
            <a:rect l="l" t="t" r="r" b="b"/>
            <a:pathLst>
              <a:path w="18414997" h="10413997">
                <a:moveTo>
                  <a:pt x="0" y="0"/>
                </a:moveTo>
                <a:lnTo>
                  <a:pt x="18414997" y="0"/>
                </a:lnTo>
                <a:lnTo>
                  <a:pt x="18414997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05" name="Freeform 3"/>
          <p:cNvSpPr/>
          <p:nvPr/>
        </p:nvSpPr>
        <p:spPr>
          <a:xfrm rot="0" flipH="0" flipV="0">
            <a:off x="16030575" y="9201150"/>
            <a:ext cx="371475" cy="371475"/>
          </a:xfrm>
          <a:custGeom>
            <a:avLst/>
            <a:ahLst/>
            <a:rect l="l" t="t" r="r" b="b"/>
            <a:pathLst>
              <a:path w="371475" h="371475">
                <a:moveTo>
                  <a:pt x="0" y="0"/>
                </a:moveTo>
                <a:lnTo>
                  <a:pt x="371475" y="0"/>
                </a:lnTo>
                <a:lnTo>
                  <a:pt x="371475" y="371475"/>
                </a:lnTo>
                <a:lnTo>
                  <a:pt x="0" y="37147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grpSp>
        <p:nvGrpSpPr>
          <p:cNvPr id="38" name="Group 4"/>
          <p:cNvGrpSpPr>
            <a:grpSpLocks noChangeAspect="1"/>
          </p:cNvGrpSpPr>
          <p:nvPr/>
        </p:nvGrpSpPr>
        <p:grpSpPr>
          <a:xfrm rot="0">
            <a:off x="700088" y="9614935"/>
            <a:ext cx="5557171" cy="444646"/>
            <a:chOff x="0" y="0"/>
            <a:chExt cx="5557164" cy="444640"/>
          </a:xfrm>
        </p:grpSpPr>
        <p:sp>
          <p:nvSpPr>
            <p:cNvPr id="1048606" name="Freeform 5"/>
            <p:cNvSpPr/>
            <p:nvPr/>
          </p:nvSpPr>
          <p:spPr>
            <a:xfrm rot="0" flipH="0" flipV="0">
              <a:off x="0" y="0"/>
              <a:ext cx="5557139" cy="444627"/>
            </a:xfrm>
            <a:custGeom>
              <a:avLst/>
              <a:ahLst/>
              <a:rect l="l" t="t" r="r" b="b"/>
              <a:pathLst>
                <a:path w="5557139" h="444627">
                  <a:moveTo>
                    <a:pt x="0" y="444627"/>
                  </a:moveTo>
                  <a:lnTo>
                    <a:pt x="5557139" y="444627"/>
                  </a:lnTo>
                  <a:lnTo>
                    <a:pt x="5557139" y="0"/>
                  </a:lnTo>
                  <a:lnTo>
                    <a:pt x="0" y="0"/>
                  </a:lnTo>
                  <a:lnTo>
                    <a:pt x="0" y="444627"/>
                  </a:lnTo>
                  <a:close/>
                </a:path>
              </a:pathLst>
            </a:custGeom>
            <a:solidFill>
              <a:srgbClr val="F2F2F2"/>
            </a:solidFill>
          </p:spPr>
        </p:sp>
      </p:grpSp>
      <p:sp>
        <p:nvSpPr>
          <p:cNvPr id="1048607" name="Freeform 6"/>
          <p:cNvSpPr/>
          <p:nvPr/>
        </p:nvSpPr>
        <p:spPr>
          <a:xfrm rot="0" flipH="0" flipV="0">
            <a:off x="71438" y="5729288"/>
            <a:ext cx="2600239" cy="4514850"/>
          </a:xfrm>
          <a:custGeom>
            <a:avLst/>
            <a:ahLst/>
            <a:rect l="l" t="t" r="r" b="b"/>
            <a:pathLst>
              <a:path w="2600239" h="4514850">
                <a:moveTo>
                  <a:pt x="0" y="0"/>
                </a:moveTo>
                <a:lnTo>
                  <a:pt x="2600239" y="0"/>
                </a:lnTo>
                <a:lnTo>
                  <a:pt x="2600239" y="4514850"/>
                </a:lnTo>
                <a:lnTo>
                  <a:pt x="0" y="451485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3" t="0" r="0" b="0"/>
            </a:stretch>
          </a:blipFill>
        </p:spPr>
      </p:sp>
      <p:grpSp>
        <p:nvGrpSpPr>
          <p:cNvPr id="39" name="Group 7"/>
          <p:cNvGrpSpPr>
            <a:grpSpLocks noChangeAspect="1"/>
          </p:cNvGrpSpPr>
          <p:nvPr/>
        </p:nvGrpSpPr>
        <p:grpSpPr>
          <a:xfrm rot="0">
            <a:off x="3701215" y="-63503"/>
            <a:ext cx="14650288" cy="10413997"/>
            <a:chOff x="0" y="0"/>
            <a:chExt cx="14650288" cy="10414000"/>
          </a:xfrm>
        </p:grpSpPr>
        <p:sp>
          <p:nvSpPr>
            <p:cNvPr id="1048608" name="Freeform 8"/>
            <p:cNvSpPr/>
            <p:nvPr/>
          </p:nvSpPr>
          <p:spPr>
            <a:xfrm rot="0" flipH="0" flipV="0">
              <a:off x="63500" y="1625854"/>
              <a:ext cx="7543419" cy="7248144"/>
            </a:xfrm>
            <a:custGeom>
              <a:avLst/>
              <a:ahLst/>
              <a:rect l="l" t="t" r="r" b="b"/>
              <a:pathLst>
                <a:path w="7543419" h="7248144">
                  <a:moveTo>
                    <a:pt x="0" y="0"/>
                  </a:moveTo>
                  <a:lnTo>
                    <a:pt x="7543419" y="0"/>
                  </a:lnTo>
                  <a:lnTo>
                    <a:pt x="7543419" y="7248144"/>
                  </a:lnTo>
                  <a:lnTo>
                    <a:pt x="0" y="7248144"/>
                  </a:lnTo>
                  <a:close/>
                </a:path>
              </a:pathLst>
            </a:custGeom>
            <a:solidFill>
              <a:srgbClr val="FFFF00"/>
            </a:solidFill>
          </p:spPr>
        </p:sp>
        <p:sp>
          <p:nvSpPr>
            <p:cNvPr id="1048609" name="Freeform 9"/>
            <p:cNvSpPr/>
            <p:nvPr/>
          </p:nvSpPr>
          <p:spPr>
            <a:xfrm rot="0" flipH="0" flipV="0">
              <a:off x="7464552" y="63500"/>
              <a:ext cx="7122288" cy="10287000"/>
            </a:xfrm>
            <a:custGeom>
              <a:avLst/>
              <a:ahLst/>
              <a:rect l="l" t="t" r="r" b="b"/>
              <a:pathLst>
                <a:path w="7122288" h="10287000">
                  <a:moveTo>
                    <a:pt x="0" y="0"/>
                  </a:moveTo>
                  <a:lnTo>
                    <a:pt x="0" y="10287000"/>
                  </a:lnTo>
                  <a:lnTo>
                    <a:pt x="7122288" y="10287000"/>
                  </a:lnTo>
                  <a:lnTo>
                    <a:pt x="7122288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id="1048610" name="Freeform 10"/>
            <p:cNvSpPr/>
            <p:nvPr/>
          </p:nvSpPr>
          <p:spPr>
            <a:xfrm rot="0" flipH="0" flipV="0">
              <a:off x="12815189" y="8478774"/>
              <a:ext cx="971551" cy="971550"/>
            </a:xfrm>
            <a:custGeom>
              <a:avLst/>
              <a:ahLst/>
              <a:rect l="l" t="t" r="r" b="b"/>
              <a:pathLst>
                <a:path w="971551" h="971550">
                  <a:moveTo>
                    <a:pt x="0" y="971550"/>
                  </a:moveTo>
                  <a:lnTo>
                    <a:pt x="971551" y="971550"/>
                  </a:lnTo>
                  <a:lnTo>
                    <a:pt x="971551" y="0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</p:grpSp>
      <p:sp>
        <p:nvSpPr>
          <p:cNvPr id="1048611" name="TextBox 11"/>
          <p:cNvSpPr txBox="1"/>
          <p:nvPr/>
        </p:nvSpPr>
        <p:spPr>
          <a:xfrm rot="0">
            <a:off x="1128712" y="9694316"/>
            <a:ext cx="2702585" cy="2819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3/21/2024 </a:t>
            </a:r>
            <a:r>
              <a:rPr sz="1650" lang="en-US" spc="29">
                <a:solidFill>
                  <a:srgbClr val="2D83C3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Annual Review</a:t>
            </a:r>
          </a:p>
        </p:txBody>
      </p:sp>
      <p:sp>
        <p:nvSpPr>
          <p:cNvPr id="1048612" name="TextBox 12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3</a:t>
            </a:r>
          </a:p>
        </p:txBody>
      </p:sp>
      <p:sp>
        <p:nvSpPr>
          <p:cNvPr id="1048613" name="TextBox 13"/>
          <p:cNvSpPr txBox="1"/>
          <p:nvPr/>
        </p:nvSpPr>
        <p:spPr>
          <a:xfrm rot="0">
            <a:off x="1128712" y="580139"/>
            <a:ext cx="3559969" cy="256031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0080"/>
              </a:lnSpc>
            </a:pPr>
            <a:r>
              <a:rPr sz="7200" lang="en-US">
                <a:solidFill>
                  <a:srgbClr val="9BBB59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AGENDA</a:t>
            </a:r>
          </a:p>
        </p:txBody>
      </p:sp>
      <p:sp>
        <p:nvSpPr>
          <p:cNvPr id="1048614" name="TextBox 14"/>
          <p:cNvSpPr txBox="1"/>
          <p:nvPr/>
        </p:nvSpPr>
        <p:spPr>
          <a:xfrm rot="0">
            <a:off x="4098236" y="2209695"/>
            <a:ext cx="7007647" cy="510336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5023"/>
              </a:lnSpc>
            </a:pPr>
            <a:r>
              <a:rPr sz="4200" lang="en-US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1.Problem Statement 2.Project Overview 3.End Users 4.Tools and Technologies 5.Portfolio design and Layout 6.Features and Functionality 7.Results and Screenshots 8.</a:t>
            </a:r>
            <a:r>
              <a:rPr sz="4200" lang="en-US" spc="25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sz="4200" lang="en-US" spc="25">
                <a:solidFill>
                  <a:srgbClr val="0D0D0D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Conclusion 9.Github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615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id="1048616" name="Freeform 4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17" name="Freeform 5"/>
          <p:cNvSpPr/>
          <p:nvPr/>
        </p:nvSpPr>
        <p:spPr>
          <a:xfrm rot="0" flipH="0" flipV="0">
            <a:off x="11987212" y="4400550"/>
            <a:ext cx="4142489" cy="4886325"/>
          </a:xfrm>
          <a:custGeom>
            <a:avLst/>
            <a:ahLst/>
            <a:rect l="l" t="t" r="r" b="b"/>
            <a:pathLst>
              <a:path w="4142489" h="4886325">
                <a:moveTo>
                  <a:pt x="0" y="0"/>
                </a:moveTo>
                <a:lnTo>
                  <a:pt x="4142490" y="0"/>
                </a:lnTo>
                <a:lnTo>
                  <a:pt x="4142490" y="4886325"/>
                </a:lnTo>
                <a:lnTo>
                  <a:pt x="0" y="488632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21" t="0" r="0" b="0"/>
            </a:stretch>
          </a:blipFill>
        </p:spPr>
      </p:sp>
      <p:grpSp>
        <p:nvGrpSpPr>
          <p:cNvPr id="42" name="Group 6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618" name="Freeform 7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19" name="Freeform 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66666" t="0" r="-66666" b="0"/>
            </a:stretch>
          </a:blipFill>
        </p:spPr>
      </p:sp>
      <p:sp>
        <p:nvSpPr>
          <p:cNvPr id="1048620" name="TextBox 9"/>
          <p:cNvSpPr txBox="1"/>
          <p:nvPr/>
        </p:nvSpPr>
        <p:spPr>
          <a:xfrm rot="0">
            <a:off x="1251109" y="793128"/>
            <a:ext cx="8571090" cy="2768041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8925"/>
              </a:lnSpc>
            </a:pPr>
            <a:r>
              <a:rPr sz="6375" lang="en-US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PROBLEM</a:t>
            </a:r>
            <a:r>
              <a:rPr sz="6375" lang="en-US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 </a:t>
            </a:r>
            <a:r>
              <a:rPr sz="6375" lang="en-US" spc="25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STATEMENT</a:t>
            </a:r>
          </a:p>
          <a:p>
            <a:pPr algn="ctr">
              <a:lnSpc>
                <a:spcPts val="3223"/>
              </a:lnSpc>
            </a:pPr>
            <a:r>
              <a:rPr b="1" sz="2700" lang="en-US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This portfolio website is designed to:Present my skills, experience, and projects in an organized way. Provide a single platform where my work can be accessed anytime, anywhere.</a:t>
            </a:r>
          </a:p>
        </p:txBody>
      </p:sp>
      <p:sp>
        <p:nvSpPr>
          <p:cNvPr id="1048621" name="TextBox 10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4</a:t>
            </a:r>
          </a:p>
        </p:txBody>
      </p:sp>
      <p:sp>
        <p:nvSpPr>
          <p:cNvPr id="1048622" name="TextBox 11"/>
          <p:cNvSpPr txBox="1"/>
          <p:nvPr/>
        </p:nvSpPr>
        <p:spPr>
          <a:xfrm rot="0">
            <a:off x="692439" y="2798921"/>
            <a:ext cx="265605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</a:p>
        </p:txBody>
      </p:sp>
      <p:sp>
        <p:nvSpPr>
          <p:cNvPr id="1048623" name="TextBox 12"/>
          <p:cNvSpPr txBox="1"/>
          <p:nvPr/>
        </p:nvSpPr>
        <p:spPr>
          <a:xfrm rot="0">
            <a:off x="692439" y="3618071"/>
            <a:ext cx="265605" cy="40932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</a:p>
        </p:txBody>
      </p:sp>
      <p:sp>
        <p:nvSpPr>
          <p:cNvPr id="1048624" name="TextBox 13"/>
          <p:cNvSpPr txBox="1"/>
          <p:nvPr/>
        </p:nvSpPr>
        <p:spPr>
          <a:xfrm rot="0">
            <a:off x="692439" y="4437221"/>
            <a:ext cx="9187148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b="1" sz="2700" lang="en-US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Demonstrate my web development/design abilities through</a:t>
            </a:r>
          </a:p>
        </p:txBody>
      </p:sp>
      <p:sp>
        <p:nvSpPr>
          <p:cNvPr id="1048625" name="TextBox 14"/>
          <p:cNvSpPr txBox="1"/>
          <p:nvPr/>
        </p:nvSpPr>
        <p:spPr>
          <a:xfrm rot="0">
            <a:off x="1445209" y="4859350"/>
            <a:ext cx="8123844" cy="2046605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223"/>
              </a:lnSpc>
            </a:pPr>
            <a:r>
              <a:rPr b="1" sz="2700" lang="en-US">
                <a:solidFill>
                  <a:srgbClr val="4BACC6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the portfolio itself. For students → Focus on learning, showcasing academic projects. For professionals → Emphasize career growth, job opportunities. For freelancers → Stress on attracting clients and collaborations.</a:t>
            </a:r>
          </a:p>
        </p:txBody>
      </p:sp>
      <p:sp>
        <p:nvSpPr>
          <p:cNvPr id="1048626" name="TextBox 15"/>
          <p:cNvSpPr txBox="1"/>
          <p:nvPr/>
        </p:nvSpPr>
        <p:spPr>
          <a:xfrm rot="0">
            <a:off x="692439" y="5256371"/>
            <a:ext cx="265605" cy="40932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</a:p>
        </p:txBody>
      </p:sp>
      <p:sp>
        <p:nvSpPr>
          <p:cNvPr id="1048627" name="TextBox 16"/>
          <p:cNvSpPr txBox="1"/>
          <p:nvPr/>
        </p:nvSpPr>
        <p:spPr>
          <a:xfrm rot="0">
            <a:off x="692439" y="6075521"/>
            <a:ext cx="265605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</a:p>
        </p:txBody>
      </p:sp>
      <p:sp>
        <p:nvSpPr>
          <p:cNvPr id="1048628" name="TextBox 17"/>
          <p:cNvSpPr txBox="1"/>
          <p:nvPr/>
        </p:nvSpPr>
        <p:spPr>
          <a:xfrm rot="0">
            <a:off x="692439" y="6894671"/>
            <a:ext cx="265605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4BACC6"/>
                </a:solidFill>
                <a:latin typeface="Calibri (MS)"/>
                <a:ea typeface="Calibri (MS)"/>
                <a:cs typeface="Calibri (MS)"/>
                <a:sym typeface="Calibri (MS)"/>
              </a:rPr>
              <a:t>6.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629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id="1048630" name="Freeform 4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grpSp>
        <p:nvGrpSpPr>
          <p:cNvPr id="45" name="Group 5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631" name="Freeform 6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sp>
        <p:nvSpPr>
          <p:cNvPr id="1048632" name="Freeform 7"/>
          <p:cNvSpPr/>
          <p:nvPr/>
        </p:nvSpPr>
        <p:spPr>
          <a:xfrm rot="0" flipH="0" flipV="0">
            <a:off x="12987338" y="3971925"/>
            <a:ext cx="5300662" cy="5715000"/>
          </a:xfrm>
          <a:custGeom>
            <a:avLst/>
            <a:ahLst/>
            <a:rect l="l" t="t" r="r" b="b"/>
            <a:pathLst>
              <a:path w="5300662" h="5715000">
                <a:moveTo>
                  <a:pt x="0" y="0"/>
                </a:moveTo>
                <a:lnTo>
                  <a:pt x="5300662" y="0"/>
                </a:lnTo>
                <a:lnTo>
                  <a:pt x="5300662" y="5715000"/>
                </a:lnTo>
                <a:lnTo>
                  <a:pt x="0" y="571500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-76"/>
            </a:stretch>
          </a:blipFill>
        </p:spPr>
      </p:sp>
      <p:sp>
        <p:nvSpPr>
          <p:cNvPr id="1048633" name="Freeform 8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66666" t="0" r="-66666" b="0"/>
            </a:stretch>
          </a:blipFill>
        </p:spPr>
      </p:sp>
      <p:sp>
        <p:nvSpPr>
          <p:cNvPr id="1048634" name="Freeform 9"/>
          <p:cNvSpPr/>
          <p:nvPr/>
        </p:nvSpPr>
        <p:spPr>
          <a:xfrm rot="0" flipH="0" flipV="0">
            <a:off x="964301" y="2965447"/>
            <a:ext cx="6529588" cy="4417590"/>
          </a:xfrm>
          <a:custGeom>
            <a:avLst/>
            <a:ahLst/>
            <a:rect l="l" t="t" r="r" b="b"/>
            <a:pathLst>
              <a:path w="6529588" h="4417590">
                <a:moveTo>
                  <a:pt x="0" y="0"/>
                </a:moveTo>
                <a:lnTo>
                  <a:pt x="6529588" y="0"/>
                </a:lnTo>
                <a:lnTo>
                  <a:pt x="6529588" y="4417590"/>
                </a:lnTo>
                <a:lnTo>
                  <a:pt x="0" y="4417590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4"/>
            <a:stretch>
              <a:fillRect l="0" t="0" r="0" b="0"/>
            </a:stretch>
          </a:blipFill>
        </p:spPr>
      </p:sp>
      <p:sp>
        <p:nvSpPr>
          <p:cNvPr id="1048635" name="TextBox 10"/>
          <p:cNvSpPr txBox="1"/>
          <p:nvPr/>
        </p:nvSpPr>
        <p:spPr>
          <a:xfrm rot="0">
            <a:off x="1109662" y="1174985"/>
            <a:ext cx="7998514" cy="113347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8925"/>
              </a:lnSpc>
            </a:pPr>
            <a:r>
              <a:rPr sz="6375" lang="en-US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PROJECT</a:t>
            </a:r>
            <a:r>
              <a:rPr sz="6375" lang="en-US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 </a:t>
            </a:r>
            <a:r>
              <a:rPr sz="6375" lang="en-US" spc="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OVERVIEW</a:t>
            </a:r>
          </a:p>
        </p:txBody>
      </p:sp>
      <p:sp>
        <p:nvSpPr>
          <p:cNvPr id="1048636" name="TextBox 11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5</a:t>
            </a:r>
          </a:p>
        </p:txBody>
      </p:sp>
      <p:sp>
        <p:nvSpPr>
          <p:cNvPr id="1048637" name="TextBox 12"/>
          <p:cNvSpPr txBox="1"/>
          <p:nvPr/>
        </p:nvSpPr>
        <p:spPr>
          <a:xfrm rot="0">
            <a:off x="1554509" y="3034189"/>
            <a:ext cx="5615426" cy="2865247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About Me – A summary of my background and interests. Skills – A list of technical and soft skills I possess.  – Highlights of my academic and personal projects. Resume – Easy access to my CV for recruiters. </a:t>
            </a:r>
          </a:p>
        </p:txBody>
      </p:sp>
      <p:sp>
        <p:nvSpPr>
          <p:cNvPr id="1048638" name="TextBox 13"/>
          <p:cNvSpPr txBox="1"/>
          <p:nvPr/>
        </p:nvSpPr>
        <p:spPr>
          <a:xfrm rot="0">
            <a:off x="1554509" y="6310789"/>
            <a:ext cx="5197011" cy="1227962"/>
          </a:xfrm>
          <a:prstGeom prst="rect"/>
        </p:spPr>
        <p:txBody>
          <a:bodyPr anchor="t" bIns="0" lIns="0" rIns="0" rtlCol="0" tIns="0">
            <a:spAutoFit/>
          </a:bodyPr>
          <a:p>
            <a:pPr algn="ctr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Section – To connect with potential employers, collaborators, and peers.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Freeform 2"/>
          <p:cNvSpPr/>
          <p:nvPr/>
        </p:nvSpPr>
        <p:spPr>
          <a:xfrm rot="0" flipH="0" flipV="0">
            <a:off x="-63503" y="2479672"/>
            <a:ext cx="10642597" cy="7870822"/>
          </a:xfrm>
          <a:custGeom>
            <a:avLst/>
            <a:ahLst/>
            <a:rect l="l" t="t" r="r" b="b"/>
            <a:pathLst>
              <a:path w="10642597" h="7870822">
                <a:moveTo>
                  <a:pt x="0" y="0"/>
                </a:moveTo>
                <a:lnTo>
                  <a:pt x="10642597" y="0"/>
                </a:lnTo>
                <a:lnTo>
                  <a:pt x="10642597" y="7870822"/>
                </a:lnTo>
                <a:lnTo>
                  <a:pt x="0" y="7870822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40" name="Freeform 3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41" name="TextBox 4"/>
          <p:cNvSpPr txBox="1"/>
          <p:nvPr/>
        </p:nvSpPr>
        <p:spPr>
          <a:xfrm rot="0">
            <a:off x="1049179" y="1278045"/>
            <a:ext cx="7638088" cy="85331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19"/>
              </a:lnSpc>
            </a:pPr>
            <a:r>
              <a:rPr sz="4800" lang="en-US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WHO ARE THE END USERS?</a:t>
            </a:r>
          </a:p>
        </p:txBody>
      </p:sp>
      <p:sp>
        <p:nvSpPr>
          <p:cNvPr id="1048642" name="TextBox 5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6</a:t>
            </a:r>
          </a:p>
        </p:txBody>
      </p:sp>
      <p:sp>
        <p:nvSpPr>
          <p:cNvPr id="1048643" name="TextBox 6"/>
          <p:cNvSpPr txBox="1"/>
          <p:nvPr/>
        </p:nvSpPr>
        <p:spPr>
          <a:xfrm rot="0">
            <a:off x="232029" y="3032008"/>
            <a:ext cx="10207704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1.</a:t>
            </a:r>
            <a:r>
              <a:rPr b="1" sz="2700" i="1" lang="en-US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Recruiters &amp; Hiring Managers – To evaluate your skills, projects, and</a:t>
            </a:r>
          </a:p>
        </p:txBody>
      </p:sp>
      <p:sp>
        <p:nvSpPr>
          <p:cNvPr id="1048644" name="TextBox 7"/>
          <p:cNvSpPr txBox="1"/>
          <p:nvPr/>
        </p:nvSpPr>
        <p:spPr>
          <a:xfrm rot="0">
            <a:off x="526704" y="3441583"/>
            <a:ext cx="2833926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i="1" lang="en-US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suitability for a job.</a:t>
            </a:r>
          </a:p>
        </p:txBody>
      </p:sp>
      <p:sp>
        <p:nvSpPr>
          <p:cNvPr id="1048645" name="TextBox 8"/>
          <p:cNvSpPr txBox="1"/>
          <p:nvPr/>
        </p:nvSpPr>
        <p:spPr>
          <a:xfrm rot="0">
            <a:off x="232029" y="3851158"/>
            <a:ext cx="9515875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 spc="5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2.</a:t>
            </a:r>
            <a:r>
              <a:rPr b="1" sz="2700" i="1" lang="en-US" spc="5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2. Clients (for freelancers) – To check your past work and decide</a:t>
            </a:r>
          </a:p>
        </p:txBody>
      </p:sp>
      <p:sp>
        <p:nvSpPr>
          <p:cNvPr id="1048646" name="TextBox 9"/>
          <p:cNvSpPr txBox="1"/>
          <p:nvPr/>
        </p:nvSpPr>
        <p:spPr>
          <a:xfrm rot="0">
            <a:off x="526704" y="4260733"/>
            <a:ext cx="2952445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i="1" lang="en-US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whether to hire you.</a:t>
            </a:r>
          </a:p>
        </p:txBody>
      </p:sp>
      <p:sp>
        <p:nvSpPr>
          <p:cNvPr id="1048647" name="TextBox 10"/>
          <p:cNvSpPr txBox="1"/>
          <p:nvPr/>
        </p:nvSpPr>
        <p:spPr>
          <a:xfrm rot="0">
            <a:off x="232029" y="4670308"/>
            <a:ext cx="10001745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3.</a:t>
            </a:r>
            <a:r>
              <a:rPr b="1" sz="2700" i="1" lang="en-US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3. Teachers / Evaluators – If it’s an academic project, they review it</a:t>
            </a:r>
          </a:p>
        </p:txBody>
      </p:sp>
      <p:sp>
        <p:nvSpPr>
          <p:cNvPr id="1048648" name="TextBox 11"/>
          <p:cNvSpPr txBox="1"/>
          <p:nvPr/>
        </p:nvSpPr>
        <p:spPr>
          <a:xfrm rot="0">
            <a:off x="526704" y="5079883"/>
            <a:ext cx="1722663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i="1" lang="en-US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for grading.</a:t>
            </a:r>
          </a:p>
        </p:txBody>
      </p:sp>
      <p:sp>
        <p:nvSpPr>
          <p:cNvPr id="1048649" name="TextBox 12"/>
          <p:cNvSpPr txBox="1"/>
          <p:nvPr/>
        </p:nvSpPr>
        <p:spPr>
          <a:xfrm rot="0">
            <a:off x="232029" y="5489458"/>
            <a:ext cx="9961102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4.</a:t>
            </a:r>
            <a:r>
              <a:rPr b="1" sz="2700" i="1" lang="en-US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4. Peers &amp; Collaborators – Students, colleagues, or developers who</a:t>
            </a:r>
          </a:p>
        </p:txBody>
      </p:sp>
      <p:sp>
        <p:nvSpPr>
          <p:cNvPr id="1048650" name="TextBox 13"/>
          <p:cNvSpPr txBox="1"/>
          <p:nvPr/>
        </p:nvSpPr>
        <p:spPr>
          <a:xfrm rot="0">
            <a:off x="526704" y="5899033"/>
            <a:ext cx="3672116" cy="40932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i="1" lang="en-US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may want to collaborate.</a:t>
            </a:r>
          </a:p>
        </p:txBody>
      </p:sp>
      <p:sp>
        <p:nvSpPr>
          <p:cNvPr id="1048651" name="TextBox 14"/>
          <p:cNvSpPr txBox="1"/>
          <p:nvPr/>
        </p:nvSpPr>
        <p:spPr>
          <a:xfrm rot="0">
            <a:off x="232029" y="6308608"/>
            <a:ext cx="10394032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 spc="2">
                <a:solidFill>
                  <a:srgbClr val="FFFFFF"/>
                </a:solidFill>
                <a:latin typeface="Calibri (MS)"/>
                <a:ea typeface="Calibri (MS)"/>
                <a:cs typeface="Calibri (MS)"/>
                <a:sym typeface="Calibri (MS)"/>
              </a:rPr>
              <a:t>5.</a:t>
            </a:r>
            <a:r>
              <a:rPr b="1" sz="2700" i="1" lang="en-US" spc="2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5. General Audience – Anyone interested in knowing more about your</a:t>
            </a:r>
          </a:p>
        </p:txBody>
      </p:sp>
      <p:sp>
        <p:nvSpPr>
          <p:cNvPr id="1048652" name="TextBox 15"/>
          <p:cNvSpPr txBox="1"/>
          <p:nvPr/>
        </p:nvSpPr>
        <p:spPr>
          <a:xfrm rot="0">
            <a:off x="526704" y="6718183"/>
            <a:ext cx="4505011" cy="81864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i="1" lang="en-US">
                <a:solidFill>
                  <a:srgbClr val="FFFFFF"/>
                </a:solidFill>
                <a:latin typeface="Calibri (MS) Bold Italics"/>
                <a:ea typeface="Calibri (MS) Bold Italics"/>
                <a:cs typeface="Calibri (MS) Bold Italics"/>
                <a:sym typeface="Calibri (MS) Bold Italics"/>
              </a:rPr>
              <a:t>work, achievements, and skills.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653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id="1048654" name="Freeform 4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55" name="Freeform 5"/>
          <p:cNvSpPr/>
          <p:nvPr/>
        </p:nvSpPr>
        <p:spPr>
          <a:xfrm rot="0" flipH="0" flipV="0">
            <a:off x="0" y="2214562"/>
            <a:ext cx="4042801" cy="4871056"/>
          </a:xfrm>
          <a:custGeom>
            <a:avLst/>
            <a:ahLst/>
            <a:rect l="l" t="t" r="r" b="b"/>
            <a:pathLst>
              <a:path w="4042801" h="4871056">
                <a:moveTo>
                  <a:pt x="0" y="0"/>
                </a:moveTo>
                <a:lnTo>
                  <a:pt x="4042801" y="0"/>
                </a:lnTo>
                <a:lnTo>
                  <a:pt x="4042801" y="4871057"/>
                </a:lnTo>
                <a:lnTo>
                  <a:pt x="0" y="487105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-13" t="0" r="0" b="0"/>
            </a:stretch>
          </a:blipFill>
        </p:spPr>
      </p:sp>
      <p:grpSp>
        <p:nvGrpSpPr>
          <p:cNvPr id="49" name="Group 6"/>
          <p:cNvGrpSpPr>
            <a:grpSpLocks noChangeAspect="1"/>
          </p:cNvGrpSpPr>
          <p:nvPr/>
        </p:nvGrpSpPr>
        <p:grpSpPr>
          <a:xfrm rot="0">
            <a:off x="10044112" y="2543175"/>
            <a:ext cx="471488" cy="486223"/>
            <a:chOff x="0" y="0"/>
            <a:chExt cx="471488" cy="486219"/>
          </a:xfrm>
        </p:grpSpPr>
        <p:sp>
          <p:nvSpPr>
            <p:cNvPr id="1048656" name="Freeform 7"/>
            <p:cNvSpPr/>
            <p:nvPr/>
          </p:nvSpPr>
          <p:spPr>
            <a:xfrm rot="0" flipH="0" flipV="0">
              <a:off x="0" y="0"/>
              <a:ext cx="471424" cy="485775"/>
            </a:xfrm>
            <a:custGeom>
              <a:avLst/>
              <a:ahLst/>
              <a:rect l="l" t="t" r="r" b="b"/>
              <a:pathLst>
                <a:path w="471424" h="485775">
                  <a:moveTo>
                    <a:pt x="0" y="0"/>
                  </a:moveTo>
                  <a:lnTo>
                    <a:pt x="0" y="485775"/>
                  </a:lnTo>
                  <a:lnTo>
                    <a:pt x="471424" y="485775"/>
                  </a:lnTo>
                  <a:lnTo>
                    <a:pt x="471424" y="0"/>
                  </a:lnTo>
                  <a:close/>
                </a:path>
              </a:pathLst>
            </a:custGeom>
            <a:solidFill>
              <a:srgbClr val="2D83C3"/>
            </a:solidFill>
          </p:spPr>
        </p:sp>
      </p:grpSp>
      <p:grpSp>
        <p:nvGrpSpPr>
          <p:cNvPr id="50" name="Group 8"/>
          <p:cNvGrpSpPr>
            <a:grpSpLocks noChangeAspect="1"/>
          </p:cNvGrpSpPr>
          <p:nvPr/>
        </p:nvGrpSpPr>
        <p:grpSpPr>
          <a:xfrm rot="0">
            <a:off x="13966822" y="7980359"/>
            <a:ext cx="812797" cy="1198559"/>
            <a:chOff x="0" y="0"/>
            <a:chExt cx="812800" cy="1198562"/>
          </a:xfrm>
        </p:grpSpPr>
        <p:sp>
          <p:nvSpPr>
            <p:cNvPr id="1048657" name="Freeform 9"/>
            <p:cNvSpPr/>
            <p:nvPr/>
          </p:nvSpPr>
          <p:spPr>
            <a:xfrm rot="0" flipH="0" flipV="0">
              <a:off x="63500" y="63500"/>
              <a:ext cx="685800" cy="685800"/>
            </a:xfrm>
            <a:custGeom>
              <a:avLst/>
              <a:ah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  <p:sp>
          <p:nvSpPr>
            <p:cNvPr id="1048658" name="Freeform 10"/>
            <p:cNvSpPr/>
            <p:nvPr/>
          </p:nvSpPr>
          <p:spPr>
            <a:xfrm rot="0" flipH="0" flipV="0">
              <a:off x="63500" y="863600"/>
              <a:ext cx="271526" cy="271526"/>
            </a:xfrm>
            <a:custGeom>
              <a:avLst/>
              <a:ahLst/>
              <a:rect l="l" t="t" r="r" b="b"/>
              <a:pathLst>
                <a:path w="271526" h="271526">
                  <a:moveTo>
                    <a:pt x="0" y="0"/>
                  </a:moveTo>
                  <a:lnTo>
                    <a:pt x="0" y="271526"/>
                  </a:lnTo>
                  <a:lnTo>
                    <a:pt x="271526" y="271526"/>
                  </a:lnTo>
                  <a:lnTo>
                    <a:pt x="271526" y="0"/>
                  </a:lnTo>
                  <a:close/>
                </a:path>
              </a:pathLst>
            </a:custGeom>
            <a:solidFill>
              <a:srgbClr val="2D936B"/>
            </a:solidFill>
          </p:spPr>
        </p:sp>
      </p:grpSp>
      <p:sp>
        <p:nvSpPr>
          <p:cNvPr id="1048659" name="Freeform 11"/>
          <p:cNvSpPr/>
          <p:nvPr/>
        </p:nvSpPr>
        <p:spPr>
          <a:xfrm rot="0" flipH="0" flipV="0">
            <a:off x="1014412" y="9701212"/>
            <a:ext cx="3214688" cy="300038"/>
          </a:xfrm>
          <a:custGeom>
            <a:avLst/>
            <a:ahLst/>
            <a:rect l="l" t="t" r="r" b="b"/>
            <a:pathLst>
              <a:path w="3214688" h="300038">
                <a:moveTo>
                  <a:pt x="0" y="0"/>
                </a:moveTo>
                <a:lnTo>
                  <a:pt x="3214688" y="0"/>
                </a:lnTo>
                <a:lnTo>
                  <a:pt x="3214688" y="300038"/>
                </a:lnTo>
                <a:lnTo>
                  <a:pt x="0" y="30003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-66666" t="0" r="-66666" b="0"/>
            </a:stretch>
          </a:blipFill>
        </p:spPr>
      </p:sp>
      <p:grpSp>
        <p:nvGrpSpPr>
          <p:cNvPr id="51" name="Group 12"/>
          <p:cNvGrpSpPr>
            <a:grpSpLocks noChangeAspect="1"/>
          </p:cNvGrpSpPr>
          <p:nvPr/>
        </p:nvGrpSpPr>
        <p:grpSpPr>
          <a:xfrm rot="0">
            <a:off x="3979859" y="2722559"/>
            <a:ext cx="9286361" cy="5904957"/>
            <a:chOff x="0" y="0"/>
            <a:chExt cx="9286354" cy="5904954"/>
          </a:xfrm>
        </p:grpSpPr>
        <p:sp>
          <p:nvSpPr>
            <p:cNvPr id="1048660" name="Freeform 13"/>
            <p:cNvSpPr/>
            <p:nvPr/>
          </p:nvSpPr>
          <p:spPr>
            <a:xfrm rot="0" flipH="0" flipV="0">
              <a:off x="63500" y="63500"/>
              <a:ext cx="9159367" cy="1384935"/>
            </a:xfrm>
            <a:custGeom>
              <a:avLst/>
              <a:ahLst/>
              <a:rect l="l" t="t" r="r" b="b"/>
              <a:pathLst>
                <a:path w="9159367" h="1384935">
                  <a:moveTo>
                    <a:pt x="0" y="0"/>
                  </a:moveTo>
                  <a:lnTo>
                    <a:pt x="9159367" y="0"/>
                  </a:lnTo>
                  <a:lnTo>
                    <a:pt x="9159367" y="1384935"/>
                  </a:lnTo>
                  <a:lnTo>
                    <a:pt x="0" y="1384935"/>
                  </a:lnTo>
                  <a:close/>
                </a:path>
              </a:pathLst>
            </a:custGeom>
            <a:solidFill>
              <a:srgbClr val="558ED5"/>
            </a:solidFill>
          </p:spPr>
        </p:sp>
        <p:sp>
          <p:nvSpPr>
            <p:cNvPr id="1048661" name="Freeform 14"/>
            <p:cNvSpPr/>
            <p:nvPr/>
          </p:nvSpPr>
          <p:spPr>
            <a:xfrm rot="0" flipH="0" flipV="0">
              <a:off x="63500" y="1548003"/>
              <a:ext cx="9158097" cy="4293489"/>
            </a:xfrm>
            <a:custGeom>
              <a:avLst/>
              <a:ahLst/>
              <a:rect l="l" t="t" r="r" b="b"/>
              <a:pathLst>
                <a:path w="9158097" h="4293489">
                  <a:moveTo>
                    <a:pt x="0" y="0"/>
                  </a:moveTo>
                  <a:lnTo>
                    <a:pt x="9158097" y="0"/>
                  </a:lnTo>
                  <a:lnTo>
                    <a:pt x="9158097" y="4293489"/>
                  </a:lnTo>
                  <a:lnTo>
                    <a:pt x="0" y="4293489"/>
                  </a:lnTo>
                  <a:close/>
                </a:path>
              </a:pathLst>
            </a:custGeom>
            <a:solidFill>
              <a:srgbClr val="77933C"/>
            </a:solidFill>
          </p:spPr>
        </p:sp>
        <p:sp>
          <p:nvSpPr>
            <p:cNvPr id="1048662" name="Freeform 15"/>
            <p:cNvSpPr/>
            <p:nvPr/>
          </p:nvSpPr>
          <p:spPr>
            <a:xfrm rot="0" flipH="0" flipV="0">
              <a:off x="349377" y="1738503"/>
              <a:ext cx="85598" cy="85597"/>
            </a:xfrm>
            <a:custGeom>
              <a:avLst/>
              <a:ahLst/>
              <a:rect l="l" t="t" r="r" b="b"/>
              <a:pathLst>
                <a:path w="85598" h="85597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63" name="Freeform 16"/>
            <p:cNvSpPr/>
            <p:nvPr/>
          </p:nvSpPr>
          <p:spPr>
            <a:xfrm rot="0" flipH="0" flipV="0">
              <a:off x="349377" y="2148078"/>
              <a:ext cx="85598" cy="85597"/>
            </a:xfrm>
            <a:custGeom>
              <a:avLst/>
              <a:ahLst/>
              <a:rect l="l" t="t" r="r" b="b"/>
              <a:pathLst>
                <a:path w="85598" h="85597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64" name="Freeform 17"/>
            <p:cNvSpPr/>
            <p:nvPr/>
          </p:nvSpPr>
          <p:spPr>
            <a:xfrm rot="0" flipH="0" flipV="0">
              <a:off x="349377" y="2967228"/>
              <a:ext cx="85598" cy="85597"/>
            </a:xfrm>
            <a:custGeom>
              <a:avLst/>
              <a:ahLst/>
              <a:rect l="l" t="t" r="r" b="b"/>
              <a:pathLst>
                <a:path w="85598" h="85597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65" name="Freeform 18"/>
            <p:cNvSpPr/>
            <p:nvPr/>
          </p:nvSpPr>
          <p:spPr>
            <a:xfrm rot="0" flipH="0" flipV="0">
              <a:off x="349377" y="3786378"/>
              <a:ext cx="85598" cy="85599"/>
            </a:xfrm>
            <a:custGeom>
              <a:avLst/>
              <a:ahLst/>
              <a:rect l="l" t="t" r="r" b="b"/>
              <a:pathLst>
                <a:path w="85598" h="85599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66" name="Freeform 19"/>
            <p:cNvSpPr/>
            <p:nvPr/>
          </p:nvSpPr>
          <p:spPr>
            <a:xfrm rot="0" flipH="0" flipV="0">
              <a:off x="349377" y="4605528"/>
              <a:ext cx="85598" cy="85599"/>
            </a:xfrm>
            <a:custGeom>
              <a:avLst/>
              <a:ahLst/>
              <a:rect l="l" t="t" r="r" b="b"/>
              <a:pathLst>
                <a:path w="85598" h="85599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id="1048667" name="Freeform 20"/>
            <p:cNvSpPr/>
            <p:nvPr/>
          </p:nvSpPr>
          <p:spPr>
            <a:xfrm rot="0" flipH="0" flipV="0">
              <a:off x="349377" y="5424678"/>
              <a:ext cx="85598" cy="85599"/>
            </a:xfrm>
            <a:custGeom>
              <a:avLst/>
              <a:ahLst/>
              <a:rect l="l" t="t" r="r" b="b"/>
              <a:pathLst>
                <a:path w="85598" h="85599">
                  <a:moveTo>
                    <a:pt x="85598" y="42799"/>
                  </a:moveTo>
                  <a:cubicBezTo>
                    <a:pt x="85598" y="48514"/>
                    <a:pt x="84455" y="53975"/>
                    <a:pt x="82296" y="59182"/>
                  </a:cubicBezTo>
                  <a:cubicBezTo>
                    <a:pt x="80137" y="64389"/>
                    <a:pt x="76962" y="69088"/>
                    <a:pt x="73025" y="73025"/>
                  </a:cubicBezTo>
                  <a:cubicBezTo>
                    <a:pt x="69088" y="76962"/>
                    <a:pt x="64389" y="80137"/>
                    <a:pt x="59182" y="82296"/>
                  </a:cubicBezTo>
                  <a:cubicBezTo>
                    <a:pt x="53975" y="84455"/>
                    <a:pt x="48514" y="85598"/>
                    <a:pt x="42799" y="85598"/>
                  </a:cubicBezTo>
                  <a:cubicBezTo>
                    <a:pt x="37084" y="85598"/>
                    <a:pt x="31623" y="84455"/>
                    <a:pt x="26416" y="82296"/>
                  </a:cubicBezTo>
                  <a:cubicBezTo>
                    <a:pt x="21209" y="80137"/>
                    <a:pt x="16510" y="76962"/>
                    <a:pt x="12573" y="73025"/>
                  </a:cubicBezTo>
                  <a:cubicBezTo>
                    <a:pt x="8636" y="69088"/>
                    <a:pt x="5461" y="64389"/>
                    <a:pt x="3302" y="59182"/>
                  </a:cubicBezTo>
                  <a:cubicBezTo>
                    <a:pt x="1143" y="53975"/>
                    <a:pt x="0" y="48514"/>
                    <a:pt x="0" y="42799"/>
                  </a:cubicBezTo>
                  <a:cubicBezTo>
                    <a:pt x="0" y="37084"/>
                    <a:pt x="1143" y="31623"/>
                    <a:pt x="3302" y="26416"/>
                  </a:cubicBezTo>
                  <a:cubicBezTo>
                    <a:pt x="5461" y="21209"/>
                    <a:pt x="8636" y="16510"/>
                    <a:pt x="12573" y="12573"/>
                  </a:cubicBezTo>
                  <a:cubicBezTo>
                    <a:pt x="16510" y="8636"/>
                    <a:pt x="21209" y="5461"/>
                    <a:pt x="26416" y="3302"/>
                  </a:cubicBezTo>
                  <a:cubicBezTo>
                    <a:pt x="31623" y="1143"/>
                    <a:pt x="37084" y="0"/>
                    <a:pt x="42799" y="0"/>
                  </a:cubicBezTo>
                  <a:cubicBezTo>
                    <a:pt x="48514" y="0"/>
                    <a:pt x="53975" y="1143"/>
                    <a:pt x="59182" y="3302"/>
                  </a:cubicBezTo>
                  <a:cubicBezTo>
                    <a:pt x="64389" y="5461"/>
                    <a:pt x="69088" y="8636"/>
                    <a:pt x="73025" y="12573"/>
                  </a:cubicBezTo>
                  <a:cubicBezTo>
                    <a:pt x="76962" y="16510"/>
                    <a:pt x="80137" y="21209"/>
                    <a:pt x="82296" y="26416"/>
                  </a:cubicBezTo>
                  <a:cubicBezTo>
                    <a:pt x="84455" y="31623"/>
                    <a:pt x="85598" y="37084"/>
                    <a:pt x="85598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668" name="TextBox 21"/>
          <p:cNvSpPr txBox="1"/>
          <p:nvPr/>
        </p:nvSpPr>
        <p:spPr>
          <a:xfrm rot="0">
            <a:off x="837247" y="1231154"/>
            <a:ext cx="8092964" cy="959992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7559"/>
              </a:lnSpc>
            </a:pPr>
            <a:r>
              <a:rPr sz="5400" lang="en-US" spc="16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TOOLS AND TECHNIQUES</a:t>
            </a:r>
          </a:p>
        </p:txBody>
      </p:sp>
      <p:sp>
        <p:nvSpPr>
          <p:cNvPr id="1048669" name="TextBox 22"/>
          <p:cNvSpPr txBox="1"/>
          <p:nvPr/>
        </p:nvSpPr>
        <p:spPr>
          <a:xfrm rot="0">
            <a:off x="170301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7</a:t>
            </a:r>
          </a:p>
        </p:txBody>
      </p:sp>
      <p:sp>
        <p:nvSpPr>
          <p:cNvPr id="1048670" name="TextBox 23"/>
          <p:cNvSpPr txBox="1"/>
          <p:nvPr/>
        </p:nvSpPr>
        <p:spPr>
          <a:xfrm rot="0">
            <a:off x="4081462" y="2791301"/>
            <a:ext cx="9117787" cy="1227963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sticky header with name + navigationA hero section (intro)A thunder/lightning background animationA footer with auto year update</a:t>
            </a:r>
          </a:p>
        </p:txBody>
      </p:sp>
      <p:sp>
        <p:nvSpPr>
          <p:cNvPr id="1048671" name="TextBox 24"/>
          <p:cNvSpPr txBox="1"/>
          <p:nvPr/>
        </p:nvSpPr>
        <p:spPr>
          <a:xfrm rot="0">
            <a:off x="4570066" y="3942397"/>
            <a:ext cx="8314268" cy="51625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HTML5 – For structuring the web pages.</a:t>
            </a:r>
          </a:p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CSS3 – For styling and layout design.JavaScript – To add</a:t>
            </a:r>
          </a:p>
          <a:p>
            <a:pPr algn="l">
              <a:lnSpc>
                <a:spcPts val="510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interactivity and dynamic features.</a:t>
            </a:r>
          </a:p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Design (Media Queries/Flexbox/Grid) – To ensure mobile-</a:t>
            </a:r>
          </a:p>
          <a:p>
            <a:pPr algn="l">
              <a:lnSpc>
                <a:spcPts val="510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friendly viewing.</a:t>
            </a:r>
          </a:p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Code Editor (VS Code / Sublime / Notepad++) – For writing</a:t>
            </a:r>
          </a:p>
          <a:p>
            <a:pPr algn="l">
              <a:lnSpc>
                <a:spcPts val="510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and editing code.</a:t>
            </a:r>
          </a:p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Web Browser (Chrome / Edge / Firefox) – For testing and</a:t>
            </a:r>
          </a:p>
          <a:p>
            <a:pPr algn="l">
              <a:lnSpc>
                <a:spcPts val="510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previewing the site.</a:t>
            </a:r>
          </a:p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Git &amp; GitHub (optional) – For version control and hosting.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672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sp>
        <p:nvSpPr>
          <p:cNvPr id="1048673" name="Freeform 4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74" name="Freeform 5"/>
          <p:cNvSpPr/>
          <p:nvPr/>
        </p:nvSpPr>
        <p:spPr>
          <a:xfrm rot="0" flipH="0" flipV="0">
            <a:off x="2500312" y="9701212"/>
            <a:ext cx="114300" cy="266548"/>
          </a:xfrm>
          <a:custGeom>
            <a:avLst/>
            <a:ahLst/>
            <a:rect l="l" t="t" r="r" b="b"/>
            <a:pathLst>
              <a:path w="114300" h="266548">
                <a:moveTo>
                  <a:pt x="0" y="0"/>
                </a:moveTo>
                <a:lnTo>
                  <a:pt x="114300" y="0"/>
                </a:lnTo>
                <a:lnTo>
                  <a:pt x="114300" y="266548"/>
                </a:lnTo>
                <a:lnTo>
                  <a:pt x="0" y="266548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2"/>
            <a:stretch>
              <a:fillRect l="0" t="0" r="0" b="0"/>
            </a:stretch>
          </a:blipFill>
        </p:spPr>
      </p:sp>
      <p:sp>
        <p:nvSpPr>
          <p:cNvPr id="1048675" name="Freeform 6"/>
          <p:cNvSpPr/>
          <p:nvPr/>
        </p:nvSpPr>
        <p:spPr>
          <a:xfrm rot="0" flipH="0" flipV="0">
            <a:off x="965768" y="1485690"/>
            <a:ext cx="9275464" cy="8571005"/>
          </a:xfrm>
          <a:custGeom>
            <a:avLst/>
            <a:ahLst/>
            <a:rect l="l" t="t" r="r" b="b"/>
            <a:pathLst>
              <a:path w="9275464" h="8571005">
                <a:moveTo>
                  <a:pt x="0" y="0"/>
                </a:moveTo>
                <a:lnTo>
                  <a:pt x="9275464" y="0"/>
                </a:lnTo>
                <a:lnTo>
                  <a:pt x="9275464" y="8571005"/>
                </a:lnTo>
                <a:lnTo>
                  <a:pt x="0" y="8571005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3"/>
            <a:stretch>
              <a:fillRect l="0" t="0" r="0" b="0"/>
            </a:stretch>
          </a:blipFill>
        </p:spPr>
      </p:sp>
      <p:grpSp>
        <p:nvGrpSpPr>
          <p:cNvPr id="54" name="Group 7"/>
          <p:cNvGrpSpPr>
            <a:grpSpLocks noChangeAspect="1"/>
          </p:cNvGrpSpPr>
          <p:nvPr/>
        </p:nvGrpSpPr>
        <p:grpSpPr>
          <a:xfrm rot="0">
            <a:off x="15087600" y="787708"/>
            <a:ext cx="685800" cy="685800"/>
            <a:chOff x="0" y="0"/>
            <a:chExt cx="685800" cy="685800"/>
          </a:xfrm>
        </p:grpSpPr>
        <p:sp>
          <p:nvSpPr>
            <p:cNvPr id="1048676" name="Freeform 8"/>
            <p:cNvSpPr/>
            <p:nvPr/>
          </p:nvSpPr>
          <p:spPr>
            <a:xfrm rot="0" flipH="0" flipV="0">
              <a:off x="0" y="0"/>
              <a:ext cx="685800" cy="685800"/>
            </a:xfrm>
            <a:custGeom>
              <a:avLst/>
              <a:ahLst/>
              <a:rect l="l" t="t" r="r" b="b"/>
              <a:pathLst>
                <a:path w="685800" h="685800">
                  <a:moveTo>
                    <a:pt x="0" y="0"/>
                  </a:moveTo>
                  <a:lnTo>
                    <a:pt x="685800" y="0"/>
                  </a:lnTo>
                  <a:lnTo>
                    <a:pt x="685800" y="685800"/>
                  </a:lnTo>
                  <a:lnTo>
                    <a:pt x="0" y="685800"/>
                  </a:lnTo>
                  <a:close/>
                </a:path>
              </a:pathLst>
            </a:custGeom>
            <a:solidFill>
              <a:srgbClr val="42AF51"/>
            </a:solidFill>
          </p:spPr>
        </p:sp>
      </p:grpSp>
      <p:sp>
        <p:nvSpPr>
          <p:cNvPr id="1048677" name="TextBox 9"/>
          <p:cNvSpPr txBox="1"/>
          <p:nvPr/>
        </p:nvSpPr>
        <p:spPr>
          <a:xfrm rot="0">
            <a:off x="16915828" y="9687496"/>
            <a:ext cx="112090" cy="58674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2310"/>
              </a:lnSpc>
            </a:pPr>
            <a:r>
              <a:rPr sz="1650" lang="en-US">
                <a:solidFill>
                  <a:srgbClr val="2D936B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8</a:t>
            </a:r>
          </a:p>
        </p:txBody>
      </p:sp>
      <p:sp>
        <p:nvSpPr>
          <p:cNvPr id="1048678" name="TextBox 10"/>
          <p:cNvSpPr txBox="1"/>
          <p:nvPr/>
        </p:nvSpPr>
        <p:spPr>
          <a:xfrm rot="0">
            <a:off x="1109662" y="721576"/>
            <a:ext cx="11499580" cy="58597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614"/>
              </a:lnSpc>
            </a:pPr>
            <a:r>
              <a:rPr sz="6000" lang="en-US" spc="24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POTFOLIO DESIGN AND LAYOUT</a:t>
            </a:r>
          </a:p>
        </p:txBody>
      </p:sp>
      <p:sp>
        <p:nvSpPr>
          <p:cNvPr id="1048679" name="TextBox 11"/>
          <p:cNvSpPr txBox="1"/>
          <p:nvPr/>
        </p:nvSpPr>
        <p:spPr>
          <a:xfrm rot="0">
            <a:off x="3940207" y="1221057"/>
            <a:ext cx="79067" cy="85724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67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48680" name="TextBox 12"/>
          <p:cNvSpPr txBox="1"/>
          <p:nvPr/>
        </p:nvSpPr>
        <p:spPr>
          <a:xfrm rot="0">
            <a:off x="1555975" y="1554432"/>
            <a:ext cx="8661806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BackgroundBlackbackgroundWhitetextLightning flasheffect</a:t>
            </a:r>
          </a:p>
        </p:txBody>
      </p:sp>
      <p:sp>
        <p:nvSpPr>
          <p:cNvPr id="1048681" name="TextBox 13"/>
          <p:cNvSpPr txBox="1"/>
          <p:nvPr/>
        </p:nvSpPr>
        <p:spPr>
          <a:xfrm rot="0">
            <a:off x="1555975" y="1964007"/>
            <a:ext cx="8755047" cy="6958458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runsin thebackground--- Header (Navbar)Sticky at the top (always visible when scrolling)Semi-transparent black background.  (rgba(0,0,0,0.7))Left side → Title “M. Akash” in cyan (#00e5ff)  side → Navigation linksCertification (opens IBM certificate in new tab)Contact (opens email app)Hover effect → Links turn cyanHero / Main SectionCenter-aligned : “Welcome” in cyan (#00e5ff), large fontParagraph below → Introduction about youMentions BCA : Prince Shri Venkateswara Arts and Science CollegeSchool: Sri Sankara Vidyalaya Matric Higher Secondary SchoolFooterSemi-transparent black background (rgba(0,0,0,0.8))Centered small white textShows copyright Example: © 2025 M. Akash | PortfolioYear updates automatically with JavaScript--- Special EffectFull-screen thunder/flash effect in the backgroundFlashes white for a split second to mimic lightning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6" name="Group 2"/>
          <p:cNvGrpSpPr>
            <a:grpSpLocks noChangeAspect="1"/>
          </p:cNvGrpSpPr>
          <p:nvPr/>
        </p:nvGrpSpPr>
        <p:grpSpPr>
          <a:xfrm rot="0">
            <a:off x="0" y="6015038"/>
            <a:ext cx="671512" cy="4271962"/>
            <a:chOff x="0" y="0"/>
            <a:chExt cx="671512" cy="4271962"/>
          </a:xfrm>
        </p:grpSpPr>
        <p:sp>
          <p:nvSpPr>
            <p:cNvPr id="1048682" name="Freeform 3"/>
            <p:cNvSpPr/>
            <p:nvPr/>
          </p:nvSpPr>
          <p:spPr>
            <a:xfrm rot="0" flipH="0" flipV="0">
              <a:off x="0" y="0"/>
              <a:ext cx="671449" cy="4271899"/>
            </a:xfrm>
            <a:custGeom>
              <a:avLst/>
              <a:ahLst/>
              <a:rect l="l" t="t" r="r" b="b"/>
              <a:pathLst>
                <a:path w="671449" h="4271899">
                  <a:moveTo>
                    <a:pt x="0" y="0"/>
                  </a:moveTo>
                  <a:lnTo>
                    <a:pt x="0" y="4271899"/>
                  </a:lnTo>
                  <a:lnTo>
                    <a:pt x="671449" y="42718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FCAEE"/>
            </a:solidFill>
          </p:spPr>
        </p:sp>
      </p:grpSp>
      <p:grpSp>
        <p:nvGrpSpPr>
          <p:cNvPr id="57" name="Group 4"/>
          <p:cNvGrpSpPr>
            <a:grpSpLocks noChangeAspect="1"/>
          </p:cNvGrpSpPr>
          <p:nvPr/>
        </p:nvGrpSpPr>
        <p:grpSpPr>
          <a:xfrm rot="0">
            <a:off x="1105967" y="2001679"/>
            <a:ext cx="85725" cy="85725"/>
            <a:chOff x="0" y="0"/>
            <a:chExt cx="85725" cy="85725"/>
          </a:xfrm>
        </p:grpSpPr>
        <p:sp>
          <p:nvSpPr>
            <p:cNvPr id="1048683" name="Freeform 5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8" name="Group 6"/>
          <p:cNvGrpSpPr>
            <a:grpSpLocks noChangeAspect="1"/>
          </p:cNvGrpSpPr>
          <p:nvPr/>
        </p:nvGrpSpPr>
        <p:grpSpPr>
          <a:xfrm rot="0">
            <a:off x="1105967" y="2820829"/>
            <a:ext cx="85725" cy="85725"/>
            <a:chOff x="0" y="0"/>
            <a:chExt cx="85725" cy="85725"/>
          </a:xfrm>
        </p:grpSpPr>
        <p:sp>
          <p:nvSpPr>
            <p:cNvPr id="1048684" name="Freeform 7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59" name="Group 8"/>
          <p:cNvGrpSpPr>
            <a:grpSpLocks noChangeAspect="1"/>
          </p:cNvGrpSpPr>
          <p:nvPr/>
        </p:nvGrpSpPr>
        <p:grpSpPr>
          <a:xfrm rot="0">
            <a:off x="1105967" y="3639979"/>
            <a:ext cx="85725" cy="85725"/>
            <a:chOff x="0" y="0"/>
            <a:chExt cx="85725" cy="85725"/>
          </a:xfrm>
        </p:grpSpPr>
        <p:sp>
          <p:nvSpPr>
            <p:cNvPr id="1048685" name="Freeform 9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0" name="Group 10"/>
          <p:cNvGrpSpPr>
            <a:grpSpLocks noChangeAspect="1"/>
          </p:cNvGrpSpPr>
          <p:nvPr/>
        </p:nvGrpSpPr>
        <p:grpSpPr>
          <a:xfrm rot="0">
            <a:off x="1105967" y="4049554"/>
            <a:ext cx="85725" cy="85725"/>
            <a:chOff x="0" y="0"/>
            <a:chExt cx="85725" cy="85725"/>
          </a:xfrm>
        </p:grpSpPr>
        <p:sp>
          <p:nvSpPr>
            <p:cNvPr id="1048686" name="Freeform 11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1" name="Group 12"/>
          <p:cNvGrpSpPr>
            <a:grpSpLocks noChangeAspect="1"/>
          </p:cNvGrpSpPr>
          <p:nvPr/>
        </p:nvGrpSpPr>
        <p:grpSpPr>
          <a:xfrm rot="0">
            <a:off x="1105967" y="4868704"/>
            <a:ext cx="85725" cy="85725"/>
            <a:chOff x="0" y="0"/>
            <a:chExt cx="85725" cy="85725"/>
          </a:xfrm>
        </p:grpSpPr>
        <p:sp>
          <p:nvSpPr>
            <p:cNvPr id="1048687" name="Freeform 13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2" name="Group 14"/>
          <p:cNvGrpSpPr>
            <a:grpSpLocks noChangeAspect="1"/>
          </p:cNvGrpSpPr>
          <p:nvPr/>
        </p:nvGrpSpPr>
        <p:grpSpPr>
          <a:xfrm rot="0">
            <a:off x="1105967" y="5687854"/>
            <a:ext cx="85725" cy="85725"/>
            <a:chOff x="0" y="0"/>
            <a:chExt cx="85725" cy="85725"/>
          </a:xfrm>
        </p:grpSpPr>
        <p:sp>
          <p:nvSpPr>
            <p:cNvPr id="1048688" name="Freeform 15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3" name="Group 16"/>
          <p:cNvGrpSpPr>
            <a:grpSpLocks noChangeAspect="1"/>
          </p:cNvGrpSpPr>
          <p:nvPr/>
        </p:nvGrpSpPr>
        <p:grpSpPr>
          <a:xfrm rot="0">
            <a:off x="1105967" y="6097429"/>
            <a:ext cx="85725" cy="85725"/>
            <a:chOff x="0" y="0"/>
            <a:chExt cx="85725" cy="85725"/>
          </a:xfrm>
        </p:grpSpPr>
        <p:sp>
          <p:nvSpPr>
            <p:cNvPr id="1048689" name="Freeform 17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4" name="Group 18"/>
          <p:cNvGrpSpPr>
            <a:grpSpLocks noChangeAspect="1"/>
          </p:cNvGrpSpPr>
          <p:nvPr/>
        </p:nvGrpSpPr>
        <p:grpSpPr>
          <a:xfrm rot="0">
            <a:off x="1105967" y="6916579"/>
            <a:ext cx="85725" cy="85725"/>
            <a:chOff x="0" y="0"/>
            <a:chExt cx="85725" cy="85725"/>
          </a:xfrm>
        </p:grpSpPr>
        <p:sp>
          <p:nvSpPr>
            <p:cNvPr id="1048690" name="Freeform 19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5" name="Group 20"/>
          <p:cNvGrpSpPr>
            <a:grpSpLocks noChangeAspect="1"/>
          </p:cNvGrpSpPr>
          <p:nvPr/>
        </p:nvGrpSpPr>
        <p:grpSpPr>
          <a:xfrm rot="0">
            <a:off x="9081249" y="3408912"/>
            <a:ext cx="85725" cy="85725"/>
            <a:chOff x="0" y="0"/>
            <a:chExt cx="85725" cy="85725"/>
          </a:xfrm>
        </p:grpSpPr>
        <p:sp>
          <p:nvSpPr>
            <p:cNvPr id="1048691" name="Freeform 21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6" name="Group 22"/>
          <p:cNvGrpSpPr>
            <a:grpSpLocks noChangeAspect="1"/>
          </p:cNvGrpSpPr>
          <p:nvPr/>
        </p:nvGrpSpPr>
        <p:grpSpPr>
          <a:xfrm rot="0">
            <a:off x="9081249" y="4228062"/>
            <a:ext cx="85725" cy="85725"/>
            <a:chOff x="0" y="0"/>
            <a:chExt cx="85725" cy="85725"/>
          </a:xfrm>
        </p:grpSpPr>
        <p:sp>
          <p:nvSpPr>
            <p:cNvPr id="1048692" name="Freeform 23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7" name="Group 24"/>
          <p:cNvGrpSpPr>
            <a:grpSpLocks noChangeAspect="1"/>
          </p:cNvGrpSpPr>
          <p:nvPr/>
        </p:nvGrpSpPr>
        <p:grpSpPr>
          <a:xfrm rot="0">
            <a:off x="9081249" y="5047212"/>
            <a:ext cx="85725" cy="85725"/>
            <a:chOff x="0" y="0"/>
            <a:chExt cx="85725" cy="85725"/>
          </a:xfrm>
        </p:grpSpPr>
        <p:sp>
          <p:nvSpPr>
            <p:cNvPr id="1048693" name="Freeform 25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grpSp>
        <p:nvGrpSpPr>
          <p:cNvPr id="68" name="Group 26"/>
          <p:cNvGrpSpPr>
            <a:grpSpLocks noChangeAspect="1"/>
          </p:cNvGrpSpPr>
          <p:nvPr/>
        </p:nvGrpSpPr>
        <p:grpSpPr>
          <a:xfrm rot="0">
            <a:off x="9081249" y="5866362"/>
            <a:ext cx="85725" cy="85725"/>
            <a:chOff x="0" y="0"/>
            <a:chExt cx="85725" cy="85725"/>
          </a:xfrm>
        </p:grpSpPr>
        <p:sp>
          <p:nvSpPr>
            <p:cNvPr id="1048694" name="Freeform 27"/>
            <p:cNvSpPr/>
            <p:nvPr/>
          </p:nvSpPr>
          <p:spPr>
            <a:xfrm rot="0" flipH="0" flipV="0">
              <a:off x="0" y="0"/>
              <a:ext cx="85725" cy="85725"/>
            </a:xfrm>
            <a:custGeom>
              <a:avLst/>
              <a:ahLst/>
              <a:rect l="l" t="t" r="r" b="b"/>
              <a:pathLst>
                <a:path w="85725" h="85725">
                  <a:moveTo>
                    <a:pt x="85725" y="42926"/>
                  </a:moveTo>
                  <a:cubicBezTo>
                    <a:pt x="85725" y="48641"/>
                    <a:pt x="84582" y="54102"/>
                    <a:pt x="82423" y="59309"/>
                  </a:cubicBezTo>
                  <a:cubicBezTo>
                    <a:pt x="80264" y="64516"/>
                    <a:pt x="77089" y="69215"/>
                    <a:pt x="73152" y="73152"/>
                  </a:cubicBezTo>
                  <a:cubicBezTo>
                    <a:pt x="69215" y="77089"/>
                    <a:pt x="64516" y="80264"/>
                    <a:pt x="59309" y="82423"/>
                  </a:cubicBezTo>
                  <a:cubicBezTo>
                    <a:pt x="54102" y="84582"/>
                    <a:pt x="48641" y="85725"/>
                    <a:pt x="42926" y="85725"/>
                  </a:cubicBezTo>
                  <a:cubicBezTo>
                    <a:pt x="37211" y="85725"/>
                    <a:pt x="31750" y="84582"/>
                    <a:pt x="26543" y="82423"/>
                  </a:cubicBezTo>
                  <a:cubicBezTo>
                    <a:pt x="21336" y="80264"/>
                    <a:pt x="16510" y="77216"/>
                    <a:pt x="12573" y="73152"/>
                  </a:cubicBezTo>
                  <a:cubicBezTo>
                    <a:pt x="8636" y="69088"/>
                    <a:pt x="5461" y="64516"/>
                    <a:pt x="3302" y="59309"/>
                  </a:cubicBezTo>
                  <a:cubicBezTo>
                    <a:pt x="1143" y="54102"/>
                    <a:pt x="0" y="48514"/>
                    <a:pt x="0" y="42926"/>
                  </a:cubicBezTo>
                  <a:cubicBezTo>
                    <a:pt x="0" y="37338"/>
                    <a:pt x="1143" y="31750"/>
                    <a:pt x="3302" y="26416"/>
                  </a:cubicBezTo>
                  <a:cubicBezTo>
                    <a:pt x="5461" y="21082"/>
                    <a:pt x="8509" y="16510"/>
                    <a:pt x="12573" y="12573"/>
                  </a:cubicBezTo>
                  <a:cubicBezTo>
                    <a:pt x="16637" y="8636"/>
                    <a:pt x="21209" y="5461"/>
                    <a:pt x="26416" y="3302"/>
                  </a:cubicBezTo>
                  <a:cubicBezTo>
                    <a:pt x="31623" y="1143"/>
                    <a:pt x="37211" y="0"/>
                    <a:pt x="42926" y="0"/>
                  </a:cubicBezTo>
                  <a:cubicBezTo>
                    <a:pt x="48641" y="0"/>
                    <a:pt x="54102" y="1143"/>
                    <a:pt x="59309" y="3302"/>
                  </a:cubicBezTo>
                  <a:cubicBezTo>
                    <a:pt x="64516" y="5461"/>
                    <a:pt x="69215" y="8636"/>
                    <a:pt x="73152" y="12573"/>
                  </a:cubicBezTo>
                  <a:cubicBezTo>
                    <a:pt x="77089" y="16510"/>
                    <a:pt x="80264" y="21209"/>
                    <a:pt x="82423" y="26416"/>
                  </a:cubicBezTo>
                  <a:cubicBezTo>
                    <a:pt x="84582" y="31623"/>
                    <a:pt x="85725" y="37084"/>
                    <a:pt x="85725" y="42799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</p:grpSp>
      <p:sp>
        <p:nvSpPr>
          <p:cNvPr id="1048695" name="Freeform 28"/>
          <p:cNvSpPr/>
          <p:nvPr/>
        </p:nvSpPr>
        <p:spPr>
          <a:xfrm rot="0" flipH="0" flipV="0">
            <a:off x="11104369" y="-63503"/>
            <a:ext cx="7247125" cy="10413997"/>
          </a:xfrm>
          <a:custGeom>
            <a:avLst/>
            <a:ahLst/>
            <a:rect l="l" t="t" r="r" b="b"/>
            <a:pathLst>
              <a:path w="7247125" h="10413997">
                <a:moveTo>
                  <a:pt x="0" y="0"/>
                </a:moveTo>
                <a:lnTo>
                  <a:pt x="7247125" y="0"/>
                </a:lnTo>
                <a:lnTo>
                  <a:pt x="7247125" y="10413997"/>
                </a:lnTo>
                <a:lnTo>
                  <a:pt x="0" y="10413997"/>
                </a:lnTo>
                <a:lnTo>
                  <a:pt x="0" y="0"/>
                </a:lnTo>
                <a:close/>
              </a:path>
            </a:pathLst>
          </a:custGeom>
          <a:blipFill>
            <a:blip xmlns:r="http://schemas.openxmlformats.org/officeDocument/2006/relationships" r:embed="rId1"/>
            <a:stretch>
              <a:fillRect l="0" t="0" r="0" b="0"/>
            </a:stretch>
          </a:blipFill>
        </p:spPr>
      </p:sp>
      <p:sp>
        <p:nvSpPr>
          <p:cNvPr id="1048696" name="TextBox 29"/>
          <p:cNvSpPr txBox="1"/>
          <p:nvPr/>
        </p:nvSpPr>
        <p:spPr>
          <a:xfrm rot="0">
            <a:off x="1132999" y="282959"/>
            <a:ext cx="13806335" cy="1524254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2002"/>
              </a:lnSpc>
            </a:pPr>
            <a:r>
              <a:rPr sz="7200" lang="en-US">
                <a:solidFill>
                  <a:srgbClr val="000000"/>
                </a:solidFill>
                <a:latin typeface="Distillery Display"/>
                <a:ea typeface="Distillery Display"/>
                <a:cs typeface="Distillery Display"/>
                <a:sym typeface="Distillery Display"/>
              </a:rPr>
              <a:t>FEATURES AND FUNCTIONALITY</a:t>
            </a:r>
          </a:p>
        </p:txBody>
      </p:sp>
      <p:sp>
        <p:nvSpPr>
          <p:cNvPr id="1048697" name="TextBox 30"/>
          <p:cNvSpPr txBox="1"/>
          <p:nvPr/>
        </p:nvSpPr>
        <p:spPr>
          <a:xfrm rot="0">
            <a:off x="858317" y="1256824"/>
            <a:ext cx="349758" cy="114300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4500"/>
              </a:lnSpc>
            </a:pPr>
            <a:r>
              <a:rPr sz="2700" lang="en-US">
                <a:solidFill>
                  <a:srgbClr val="000000"/>
                </a:solidFill>
                <a:latin typeface="Arimo"/>
                <a:ea typeface="Arimo"/>
                <a:cs typeface="Arimo"/>
                <a:sym typeface="Arimo"/>
              </a:rPr>
              <a:t>🌟</a:t>
            </a:r>
          </a:p>
        </p:txBody>
      </p:sp>
      <p:sp>
        <p:nvSpPr>
          <p:cNvPr id="1048698" name="TextBox 31"/>
          <p:cNvSpPr txBox="1"/>
          <p:nvPr/>
        </p:nvSpPr>
        <p:spPr>
          <a:xfrm rot="0">
            <a:off x="1201217" y="1587817"/>
            <a:ext cx="79067" cy="171450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</a:t>
            </a:r>
          </a:p>
        </p:txBody>
      </p:sp>
      <p:sp>
        <p:nvSpPr>
          <p:cNvPr id="1048699" name="TextBox 32"/>
          <p:cNvSpPr txBox="1"/>
          <p:nvPr/>
        </p:nvSpPr>
        <p:spPr>
          <a:xfrm rot="0">
            <a:off x="1278741" y="1406842"/>
            <a:ext cx="1235935" cy="81864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Features</a:t>
            </a:r>
          </a:p>
        </p:txBody>
      </p:sp>
      <p:sp>
        <p:nvSpPr>
          <p:cNvPr id="1048700" name="TextBox 33"/>
          <p:cNvSpPr txBox="1"/>
          <p:nvPr/>
        </p:nvSpPr>
        <p:spPr>
          <a:xfrm rot="0">
            <a:off x="1346921" y="1816417"/>
            <a:ext cx="7994790" cy="4900931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3223"/>
              </a:lnSpc>
            </a:pP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DarkTheme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Black background with whitetext fora modern look.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Accent Color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Cyan (#00e5ff) used for headings and</a:t>
            </a:r>
          </a:p>
          <a:p>
            <a:pPr algn="l">
              <a:lnSpc>
                <a:spcPts val="2289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highlights.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Sticky Navbar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Header stays at the top when scrolling.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Navigation Links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Certification link (opens your IBM certificate). Contact link (opens email app).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Hero Section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Displays your welcome message and education details.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Footer Section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Copyright with auto-updating year. </a:t>
            </a: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Responsive Layout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Works across desktop and mobile (due to viewport meta tag).</a:t>
            </a:r>
          </a:p>
          <a:p>
            <a:pPr algn="l">
              <a:lnSpc>
                <a:spcPts val="4160"/>
              </a:lnSpc>
            </a:pPr>
            <a:r>
              <a:rPr b="1" sz="2700" lang="en-US">
                <a:solidFill>
                  <a:srgbClr val="000000"/>
                </a:solidFill>
                <a:latin typeface="Calibri (MS) Bold"/>
                <a:ea typeface="Calibri (MS) Bold"/>
                <a:cs typeface="Calibri (MS) Bold"/>
                <a:sym typeface="Calibri (MS) Bold"/>
              </a:rPr>
              <a:t>Thunder/Lightning Effect</a:t>
            </a: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 → Animated flash simulates</a:t>
            </a:r>
          </a:p>
          <a:p>
            <a:pPr algn="l">
              <a:lnSpc>
                <a:spcPts val="2289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lightning in the background.</a:t>
            </a:r>
          </a:p>
        </p:txBody>
      </p:sp>
      <p:sp>
        <p:nvSpPr>
          <p:cNvPr id="1048701" name="TextBox 34"/>
          <p:cNvSpPr txBox="1"/>
          <p:nvPr/>
        </p:nvSpPr>
        <p:spPr>
          <a:xfrm rot="0">
            <a:off x="8833599" y="2995051"/>
            <a:ext cx="1378534" cy="342899"/>
          </a:xfrm>
          <a:prstGeom prst="rect"/>
        </p:spPr>
        <p:txBody>
          <a:bodyPr anchor="t" bIns="0" lIns="0" rIns="0" rtlCol="0" tIns="0">
            <a:spAutoFit/>
          </a:bodyPr>
          <a:p>
            <a:pPr algn="l">
              <a:lnSpc>
                <a:spcPts val="1350"/>
              </a:lnSpc>
            </a:pPr>
            <a:r>
              <a:rPr sz="2700" lang="en-US">
                <a:solidFill>
                  <a:srgbClr val="000000"/>
                </a:solidFill>
                <a:latin typeface="Calibri (MS)"/>
                <a:ea typeface="Calibri (MS)"/>
                <a:cs typeface="Calibri (MS)"/>
                <a:sym typeface="Calibri (MS)"/>
              </a:rPr>
              <a:t>Functions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portfolio pptM.AKASH.pptx_20250901_145641_0000.pdf</dc:title>
  <dc:creator>2311DRK48I</dc:creator>
  <dcterms:created xsi:type="dcterms:W3CDTF">2006-08-15T02:00:00Z</dcterms:created>
  <dcterms:modified xsi:type="dcterms:W3CDTF">2025-09-01T10:30:52Z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3ed951efd9594eb9beebb2b6c28b5e26</vt:lpwstr>
  </property>
</Properties>
</file>