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6/22/2022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6/22/2022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file:///C:\Users\mkhsa\OneDrive\Documents\aw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CLOUDFRONT(CDN)</a:t>
            </a:r>
            <a:endParaRPr lang="en-US" dirty="0"/>
          </a:p>
        </p:txBody>
      </p:sp>
      <p:sp>
        <p:nvSpPr>
          <p:cNvPr id="3" name="Subtitle 2"/>
          <p:cNvSpPr>
            <a:spLocks noGrp="1"/>
          </p:cNvSpPr>
          <p:nvPr>
            <p:ph type="subTitle" idx="1"/>
          </p:nvPr>
        </p:nvSpPr>
        <p:spPr/>
        <p:txBody>
          <a:bodyPr/>
          <a:lstStyle/>
          <a:p>
            <a:r>
              <a:rPr lang="en-US" dirty="0" smtClean="0"/>
              <a:t>-Mukesh R</a:t>
            </a:r>
            <a:endParaRPr lang="en-US" dirty="0"/>
          </a:p>
        </p:txBody>
      </p:sp>
    </p:spTree>
    <p:extLst>
      <p:ext uri="{BB962C8B-B14F-4D97-AF65-F5344CB8AC3E}">
        <p14:creationId xmlns:p14="http://schemas.microsoft.com/office/powerpoint/2010/main" val="88766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AWS </a:t>
            </a:r>
            <a:r>
              <a:rPr lang="en-US" dirty="0" smtClean="0"/>
              <a:t>Cloud Front?</a:t>
            </a:r>
            <a:endParaRPr lang="en-US" dirty="0"/>
          </a:p>
        </p:txBody>
      </p:sp>
      <p:sp>
        <p:nvSpPr>
          <p:cNvPr id="3" name="Content Placeholder 2"/>
          <p:cNvSpPr>
            <a:spLocks noGrp="1"/>
          </p:cNvSpPr>
          <p:nvPr>
            <p:ph idx="1"/>
          </p:nvPr>
        </p:nvSpPr>
        <p:spPr>
          <a:xfrm>
            <a:off x="680321" y="2336872"/>
            <a:ext cx="9613861" cy="3949627"/>
          </a:xfrm>
        </p:spPr>
        <p:txBody>
          <a:bodyPr>
            <a:normAutofit lnSpcReduction="10000"/>
          </a:bodyPr>
          <a:lstStyle/>
          <a:p>
            <a:r>
              <a:rPr lang="en-US" sz="2000" dirty="0"/>
              <a:t>AWS </a:t>
            </a:r>
            <a:r>
              <a:rPr lang="en-US" sz="2000" dirty="0" smtClean="0"/>
              <a:t>Cloud Front </a:t>
            </a:r>
            <a:r>
              <a:rPr lang="en-US" sz="2000" dirty="0"/>
              <a:t>is a globally-distributed network offered by Amazon Web Services</a:t>
            </a:r>
          </a:p>
          <a:p>
            <a:r>
              <a:rPr lang="en-US" sz="2000" dirty="0" smtClean="0"/>
              <a:t>Cloud Front </a:t>
            </a:r>
            <a:r>
              <a:rPr lang="en-US" sz="2000" dirty="0"/>
              <a:t>CDN (Computer Delivery Network) is a system of distributed servers that deliver web pages and other web content to a user based on the geographic locations of the user, the origin of the webpage and a content delivery server.</a:t>
            </a:r>
          </a:p>
          <a:p>
            <a:r>
              <a:rPr lang="en-US" sz="2000" dirty="0"/>
              <a:t>such as software, SDKs, videos, etc., to the clients, with high transfer speed</a:t>
            </a:r>
            <a:r>
              <a:rPr lang="en-US" sz="2000" dirty="0" smtClean="0"/>
              <a:t>.</a:t>
            </a:r>
          </a:p>
          <a:p>
            <a:endParaRPr lang="en-US" sz="2000" dirty="0"/>
          </a:p>
          <a:p>
            <a:endParaRPr lang="en-US" sz="2000" dirty="0" smtClean="0"/>
          </a:p>
          <a:p>
            <a:endParaRPr lang="en-US" sz="2000" dirty="0"/>
          </a:p>
          <a:p>
            <a:pPr marL="0" indent="0">
              <a:buNone/>
            </a:pPr>
            <a:r>
              <a:rPr lang="en-US" sz="2000" dirty="0" smtClean="0"/>
              <a:t>       </a:t>
            </a:r>
            <a:r>
              <a:rPr lang="en-US" sz="1800" dirty="0" smtClean="0"/>
              <a:t>CloudFront             Download             </a:t>
            </a:r>
            <a:r>
              <a:rPr lang="en-US" sz="1800" dirty="0" smtClean="0">
                <a:latin typeface="Helvetica Neue"/>
                <a:cs typeface="Helvetica Neue"/>
              </a:rPr>
              <a:t>streaming         edge location</a:t>
            </a:r>
            <a:endParaRPr lang="en-US" sz="1800" dirty="0" smtClean="0"/>
          </a:p>
          <a:p>
            <a:pPr marL="0" indent="0">
              <a:buNone/>
            </a:pPr>
            <a:r>
              <a:rPr lang="en-US" sz="1800" dirty="0"/>
              <a:t> </a:t>
            </a:r>
            <a:r>
              <a:rPr lang="en-US" sz="1800" dirty="0" smtClean="0"/>
              <a:t>                                   Distribution          </a:t>
            </a:r>
            <a:r>
              <a:rPr lang="en-US" sz="1800" dirty="0" smtClean="0"/>
              <a:t>Distribution</a:t>
            </a:r>
            <a:endParaRPr lang="en-US" sz="1800" dirty="0" smtClean="0"/>
          </a:p>
        </p:txBody>
      </p:sp>
      <p:pic>
        <p:nvPicPr>
          <p:cNvPr id="4" name="Picture 3" descr="CloudFro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516" y="4311685"/>
            <a:ext cx="820029" cy="796583"/>
          </a:xfrm>
          <a:prstGeom prst="rect">
            <a:avLst/>
          </a:prstGeom>
        </p:spPr>
      </p:pic>
      <p:pic>
        <p:nvPicPr>
          <p:cNvPr id="5" name="Picture 4"/>
          <p:cNvPicPr>
            <a:picLocks noChangeAspect="1"/>
          </p:cNvPicPr>
          <p:nvPr/>
        </p:nvPicPr>
        <p:blipFill>
          <a:blip r:embed="rId3"/>
          <a:stretch>
            <a:fillRect/>
          </a:stretch>
        </p:blipFill>
        <p:spPr>
          <a:xfrm>
            <a:off x="3394582" y="4311682"/>
            <a:ext cx="828853" cy="796583"/>
          </a:xfrm>
          <a:prstGeom prst="rect">
            <a:avLst/>
          </a:prstGeom>
        </p:spPr>
      </p:pic>
      <p:pic>
        <p:nvPicPr>
          <p:cNvPr id="6" name="Picture 5"/>
          <p:cNvPicPr>
            <a:picLocks noChangeAspect="1"/>
          </p:cNvPicPr>
          <p:nvPr/>
        </p:nvPicPr>
        <p:blipFill>
          <a:blip r:embed="rId4"/>
          <a:stretch>
            <a:fillRect/>
          </a:stretch>
        </p:blipFill>
        <p:spPr>
          <a:xfrm>
            <a:off x="5270472" y="4311683"/>
            <a:ext cx="802476" cy="796583"/>
          </a:xfrm>
          <a:prstGeom prst="rect">
            <a:avLst/>
          </a:prstGeom>
        </p:spPr>
      </p:pic>
      <p:pic>
        <p:nvPicPr>
          <p:cNvPr id="7" name="Picture 6"/>
          <p:cNvPicPr>
            <a:picLocks noChangeAspect="1"/>
          </p:cNvPicPr>
          <p:nvPr/>
        </p:nvPicPr>
        <p:blipFill>
          <a:blip r:embed="rId5"/>
          <a:stretch>
            <a:fillRect/>
          </a:stretch>
        </p:blipFill>
        <p:spPr>
          <a:xfrm>
            <a:off x="7015586" y="4311683"/>
            <a:ext cx="828854" cy="796583"/>
          </a:xfrm>
          <a:prstGeom prst="rect">
            <a:avLst/>
          </a:prstGeom>
        </p:spPr>
      </p:pic>
    </p:spTree>
    <p:extLst>
      <p:ext uri="{BB962C8B-B14F-4D97-AF65-F5344CB8AC3E}">
        <p14:creationId xmlns:p14="http://schemas.microsoft.com/office/powerpoint/2010/main" val="262813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a:t>Does AWS CloudFront Work?</a:t>
            </a:r>
          </a:p>
        </p:txBody>
      </p:sp>
      <p:sp>
        <p:nvSpPr>
          <p:cNvPr id="3" name="Content Placeholder 2"/>
          <p:cNvSpPr>
            <a:spLocks noGrp="1"/>
          </p:cNvSpPr>
          <p:nvPr>
            <p:ph idx="1"/>
          </p:nvPr>
        </p:nvSpPr>
        <p:spPr>
          <a:xfrm>
            <a:off x="680321" y="2154116"/>
            <a:ext cx="9613861" cy="4237892"/>
          </a:xfrm>
        </p:spPr>
        <p:txBody>
          <a:bodyPr>
            <a:normAutofit/>
          </a:bodyPr>
          <a:lstStyle/>
          <a:p>
            <a:r>
              <a:rPr lang="en-US" dirty="0" smtClean="0"/>
              <a:t>There are 6 </a:t>
            </a:r>
            <a:r>
              <a:rPr lang="en-US" dirty="0"/>
              <a:t>steps, how CloudFront delivers the content</a:t>
            </a:r>
            <a:r>
              <a:rPr lang="en-US" dirty="0" smtClean="0"/>
              <a:t>:</a:t>
            </a:r>
          </a:p>
          <a:p>
            <a:r>
              <a:rPr lang="en-US" dirty="0" smtClean="0"/>
              <a:t>Step 1: Client Access</a:t>
            </a:r>
          </a:p>
          <a:p>
            <a:pPr marL="0" indent="0">
              <a:buNone/>
            </a:pPr>
            <a:endParaRPr lang="en-US" dirty="0"/>
          </a:p>
          <a:p>
            <a:pPr marL="0" indent="0">
              <a:buNone/>
            </a:pPr>
            <a:endParaRPr lang="en-US" dirty="0" smtClean="0"/>
          </a:p>
          <a:p>
            <a:pPr marL="0" indent="0">
              <a:buNone/>
            </a:pPr>
            <a:endParaRPr lang="en-US" dirty="0"/>
          </a:p>
          <a:p>
            <a:r>
              <a:rPr lang="en-US" dirty="0" smtClean="0"/>
              <a:t>Step 2: Serve User Request</a:t>
            </a:r>
          </a:p>
          <a:p>
            <a:pPr marL="0" indent="0">
              <a:buNone/>
            </a:pPr>
            <a:endParaRPr lang="en-US" dirty="0"/>
          </a:p>
          <a:p>
            <a:pPr marL="0" indent="0">
              <a:buNone/>
            </a:pPr>
            <a:r>
              <a:rPr lang="en-US" dirty="0" smtClean="0"/>
              <a:t>                                  </a:t>
            </a:r>
            <a:endParaRPr lang="en-US" dirty="0"/>
          </a:p>
        </p:txBody>
      </p:sp>
      <p:pic>
        <p:nvPicPr>
          <p:cNvPr id="1026" name="Picture 2" descr="aws-ste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299" y="3113325"/>
            <a:ext cx="3572363" cy="13485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072299" y="4967655"/>
            <a:ext cx="4981575" cy="1292468"/>
          </a:xfrm>
          <a:prstGeom prst="rect">
            <a:avLst/>
          </a:prstGeom>
        </p:spPr>
      </p:pic>
    </p:spTree>
    <p:extLst>
      <p:ext uri="{BB962C8B-B14F-4D97-AF65-F5344CB8AC3E}">
        <p14:creationId xmlns:p14="http://schemas.microsoft.com/office/powerpoint/2010/main" val="296039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a:t>
            </a:r>
            <a:r>
              <a:rPr lang="en-US" dirty="0"/>
              <a:t>3: Cache file </a:t>
            </a:r>
            <a:r>
              <a:rPr lang="en-US" dirty="0" smtClean="0"/>
              <a:t>– CloudFront</a:t>
            </a:r>
          </a:p>
          <a:p>
            <a:endParaRPr lang="en-US" dirty="0"/>
          </a:p>
          <a:p>
            <a:endParaRPr lang="en-US" dirty="0" smtClean="0"/>
          </a:p>
          <a:p>
            <a:endParaRPr lang="en-US" dirty="0"/>
          </a:p>
          <a:p>
            <a:r>
              <a:rPr lang="en-US" dirty="0" smtClean="0"/>
              <a:t>Step 4: </a:t>
            </a:r>
            <a:r>
              <a:rPr lang="en-US" dirty="0"/>
              <a:t>Web server </a:t>
            </a:r>
            <a:r>
              <a:rPr lang="en-US" dirty="0" smtClean="0"/>
              <a:t>– CloudFront</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080846" y="2815004"/>
            <a:ext cx="4891454" cy="1229458"/>
          </a:xfrm>
          <a:prstGeom prst="rect">
            <a:avLst/>
          </a:prstGeom>
        </p:spPr>
      </p:pic>
      <p:pic>
        <p:nvPicPr>
          <p:cNvPr id="5" name="Picture 4"/>
          <p:cNvPicPr>
            <a:picLocks noChangeAspect="1"/>
          </p:cNvPicPr>
          <p:nvPr/>
        </p:nvPicPr>
        <p:blipFill>
          <a:blip r:embed="rId3"/>
          <a:stretch>
            <a:fillRect/>
          </a:stretch>
        </p:blipFill>
        <p:spPr>
          <a:xfrm>
            <a:off x="2080846" y="4745564"/>
            <a:ext cx="5686425" cy="1400259"/>
          </a:xfrm>
          <a:prstGeom prst="rect">
            <a:avLst/>
          </a:prstGeom>
        </p:spPr>
      </p:pic>
    </p:spTree>
    <p:extLst>
      <p:ext uri="{BB962C8B-B14F-4D97-AF65-F5344CB8AC3E}">
        <p14:creationId xmlns:p14="http://schemas.microsoft.com/office/powerpoint/2010/main" val="121695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250831"/>
            <a:ext cx="9613861" cy="3685358"/>
          </a:xfrm>
        </p:spPr>
        <p:txBody>
          <a:bodyPr/>
          <a:lstStyle/>
          <a:p>
            <a:r>
              <a:rPr lang="en-US" dirty="0" smtClean="0"/>
              <a:t>Step 5: </a:t>
            </a:r>
            <a:r>
              <a:rPr lang="en-US" dirty="0"/>
              <a:t>Share </a:t>
            </a:r>
            <a:r>
              <a:rPr lang="en-US" dirty="0" smtClean="0"/>
              <a:t>file</a:t>
            </a:r>
          </a:p>
          <a:p>
            <a:endParaRPr lang="en-US" dirty="0"/>
          </a:p>
          <a:p>
            <a:endParaRPr lang="en-US" dirty="0" smtClean="0"/>
          </a:p>
          <a:p>
            <a:endParaRPr lang="en-US" dirty="0"/>
          </a:p>
          <a:p>
            <a:r>
              <a:rPr lang="en-US" dirty="0" smtClean="0"/>
              <a:t>Step 6: </a:t>
            </a:r>
            <a:r>
              <a:rPr lang="en-US" dirty="0"/>
              <a:t>Receives file - CloudFront</a:t>
            </a:r>
            <a:endParaRPr lang="en-US" dirty="0" smtClean="0"/>
          </a:p>
        </p:txBody>
      </p:sp>
      <p:pic>
        <p:nvPicPr>
          <p:cNvPr id="4" name="Picture 3"/>
          <p:cNvPicPr>
            <a:picLocks noChangeAspect="1"/>
          </p:cNvPicPr>
          <p:nvPr/>
        </p:nvPicPr>
        <p:blipFill>
          <a:blip r:embed="rId2"/>
          <a:stretch>
            <a:fillRect/>
          </a:stretch>
        </p:blipFill>
        <p:spPr>
          <a:xfrm>
            <a:off x="2046776" y="2760010"/>
            <a:ext cx="5495925" cy="1284452"/>
          </a:xfrm>
          <a:prstGeom prst="rect">
            <a:avLst/>
          </a:prstGeom>
        </p:spPr>
      </p:pic>
    </p:spTree>
    <p:extLst>
      <p:ext uri="{BB962C8B-B14F-4D97-AF65-F5344CB8AC3E}">
        <p14:creationId xmlns:p14="http://schemas.microsoft.com/office/powerpoint/2010/main" val="345075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CloudFront CDN</a:t>
            </a:r>
          </a:p>
        </p:txBody>
      </p:sp>
      <p:sp>
        <p:nvSpPr>
          <p:cNvPr id="3" name="Content Placeholder 2"/>
          <p:cNvSpPr>
            <a:spLocks noGrp="1"/>
          </p:cNvSpPr>
          <p:nvPr>
            <p:ph idx="1"/>
          </p:nvPr>
        </p:nvSpPr>
        <p:spPr/>
        <p:txBody>
          <a:bodyPr/>
          <a:lstStyle/>
          <a:p>
            <a:r>
              <a:rPr lang="en-US" dirty="0"/>
              <a:t>Step 1: </a:t>
            </a:r>
            <a:r>
              <a:rPr lang="en-US" b="1" dirty="0"/>
              <a:t>Create a bucket and upload content in a bucket.</a:t>
            </a:r>
          </a:p>
          <a:p>
            <a:r>
              <a:rPr lang="en-US" sz="1800" dirty="0" smtClean="0"/>
              <a:t>Sign </a:t>
            </a:r>
            <a:r>
              <a:rPr lang="en-US" sz="1800" dirty="0"/>
              <a:t>in to the AWS Management Console.</a:t>
            </a:r>
          </a:p>
          <a:p>
            <a:r>
              <a:rPr lang="en-US" sz="1800" dirty="0"/>
              <a:t>Click on the S3 services in the AWS </a:t>
            </a:r>
            <a:endParaRPr lang="en-US" sz="1800" dirty="0" smtClean="0"/>
          </a:p>
          <a:p>
            <a:pPr marL="0" indent="0">
              <a:buNone/>
            </a:pPr>
            <a:r>
              <a:rPr lang="en-US" sz="1800" dirty="0" smtClean="0"/>
              <a:t>   Management </a:t>
            </a:r>
            <a:r>
              <a:rPr lang="en-US" sz="1800" dirty="0"/>
              <a:t>Console.</a:t>
            </a:r>
          </a:p>
          <a:p>
            <a:r>
              <a:rPr lang="en-US" sz="1800" dirty="0"/>
              <a:t>Click on the "Create bucket" button.</a:t>
            </a:r>
          </a:p>
        </p:txBody>
      </p:sp>
      <p:pic>
        <p:nvPicPr>
          <p:cNvPr id="4" name="Picture 3"/>
          <p:cNvPicPr>
            <a:picLocks noChangeAspect="1"/>
          </p:cNvPicPr>
          <p:nvPr/>
        </p:nvPicPr>
        <p:blipFill>
          <a:blip r:embed="rId2"/>
          <a:stretch>
            <a:fillRect/>
          </a:stretch>
        </p:blipFill>
        <p:spPr>
          <a:xfrm>
            <a:off x="5161085" y="2813538"/>
            <a:ext cx="6268915" cy="3856406"/>
          </a:xfrm>
          <a:prstGeom prst="rect">
            <a:avLst/>
          </a:prstGeom>
        </p:spPr>
      </p:pic>
    </p:spTree>
    <p:extLst>
      <p:ext uri="{BB962C8B-B14F-4D97-AF65-F5344CB8AC3E}">
        <p14:creationId xmlns:p14="http://schemas.microsoft.com/office/powerpoint/2010/main" val="356248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2" y="2336873"/>
            <a:ext cx="5694102" cy="4037550"/>
          </a:xfrm>
        </p:spPr>
        <p:txBody>
          <a:bodyPr>
            <a:normAutofit fontScale="92500" lnSpcReduction="10000"/>
          </a:bodyPr>
          <a:lstStyle/>
          <a:p>
            <a:r>
              <a:rPr lang="en-US" sz="1800" dirty="0"/>
              <a:t>I have provided </a:t>
            </a:r>
            <a:r>
              <a:rPr lang="en-US" sz="1800" b="1" dirty="0" smtClean="0"/>
              <a:t>“</a:t>
            </a:r>
            <a:r>
              <a:rPr lang="en-US" sz="1800" b="1" dirty="0" err="1" smtClean="0"/>
              <a:t>mkh-cdn</a:t>
            </a:r>
            <a:r>
              <a:rPr lang="en-US" sz="1800" b="1" dirty="0" smtClean="0"/>
              <a:t>"</a:t>
            </a:r>
            <a:r>
              <a:rPr lang="en-US" sz="1800" dirty="0"/>
              <a:t> as a bucket name.</a:t>
            </a:r>
          </a:p>
          <a:p>
            <a:r>
              <a:rPr lang="en-US" sz="1800" dirty="0"/>
              <a:t>Choose a region for your bucket. </a:t>
            </a:r>
            <a:endParaRPr lang="en-US" sz="1800" dirty="0" smtClean="0"/>
          </a:p>
          <a:p>
            <a:pPr marL="0" indent="0">
              <a:buNone/>
            </a:pPr>
            <a:r>
              <a:rPr lang="en-US" sz="1800" dirty="0" smtClean="0"/>
              <a:t>By </a:t>
            </a:r>
            <a:r>
              <a:rPr lang="en-US" sz="1800" dirty="0"/>
              <a:t>default, Amazon S3 bucket stores the object </a:t>
            </a:r>
            <a:r>
              <a:rPr lang="en-US" sz="1800" dirty="0" smtClean="0"/>
              <a:t>in the </a:t>
            </a:r>
            <a:r>
              <a:rPr lang="en-US" sz="1800" dirty="0"/>
              <a:t>US </a:t>
            </a:r>
            <a:r>
              <a:rPr lang="en-US" sz="1800" dirty="0" smtClean="0"/>
              <a:t>East (</a:t>
            </a:r>
            <a:r>
              <a:rPr lang="en-US" sz="1800" dirty="0" err="1" smtClean="0"/>
              <a:t>N.Verginia</a:t>
            </a:r>
            <a:r>
              <a:rPr lang="en-US" sz="1800" dirty="0" smtClean="0"/>
              <a:t>) </a:t>
            </a:r>
            <a:r>
              <a:rPr lang="en-US" sz="1800" dirty="0"/>
              <a:t>region.</a:t>
            </a:r>
          </a:p>
          <a:p>
            <a:r>
              <a:rPr lang="en-US" sz="1800" dirty="0"/>
              <a:t>Click on the </a:t>
            </a:r>
            <a:r>
              <a:rPr lang="en-US" sz="1800" b="1" dirty="0"/>
              <a:t>Create</a:t>
            </a:r>
            <a:r>
              <a:rPr lang="en-US" sz="1800" dirty="0"/>
              <a:t> button.</a:t>
            </a:r>
          </a:p>
          <a:p>
            <a:r>
              <a:rPr lang="en-US" sz="1800" dirty="0"/>
              <a:t>Select your bucket and then click on the </a:t>
            </a:r>
            <a:r>
              <a:rPr lang="en-US" sz="1800" b="1" dirty="0"/>
              <a:t>Upload</a:t>
            </a:r>
            <a:r>
              <a:rPr lang="en-US" sz="1800" dirty="0"/>
              <a:t> button.</a:t>
            </a:r>
          </a:p>
          <a:p>
            <a:r>
              <a:rPr lang="en-US" sz="1800" dirty="0"/>
              <a:t>Click on the </a:t>
            </a:r>
            <a:r>
              <a:rPr lang="en-US" sz="1800" b="1" dirty="0"/>
              <a:t>Add files</a:t>
            </a:r>
            <a:r>
              <a:rPr lang="en-US" sz="1800" dirty="0"/>
              <a:t> and select the file from your device that you want to upload.</a:t>
            </a:r>
          </a:p>
          <a:p>
            <a:r>
              <a:rPr lang="en-US" sz="1800" dirty="0"/>
              <a:t>Enable public access to the object that has been uploaded successfully.</a:t>
            </a:r>
          </a:p>
          <a:p>
            <a:r>
              <a:rPr lang="en-US" sz="1800" dirty="0"/>
              <a:t>After uploading a file, you can navigate to the object by using a URL given below</a:t>
            </a:r>
            <a:r>
              <a:rPr lang="en-US" sz="1800" dirty="0" smtClean="0"/>
              <a:t>:</a:t>
            </a:r>
          </a:p>
          <a:p>
            <a:pPr marL="0" indent="0">
              <a:buNone/>
            </a:pPr>
            <a:r>
              <a:rPr lang="en-US" sz="1800" dirty="0"/>
              <a:t>  </a:t>
            </a:r>
            <a:r>
              <a:rPr lang="en-US" sz="1800" dirty="0" smtClean="0"/>
              <a:t> </a:t>
            </a:r>
            <a:r>
              <a:rPr lang="en-US" sz="1800" dirty="0" smtClean="0">
                <a:hlinkClick r:id="rId2" action="ppaction://hlinkfile"/>
              </a:rPr>
              <a:t>https</a:t>
            </a:r>
            <a:r>
              <a:rPr lang="en-US" sz="1800" dirty="0">
                <a:hlinkClick r:id="rId2" action="ppaction://hlinkfile"/>
              </a:rPr>
              <a:t>://mkh-cdn.s3.amazonaws.com/9.jpg</a:t>
            </a:r>
            <a:endParaRPr lang="en-US" sz="18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40647"/>
          <a:stretch/>
        </p:blipFill>
        <p:spPr>
          <a:xfrm>
            <a:off x="6222023" y="2356338"/>
            <a:ext cx="5969977" cy="4387361"/>
          </a:xfrm>
          <a:prstGeom prst="rect">
            <a:avLst/>
          </a:prstGeom>
        </p:spPr>
      </p:pic>
    </p:spTree>
    <p:extLst>
      <p:ext uri="{BB962C8B-B14F-4D97-AF65-F5344CB8AC3E}">
        <p14:creationId xmlns:p14="http://schemas.microsoft.com/office/powerpoint/2010/main" val="308223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2336873"/>
            <a:ext cx="6010625" cy="4195812"/>
          </a:xfrm>
        </p:spPr>
        <p:txBody>
          <a:bodyPr>
            <a:normAutofit fontScale="92500" lnSpcReduction="10000"/>
          </a:bodyPr>
          <a:lstStyle/>
          <a:p>
            <a:r>
              <a:rPr lang="en-US" dirty="0">
                <a:solidFill>
                  <a:schemeClr val="bg1"/>
                </a:solidFill>
              </a:rPr>
              <a:t>Step 2: Create a CloudFront Distribution</a:t>
            </a:r>
          </a:p>
          <a:p>
            <a:r>
              <a:rPr lang="en-US" sz="1800" dirty="0"/>
              <a:t>Open the CloudFront Console by using the link https://console.aws.amazon.com/cloudfront/.</a:t>
            </a:r>
          </a:p>
          <a:p>
            <a:r>
              <a:rPr lang="en-US" sz="1800" dirty="0"/>
              <a:t>Click on the Create </a:t>
            </a:r>
            <a:r>
              <a:rPr lang="en-US" sz="1800" dirty="0" smtClean="0"/>
              <a:t>Distribution</a:t>
            </a:r>
          </a:p>
          <a:p>
            <a:r>
              <a:rPr lang="en-US" sz="1800" dirty="0"/>
              <a:t>Where,</a:t>
            </a:r>
          </a:p>
          <a:p>
            <a:r>
              <a:rPr lang="en-US" sz="1800" b="1" dirty="0">
                <a:solidFill>
                  <a:schemeClr val="bg1"/>
                </a:solidFill>
              </a:rPr>
              <a:t>Origin Domain Name</a:t>
            </a:r>
            <a:r>
              <a:rPr lang="en-US" sz="1800" dirty="0"/>
              <a:t>: It defines from where the origin is coming from. Origin domain name is </a:t>
            </a:r>
            <a:r>
              <a:rPr lang="en-US" sz="1800" dirty="0" smtClean="0"/>
              <a:t>mkh-cdn.s3.us-east-1.amazonaws.com</a:t>
            </a:r>
            <a:r>
              <a:rPr lang="en-US" sz="1800" dirty="0"/>
              <a:t> in which </a:t>
            </a:r>
            <a:r>
              <a:rPr lang="en-US" sz="1800" dirty="0" err="1" smtClean="0"/>
              <a:t>mkh-cdn</a:t>
            </a:r>
            <a:r>
              <a:rPr lang="en-US" sz="1800" dirty="0" smtClean="0"/>
              <a:t> </a:t>
            </a:r>
            <a:r>
              <a:rPr lang="en-US" sz="1800" dirty="0"/>
              <a:t>is a bucket that we have created in S3.</a:t>
            </a:r>
          </a:p>
          <a:p>
            <a:r>
              <a:rPr lang="en-US" sz="1800" b="1" dirty="0" smtClean="0">
                <a:solidFill>
                  <a:schemeClr val="bg1"/>
                </a:solidFill>
              </a:rPr>
              <a:t>Origin </a:t>
            </a:r>
            <a:r>
              <a:rPr lang="en-US" sz="1800" b="1" dirty="0">
                <a:solidFill>
                  <a:schemeClr val="bg1"/>
                </a:solidFill>
              </a:rPr>
              <a:t>Path</a:t>
            </a:r>
            <a:r>
              <a:rPr lang="en-US" sz="1800" b="1" dirty="0" smtClean="0">
                <a:solidFill>
                  <a:schemeClr val="bg1"/>
                </a:solidFill>
              </a:rPr>
              <a:t>:</a:t>
            </a:r>
            <a:r>
              <a:rPr lang="en-US" sz="1800" dirty="0" smtClean="0"/>
              <a:t> There can be multiple origins in a distribution. </a:t>
            </a:r>
            <a:r>
              <a:rPr lang="en-US" sz="1800" dirty="0"/>
              <a:t>Origin path is a folder in S3 bucket. You can add the folders in S3 bucket and put it in the Origin Path, means that the origin is coming from the different folders not from the bucket itself. I leave the Origin Path with a default value.</a:t>
            </a:r>
          </a:p>
          <a:p>
            <a:endParaRPr lang="en-US" sz="1800" dirty="0"/>
          </a:p>
        </p:txBody>
      </p:sp>
      <p:pic>
        <p:nvPicPr>
          <p:cNvPr id="4" name="Picture 3"/>
          <p:cNvPicPr>
            <a:picLocks noChangeAspect="1"/>
          </p:cNvPicPr>
          <p:nvPr/>
        </p:nvPicPr>
        <p:blipFill rotWithShape="1">
          <a:blip r:embed="rId2"/>
          <a:srcRect r="36030"/>
          <a:stretch/>
        </p:blipFill>
        <p:spPr>
          <a:xfrm>
            <a:off x="6603022" y="2336874"/>
            <a:ext cx="5588977" cy="4521126"/>
          </a:xfrm>
          <a:prstGeom prst="rect">
            <a:avLst/>
          </a:prstGeom>
        </p:spPr>
      </p:pic>
    </p:spTree>
    <p:extLst>
      <p:ext uri="{BB962C8B-B14F-4D97-AF65-F5344CB8AC3E}">
        <p14:creationId xmlns:p14="http://schemas.microsoft.com/office/powerpoint/2010/main" val="394783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Behavior Settings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4791793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113</TotalTime>
  <Words>439</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Helvetica Neue</vt:lpstr>
      <vt:lpstr>Trebuchet MS</vt:lpstr>
      <vt:lpstr>Berlin</vt:lpstr>
      <vt:lpstr>AWS CLOUDFRONT(CDN)</vt:lpstr>
      <vt:lpstr>What is AWS Cloud Front?</vt:lpstr>
      <vt:lpstr>How Does AWS CloudFront Work?</vt:lpstr>
      <vt:lpstr>PowerPoint Presentation</vt:lpstr>
      <vt:lpstr>PowerPoint Presentation</vt:lpstr>
      <vt:lpstr>Creating a CloudFront CDN</vt:lpstr>
      <vt:lpstr>PowerPoint Presentation</vt:lpstr>
      <vt:lpstr>PowerPoint Presentation</vt:lpstr>
      <vt:lpstr>Cache Behavior Settings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CLOUDFRONT(CDN)</dc:title>
  <dc:creator>Mukesh Ravi</dc:creator>
  <cp:lastModifiedBy>Mukesh Ravi</cp:lastModifiedBy>
  <cp:revision>11</cp:revision>
  <dcterms:created xsi:type="dcterms:W3CDTF">2022-06-22T14:17:28Z</dcterms:created>
  <dcterms:modified xsi:type="dcterms:W3CDTF">2022-06-22T16:10:59Z</dcterms:modified>
</cp:coreProperties>
</file>