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30C2E0-0EE3-4C64-B5ED-2C12DD2189C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CED39-0CB6-4162-B55E-5A637BD084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0C2E0-0EE3-4C64-B5ED-2C12DD2189C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197980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0C2E0-0EE3-4C64-B5ED-2C12DD2189C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127949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0C2E0-0EE3-4C64-B5ED-2C12DD2189C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380082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30C2E0-0EE3-4C64-B5ED-2C12DD2189C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CED39-0CB6-4162-B55E-5A637BD084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45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30C2E0-0EE3-4C64-B5ED-2C12DD2189CD}"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490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0C2E0-0EE3-4C64-B5ED-2C12DD2189CD}"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109342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0C2E0-0EE3-4C64-B5ED-2C12DD2189CD}"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361158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30C2E0-0EE3-4C64-B5ED-2C12DD2189CD}" type="datetimeFigureOut">
              <a:rPr lang="en-US" smtClean="0"/>
              <a:t>3/15/2022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31896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30C2E0-0EE3-4C64-B5ED-2C12DD2189CD}" type="datetimeFigureOut">
              <a:rPr lang="en-US" smtClean="0"/>
              <a:t>3/15/2022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ECED39-0CB6-4162-B55E-5A637BD08466}" type="slidenum">
              <a:rPr lang="en-US" smtClean="0"/>
              <a:t>‹#›</a:t>
            </a:fld>
            <a:endParaRPr lang="en-US"/>
          </a:p>
        </p:txBody>
      </p:sp>
    </p:spTree>
    <p:extLst>
      <p:ext uri="{BB962C8B-B14F-4D97-AF65-F5344CB8AC3E}">
        <p14:creationId xmlns:p14="http://schemas.microsoft.com/office/powerpoint/2010/main" val="23147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30C2E0-0EE3-4C64-B5ED-2C12DD2189CD}"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CED39-0CB6-4162-B55E-5A637BD08466}" type="slidenum">
              <a:rPr lang="en-US" smtClean="0"/>
              <a:t>‹#›</a:t>
            </a:fld>
            <a:endParaRPr lang="en-US"/>
          </a:p>
        </p:txBody>
      </p:sp>
    </p:spTree>
    <p:extLst>
      <p:ext uri="{BB962C8B-B14F-4D97-AF65-F5344CB8AC3E}">
        <p14:creationId xmlns:p14="http://schemas.microsoft.com/office/powerpoint/2010/main" val="364232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30C2E0-0EE3-4C64-B5ED-2C12DD2189CD}" type="datetimeFigureOut">
              <a:rPr lang="en-US" smtClean="0"/>
              <a:t>3/15/2022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ECED39-0CB6-4162-B55E-5A637BD084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0943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reerfoundry.com/en/blog/ux-design/the-difference-between-ux-and-ui-design-a-laymans-guide/#:~:text=UX%20design%20refers%20to%20the%20term%20%E2%80%9C%20user,crucial%20to%20a%20product%20and%20work%20closely%20together" TargetMode="External"/><Relationship Id="rId2" Type="http://schemas.openxmlformats.org/officeDocument/2006/relationships/hyperlink" Target="https://creativepace.com/resources/blog/user-interface-user-experience-digital-transformation-design/" TargetMode="External"/><Relationship Id="rId1" Type="http://schemas.openxmlformats.org/officeDocument/2006/relationships/slideLayout" Target="../slideLayouts/slideLayout2.xml"/><Relationship Id="rId5" Type="http://schemas.openxmlformats.org/officeDocument/2006/relationships/hyperlink" Target="https://www.indeed.com/career-advice/career-development/user-interface" TargetMode="External"/><Relationship Id="rId4" Type="http://schemas.openxmlformats.org/officeDocument/2006/relationships/hyperlink" Target="https://www.interaction-design.org/literature/topics/ux-desig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638" y="1538655"/>
            <a:ext cx="9372600" cy="2004646"/>
          </a:xfrm>
        </p:spPr>
        <p:txBody>
          <a:bodyPr>
            <a:normAutofit fontScale="90000"/>
          </a:bodyPr>
          <a:lstStyle/>
          <a:p>
            <a:r>
              <a:rPr lang="en-US" dirty="0" smtClean="0"/>
              <a:t>Colleague Centric UI/UX</a:t>
            </a:r>
            <a:endParaRPr lang="en-US" dirty="0"/>
          </a:p>
        </p:txBody>
      </p:sp>
    </p:spTree>
    <p:extLst>
      <p:ext uri="{BB962C8B-B14F-4D97-AF65-F5344CB8AC3E}">
        <p14:creationId xmlns:p14="http://schemas.microsoft.com/office/powerpoint/2010/main" val="86188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hlinkClick r:id="rId2"/>
              </a:rPr>
              <a:t>https://creativepace.com/resources/blog/user-interface-user-experience-digital-transformation-design</a:t>
            </a:r>
            <a:r>
              <a:rPr lang="en-US" dirty="0" smtClean="0">
                <a:hlinkClick r:id="rId2"/>
              </a:rPr>
              <a:t>/</a:t>
            </a:r>
            <a:endParaRPr lang="en-US" dirty="0" smtClean="0"/>
          </a:p>
          <a:p>
            <a:pPr>
              <a:buFont typeface="Wingdings" panose="05000000000000000000" pitchFamily="2" charset="2"/>
              <a:buChar char="q"/>
            </a:pPr>
            <a:r>
              <a:rPr lang="en-US" dirty="0">
                <a:hlinkClick r:id="rId3"/>
              </a:rPr>
              <a:t>https://careerfoundry.com/en/blog/ux-design/the-difference-between-ux-and-ui-design-a-laymans-guide/#:~:text=UX%20design%20refers%20to%20the%20term%20%E2%80%9C%20user,crucial%20to%20a%20product%20and%20work%20closely%20together</a:t>
            </a:r>
            <a:r>
              <a:rPr lang="en-US" dirty="0" smtClean="0"/>
              <a:t>.</a:t>
            </a:r>
          </a:p>
          <a:p>
            <a:pPr>
              <a:buFont typeface="Wingdings" panose="05000000000000000000" pitchFamily="2" charset="2"/>
              <a:buChar char="q"/>
            </a:pPr>
            <a:r>
              <a:rPr lang="en-US" dirty="0">
                <a:hlinkClick r:id="rId4"/>
              </a:rPr>
              <a:t>https://</a:t>
            </a:r>
            <a:r>
              <a:rPr lang="en-US" dirty="0" smtClean="0">
                <a:hlinkClick r:id="rId4"/>
              </a:rPr>
              <a:t>www.interaction-design.org/literature/topics/ux-design</a:t>
            </a:r>
            <a:endParaRPr lang="en-US" dirty="0" smtClean="0"/>
          </a:p>
          <a:p>
            <a:pPr>
              <a:buFont typeface="Wingdings" panose="05000000000000000000" pitchFamily="2" charset="2"/>
              <a:buChar char="q"/>
            </a:pPr>
            <a:r>
              <a:rPr lang="en-US" dirty="0">
                <a:hlinkClick r:id="rId5"/>
              </a:rPr>
              <a:t>https://</a:t>
            </a:r>
            <a:r>
              <a:rPr lang="en-US" dirty="0" smtClean="0">
                <a:hlinkClick r:id="rId5"/>
              </a:rPr>
              <a:t>www.indeed.com/career-advice/career-development/user-interface</a:t>
            </a:r>
            <a:endParaRPr lang="en-US" dirty="0" smtClean="0"/>
          </a:p>
          <a:p>
            <a:pPr marL="0" indent="0">
              <a:buNone/>
            </a:pPr>
            <a:endParaRPr lang="en-US" dirty="0"/>
          </a:p>
        </p:txBody>
      </p:sp>
    </p:spTree>
    <p:extLst>
      <p:ext uri="{BB962C8B-B14F-4D97-AF65-F5344CB8AC3E}">
        <p14:creationId xmlns:p14="http://schemas.microsoft.com/office/powerpoint/2010/main" val="367356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8000" dirty="0" smtClean="0"/>
              <a:t>          Thank You</a:t>
            </a:r>
            <a:endParaRPr lang="en-US" sz="8000" dirty="0"/>
          </a:p>
        </p:txBody>
      </p:sp>
    </p:spTree>
    <p:extLst>
      <p:ext uri="{BB962C8B-B14F-4D97-AF65-F5344CB8AC3E}">
        <p14:creationId xmlns:p14="http://schemas.microsoft.com/office/powerpoint/2010/main" val="39591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6860"/>
          </a:xfrm>
        </p:spPr>
        <p:txBody>
          <a:bodyPr>
            <a:normAutofit fontScale="90000"/>
          </a:bodyPr>
          <a:lstStyle/>
          <a:p>
            <a:r>
              <a:rPr lang="en-US" b="1" dirty="0"/>
              <a:t>What are UX and UI in the first place?</a:t>
            </a:r>
          </a:p>
        </p:txBody>
      </p:sp>
      <p:sp>
        <p:nvSpPr>
          <p:cNvPr id="3" name="Content Placeholder 2"/>
          <p:cNvSpPr>
            <a:spLocks noGrp="1"/>
          </p:cNvSpPr>
          <p:nvPr>
            <p:ph idx="1"/>
          </p:nvPr>
        </p:nvSpPr>
        <p:spPr>
          <a:xfrm>
            <a:off x="1295402" y="2100710"/>
            <a:ext cx="10058400" cy="4023360"/>
          </a:xfrm>
        </p:spPr>
        <p:txBody>
          <a:bodyPr>
            <a:normAutofit/>
          </a:bodyPr>
          <a:lstStyle/>
          <a:p>
            <a:pPr>
              <a:buFont typeface="Wingdings" panose="05000000000000000000" pitchFamily="2" charset="2"/>
              <a:buChar char="q"/>
            </a:pPr>
            <a:r>
              <a:rPr lang="en-US" sz="2400" b="1" dirty="0"/>
              <a:t>What do UX and UI actually mean</a:t>
            </a:r>
            <a:r>
              <a:rPr lang="en-US" sz="2400" dirty="0"/>
              <a:t>? </a:t>
            </a:r>
            <a:endParaRPr lang="en-US" sz="2400" dirty="0" smtClean="0"/>
          </a:p>
          <a:p>
            <a:r>
              <a:rPr lang="en-US" sz="2400" dirty="0"/>
              <a:t> </a:t>
            </a:r>
            <a:r>
              <a:rPr lang="en-US" sz="2400" dirty="0" smtClean="0"/>
              <a:t>     The </a:t>
            </a:r>
            <a:r>
              <a:rPr lang="en-US" sz="2400" dirty="0"/>
              <a:t>people you have eavesdropped on are actually discussing two professions that, despite having been around for decades, and in theory for centuries, have been defined by the tech industry as UX and UI </a:t>
            </a:r>
            <a:r>
              <a:rPr lang="en-US" sz="2400" dirty="0" smtClean="0"/>
              <a:t>design.</a:t>
            </a:r>
          </a:p>
          <a:p>
            <a:pPr>
              <a:buFont typeface="Wingdings" panose="05000000000000000000" pitchFamily="2" charset="2"/>
              <a:buChar char="q"/>
            </a:pPr>
            <a:r>
              <a:rPr lang="en-US" sz="2400" dirty="0"/>
              <a:t>UX design refers to the term “user experience design”, while UI stands for “user interface design”. Both elements are crucial to a product and work closely together. But despite their professional relationship, the roles themselves are quite different, referring to very different aspects of the product development process and the design discipline</a:t>
            </a:r>
            <a:r>
              <a:rPr lang="en-US" dirty="0"/>
              <a:t>.</a:t>
            </a:r>
          </a:p>
        </p:txBody>
      </p:sp>
    </p:spTree>
    <p:extLst>
      <p:ext uri="{BB962C8B-B14F-4D97-AF65-F5344CB8AC3E}">
        <p14:creationId xmlns:p14="http://schemas.microsoft.com/office/powerpoint/2010/main" val="301931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47346"/>
            <a:ext cx="9601196" cy="773723"/>
          </a:xfrm>
        </p:spPr>
        <p:txBody>
          <a:bodyPr>
            <a:normAutofit fontScale="90000"/>
          </a:bodyPr>
          <a:lstStyle/>
          <a:p>
            <a:r>
              <a:rPr lang="en-US" dirty="0"/>
              <a:t/>
            </a:r>
            <a:br>
              <a:rPr lang="en-US" dirty="0"/>
            </a:br>
            <a:r>
              <a:rPr lang="en-US" dirty="0"/>
              <a:t>What </a:t>
            </a:r>
            <a:r>
              <a:rPr lang="en-US" dirty="0" smtClean="0"/>
              <a:t>is UX/UI </a:t>
            </a:r>
            <a:r>
              <a:rPr lang="en-US" dirty="0"/>
              <a:t>design?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User experience </a:t>
            </a:r>
            <a:r>
              <a:rPr lang="en-US" sz="2400" dirty="0"/>
              <a:t>(UX) design is the process design teams use to create products that provide meaningful and relevant experiences to users. This involves the design of the entire process of acquiring and integrating the product, including aspects of branding, design, usability and function</a:t>
            </a:r>
            <a:r>
              <a:rPr lang="en-US" sz="2400" dirty="0" smtClean="0"/>
              <a:t>.</a:t>
            </a:r>
          </a:p>
          <a:p>
            <a:pPr>
              <a:buFont typeface="Wingdings" panose="05000000000000000000" pitchFamily="2" charset="2"/>
              <a:buChar char="q"/>
            </a:pPr>
            <a:r>
              <a:rPr lang="en-US" sz="2400" b="1" dirty="0"/>
              <a:t>The user interface</a:t>
            </a:r>
            <a:r>
              <a:rPr lang="en-US" sz="2400" dirty="0"/>
              <a:t> (UI) is the point at which human users interact with a computer, website or application. The goal of effective UI is to make the user's experience easy and intuitive, requiring minimum effort on the user's part to receive maximum desired outcome.</a:t>
            </a:r>
          </a:p>
        </p:txBody>
      </p:sp>
    </p:spTree>
    <p:extLst>
      <p:ext uri="{BB962C8B-B14F-4D97-AF65-F5344CB8AC3E}">
        <p14:creationId xmlns:p14="http://schemas.microsoft.com/office/powerpoint/2010/main" val="47490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user interface and user experience?</a:t>
            </a:r>
          </a:p>
        </p:txBody>
      </p:sp>
      <p:sp>
        <p:nvSpPr>
          <p:cNvPr id="3" name="Content Placeholder 2"/>
          <p:cNvSpPr>
            <a:spLocks noGrp="1"/>
          </p:cNvSpPr>
          <p:nvPr>
            <p:ph idx="1"/>
          </p:nvPr>
        </p:nvSpPr>
        <p:spPr>
          <a:xfrm>
            <a:off x="1097280" y="2162908"/>
            <a:ext cx="10058400" cy="3706186"/>
          </a:xfrm>
        </p:spPr>
        <p:txBody>
          <a:bodyPr/>
          <a:lstStyle/>
          <a:p>
            <a:r>
              <a:rPr lang="en-US" dirty="0"/>
              <a:t>The main </a:t>
            </a:r>
            <a:r>
              <a:rPr lang="en-US" dirty="0" smtClean="0"/>
              <a:t>differences </a:t>
            </a:r>
            <a:r>
              <a:rPr lang="en-US" dirty="0"/>
              <a:t>between UX and UI are</a:t>
            </a:r>
            <a:r>
              <a:rPr lang="en-US" dirty="0" smtClean="0"/>
              <a:t>:</a:t>
            </a:r>
            <a:endParaRPr lang="en-US" dirty="0"/>
          </a:p>
          <a:p>
            <a:pPr>
              <a:buFont typeface="Wingdings" panose="05000000000000000000" pitchFamily="2" charset="2"/>
              <a:buChar char="q"/>
            </a:pPr>
            <a:r>
              <a:rPr lang="en-US" dirty="0"/>
              <a:t>UX revolves around the purpose and functionality of the product, while UI focuses on the quality of the user's interaction with the product.</a:t>
            </a:r>
          </a:p>
          <a:p>
            <a:pPr>
              <a:buFont typeface="Wingdings" panose="05000000000000000000" pitchFamily="2" charset="2"/>
              <a:buChar char="q"/>
            </a:pPr>
            <a:r>
              <a:rPr lang="en-US" dirty="0"/>
              <a:t>UX involves components such as market research and identifying user needs, while UI has more artistic design components relating to the look and feel of the user's experience.</a:t>
            </a:r>
          </a:p>
          <a:p>
            <a:pPr>
              <a:buFont typeface="Wingdings" panose="05000000000000000000" pitchFamily="2" charset="2"/>
              <a:buChar char="q"/>
            </a:pPr>
            <a:r>
              <a:rPr lang="en-US" dirty="0"/>
              <a:t>UX focuses on overall project management from ideation through development and delivery, while UI more specifically focuses on the design of the finished product.</a:t>
            </a:r>
          </a:p>
        </p:txBody>
      </p:sp>
    </p:spTree>
    <p:extLst>
      <p:ext uri="{BB962C8B-B14F-4D97-AF65-F5344CB8AC3E}">
        <p14:creationId xmlns:p14="http://schemas.microsoft.com/office/powerpoint/2010/main" val="297778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72920"/>
          </a:xfrm>
        </p:spPr>
        <p:txBody>
          <a:bodyPr>
            <a:normAutofit fontScale="90000"/>
          </a:bodyPr>
          <a:lstStyle/>
          <a:p>
            <a:r>
              <a:rPr lang="en-US" dirty="0"/>
              <a:t>What UX Process does Pace Creative Use When Working on Projects?</a:t>
            </a:r>
          </a:p>
        </p:txBody>
      </p:sp>
      <p:sp>
        <p:nvSpPr>
          <p:cNvPr id="3" name="Content Placeholder 2"/>
          <p:cNvSpPr>
            <a:spLocks noGrp="1"/>
          </p:cNvSpPr>
          <p:nvPr>
            <p:ph idx="1"/>
          </p:nvPr>
        </p:nvSpPr>
        <p:spPr>
          <a:xfrm>
            <a:off x="1097280" y="1863318"/>
            <a:ext cx="10156874" cy="4405597"/>
          </a:xfrm>
        </p:spPr>
        <p:txBody>
          <a:bodyPr>
            <a:normAutofit lnSpcReduction="10000"/>
          </a:bodyPr>
          <a:lstStyle/>
          <a:p>
            <a:pPr>
              <a:buFont typeface="Wingdings" panose="05000000000000000000" pitchFamily="2" charset="2"/>
              <a:buChar char="q"/>
            </a:pPr>
            <a:r>
              <a:rPr lang="en-US" dirty="0"/>
              <a:t>When working on a client’s project, we take the user experience process very seriously. Take a look at the extensive and comprehensive step by step process we go through to ensure optimal user-centric design below</a:t>
            </a:r>
            <a:r>
              <a:rPr lang="en-US" dirty="0" smtClean="0"/>
              <a:t>:</a:t>
            </a:r>
          </a:p>
          <a:p>
            <a:pPr marL="0" indent="0">
              <a:buNone/>
            </a:pPr>
            <a:r>
              <a:rPr lang="en-US" dirty="0" smtClean="0"/>
              <a:t>Step 1</a:t>
            </a:r>
            <a:r>
              <a:rPr lang="en-US" dirty="0" smtClean="0">
                <a:sym typeface="Wingdings" panose="05000000000000000000" pitchFamily="2" charset="2"/>
              </a:rPr>
              <a:t>Understanding Business/Project goals</a:t>
            </a:r>
          </a:p>
          <a:p>
            <a:pPr marL="0" indent="0">
              <a:buNone/>
            </a:pPr>
            <a:r>
              <a:rPr lang="en-US" dirty="0" smtClean="0">
                <a:sym typeface="Wingdings" panose="05000000000000000000" pitchFamily="2" charset="2"/>
              </a:rPr>
              <a:t>Step 2Researching user personas</a:t>
            </a:r>
          </a:p>
          <a:p>
            <a:pPr marL="0" indent="0">
              <a:buNone/>
            </a:pPr>
            <a:r>
              <a:rPr lang="en-US" dirty="0" smtClean="0">
                <a:sym typeface="Wingdings" panose="05000000000000000000" pitchFamily="2" charset="2"/>
              </a:rPr>
              <a:t>Step 3Creating user flow and journey</a:t>
            </a:r>
          </a:p>
          <a:p>
            <a:pPr marL="0" indent="0">
              <a:buNone/>
            </a:pPr>
            <a:r>
              <a:rPr lang="en-US" dirty="0" smtClean="0">
                <a:sym typeface="Wingdings" panose="05000000000000000000" pitchFamily="2" charset="2"/>
              </a:rPr>
              <a:t>Step 4Content Strategy and Content Outlines</a:t>
            </a:r>
          </a:p>
          <a:p>
            <a:pPr marL="0" indent="0">
              <a:buNone/>
            </a:pPr>
            <a:r>
              <a:rPr lang="en-US" dirty="0" smtClean="0">
                <a:sym typeface="Wingdings" panose="05000000000000000000" pitchFamily="2" charset="2"/>
              </a:rPr>
              <a:t>Step 5Coordination with designers</a:t>
            </a:r>
          </a:p>
          <a:p>
            <a:pPr marL="0" indent="0">
              <a:buNone/>
            </a:pPr>
            <a:r>
              <a:rPr lang="en-US" dirty="0" smtClean="0">
                <a:sym typeface="Wingdings" panose="05000000000000000000" pitchFamily="2" charset="2"/>
              </a:rPr>
              <a:t>Step 6Wireframing and Prototyping</a:t>
            </a:r>
          </a:p>
          <a:p>
            <a:pPr marL="0" indent="0">
              <a:buNone/>
            </a:pPr>
            <a:r>
              <a:rPr lang="en-US" dirty="0" smtClean="0">
                <a:sym typeface="Wingdings" panose="05000000000000000000" pitchFamily="2" charset="2"/>
              </a:rPr>
              <a:t>Step 7Testing and iteration </a:t>
            </a:r>
          </a:p>
          <a:p>
            <a:pPr marL="0" indent="0">
              <a:buNone/>
            </a:pPr>
            <a:r>
              <a:rPr lang="en-US" dirty="0" smtClean="0">
                <a:sym typeface="Wingdings" panose="05000000000000000000" pitchFamily="2" charset="2"/>
              </a:rPr>
              <a:t>Step 8Coordination with developers       Step 9Design review and iterations</a:t>
            </a:r>
            <a:endParaRPr lang="en-US" dirty="0"/>
          </a:p>
        </p:txBody>
      </p:sp>
    </p:spTree>
    <p:extLst>
      <p:ext uri="{BB962C8B-B14F-4D97-AF65-F5344CB8AC3E}">
        <p14:creationId xmlns:p14="http://schemas.microsoft.com/office/powerpoint/2010/main" val="138602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UI Process does Pace Creative Use When Working on Projects?</a:t>
            </a:r>
          </a:p>
        </p:txBody>
      </p:sp>
      <p:sp>
        <p:nvSpPr>
          <p:cNvPr id="3" name="Content Placeholder 2"/>
          <p:cNvSpPr>
            <a:spLocks noGrp="1"/>
          </p:cNvSpPr>
          <p:nvPr>
            <p:ph idx="1"/>
          </p:nvPr>
        </p:nvSpPr>
        <p:spPr>
          <a:xfrm>
            <a:off x="1097280" y="1845734"/>
            <a:ext cx="10058400" cy="4370428"/>
          </a:xfrm>
        </p:spPr>
        <p:txBody>
          <a:bodyPr/>
          <a:lstStyle/>
          <a:p>
            <a:pPr>
              <a:buFont typeface="Wingdings" panose="05000000000000000000" pitchFamily="2" charset="2"/>
              <a:buChar char="q"/>
            </a:pPr>
            <a:r>
              <a:rPr lang="en-US" dirty="0"/>
              <a:t>Here is the step-by-step user interface design </a:t>
            </a:r>
            <a:r>
              <a:rPr lang="en-US" dirty="0" smtClean="0"/>
              <a:t>process, when </a:t>
            </a:r>
            <a:r>
              <a:rPr lang="en-US" dirty="0"/>
              <a:t>working on UI projects</a:t>
            </a:r>
            <a:r>
              <a:rPr lang="en-US" dirty="0" smtClean="0"/>
              <a:t>:</a:t>
            </a:r>
          </a:p>
          <a:p>
            <a:pPr marL="0" indent="0">
              <a:buNone/>
            </a:pPr>
            <a:r>
              <a:rPr lang="en-US" dirty="0" smtClean="0"/>
              <a:t>Step 1</a:t>
            </a:r>
            <a:r>
              <a:rPr lang="en-US" dirty="0" smtClean="0">
                <a:sym typeface="Wingdings" panose="05000000000000000000" pitchFamily="2" charset="2"/>
              </a:rPr>
              <a:t>Understanding of UX design process and research</a:t>
            </a:r>
          </a:p>
          <a:p>
            <a:pPr marL="0" indent="0">
              <a:buNone/>
            </a:pPr>
            <a:r>
              <a:rPr lang="en-US" dirty="0" smtClean="0">
                <a:sym typeface="Wingdings" panose="05000000000000000000" pitchFamily="2" charset="2"/>
              </a:rPr>
              <a:t>Step 2customer analysis</a:t>
            </a:r>
          </a:p>
          <a:p>
            <a:pPr marL="0" indent="0">
              <a:buNone/>
            </a:pPr>
            <a:r>
              <a:rPr lang="en-US" dirty="0" smtClean="0">
                <a:sym typeface="Wingdings" panose="05000000000000000000" pitchFamily="2" charset="2"/>
              </a:rPr>
              <a:t>Step 3Design Research</a:t>
            </a:r>
          </a:p>
          <a:p>
            <a:pPr marL="0" indent="0">
              <a:buNone/>
            </a:pPr>
            <a:r>
              <a:rPr lang="en-US" dirty="0" smtClean="0">
                <a:sym typeface="Wingdings" panose="05000000000000000000" pitchFamily="2" charset="2"/>
              </a:rPr>
              <a:t>Step 4Branding and graphic development</a:t>
            </a:r>
          </a:p>
          <a:p>
            <a:pPr marL="0" indent="0">
              <a:buNone/>
            </a:pPr>
            <a:r>
              <a:rPr lang="en-US" dirty="0" smtClean="0">
                <a:sym typeface="Wingdings" panose="05000000000000000000" pitchFamily="2" charset="2"/>
              </a:rPr>
              <a:t>Step 5User guides and storylines</a:t>
            </a:r>
          </a:p>
          <a:p>
            <a:pPr marL="0" indent="0">
              <a:buNone/>
            </a:pPr>
            <a:r>
              <a:rPr lang="en-US" dirty="0" smtClean="0">
                <a:sym typeface="Wingdings" panose="05000000000000000000" pitchFamily="2" charset="2"/>
              </a:rPr>
              <a:t>Step 6UI prototyping</a:t>
            </a:r>
          </a:p>
          <a:p>
            <a:pPr marL="0" indent="0">
              <a:buNone/>
            </a:pPr>
            <a:r>
              <a:rPr lang="en-US" dirty="0" smtClean="0">
                <a:sym typeface="Wingdings" panose="05000000000000000000" pitchFamily="2" charset="2"/>
              </a:rPr>
              <a:t>Step 7Interactivity and animation</a:t>
            </a:r>
          </a:p>
          <a:p>
            <a:pPr marL="0" indent="0">
              <a:buNone/>
            </a:pPr>
            <a:r>
              <a:rPr lang="en-US" dirty="0" smtClean="0"/>
              <a:t>Step 8</a:t>
            </a:r>
            <a:r>
              <a:rPr lang="en-US" dirty="0" smtClean="0">
                <a:sym typeface="Wingdings" panose="05000000000000000000" pitchFamily="2" charset="2"/>
              </a:rPr>
              <a:t>Implementation with developers</a:t>
            </a:r>
            <a:endParaRPr lang="en-US" dirty="0"/>
          </a:p>
        </p:txBody>
      </p:sp>
    </p:spTree>
    <p:extLst>
      <p:ext uri="{BB962C8B-B14F-4D97-AF65-F5344CB8AC3E}">
        <p14:creationId xmlns:p14="http://schemas.microsoft.com/office/powerpoint/2010/main" val="238949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UI and UX work together?</a:t>
            </a:r>
          </a:p>
        </p:txBody>
      </p:sp>
      <p:sp>
        <p:nvSpPr>
          <p:cNvPr id="3" name="Content Placeholder 2"/>
          <p:cNvSpPr>
            <a:spLocks noGrp="1"/>
          </p:cNvSpPr>
          <p:nvPr>
            <p:ph idx="1"/>
          </p:nvPr>
        </p:nvSpPr>
        <p:spPr>
          <a:xfrm>
            <a:off x="1097280" y="2206868"/>
            <a:ext cx="10058400" cy="3662225"/>
          </a:xfrm>
        </p:spPr>
        <p:txBody>
          <a:bodyPr>
            <a:normAutofit/>
          </a:bodyPr>
          <a:lstStyle/>
          <a:p>
            <a:pPr>
              <a:buFont typeface="Wingdings" panose="05000000000000000000" pitchFamily="2" charset="2"/>
              <a:buChar char="q"/>
            </a:pPr>
            <a:r>
              <a:rPr lang="en-US" sz="2400" dirty="0"/>
              <a:t>UX design is all about the overall feel and journey of the experience and user flow, while UI design is focused on how the product’s interfaces look and surface. In other words, UX has the skeleton of the product mapped out, whereas UI creates the skin and brings it to life</a:t>
            </a:r>
            <a:r>
              <a:rPr lang="en-US" sz="2400" dirty="0" smtClean="0"/>
              <a:t>.</a:t>
            </a:r>
            <a:endParaRPr lang="en-US" sz="2400" dirty="0"/>
          </a:p>
          <a:p>
            <a:pPr>
              <a:buFont typeface="Wingdings" panose="05000000000000000000" pitchFamily="2" charset="2"/>
              <a:buChar char="q"/>
            </a:pPr>
            <a:r>
              <a:rPr lang="en-US" sz="2400" dirty="0"/>
              <a:t>It’s a very collaborative and iterative process, as the UX designer is working on the flow of the product, how buttons navigate the user through tasks, and how the interface serves the purpose of the user, while the UI designer is working on how all the interface elements will appear on the screen, creating a rich user experience.</a:t>
            </a:r>
          </a:p>
        </p:txBody>
      </p:sp>
    </p:spTree>
    <p:extLst>
      <p:ext uri="{BB962C8B-B14F-4D97-AF65-F5344CB8AC3E}">
        <p14:creationId xmlns:p14="http://schemas.microsoft.com/office/powerpoint/2010/main" val="6839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user interface important?</a:t>
            </a:r>
          </a:p>
        </p:txBody>
      </p:sp>
      <p:sp>
        <p:nvSpPr>
          <p:cNvPr id="3" name="Content Placeholder 2"/>
          <p:cNvSpPr>
            <a:spLocks noGrp="1"/>
          </p:cNvSpPr>
          <p:nvPr>
            <p:ph idx="1"/>
          </p:nvPr>
        </p:nvSpPr>
        <p:spPr>
          <a:xfrm>
            <a:off x="1097280" y="1845734"/>
            <a:ext cx="10058400" cy="4023360"/>
          </a:xfrm>
        </p:spPr>
        <p:txBody>
          <a:bodyPr/>
          <a:lstStyle/>
          <a:p>
            <a:r>
              <a:rPr lang="en-US" dirty="0"/>
              <a:t>T</a:t>
            </a:r>
            <a:r>
              <a:rPr lang="en-US" dirty="0" smtClean="0"/>
              <a:t>he </a:t>
            </a:r>
            <a:r>
              <a:rPr lang="en-US" dirty="0"/>
              <a:t>most important overarching elements of a great UI</a:t>
            </a:r>
            <a:r>
              <a:rPr lang="en-US" dirty="0" smtClean="0"/>
              <a:t>:</a:t>
            </a:r>
            <a:endParaRPr lang="en-US" dirty="0"/>
          </a:p>
          <a:p>
            <a:pPr>
              <a:buFont typeface="Wingdings" panose="05000000000000000000" pitchFamily="2" charset="2"/>
              <a:buChar char="q"/>
            </a:pPr>
            <a:r>
              <a:rPr lang="en-US" b="1" dirty="0"/>
              <a:t>Information architecture</a:t>
            </a:r>
            <a:r>
              <a:rPr lang="en-US" b="1" dirty="0" smtClean="0"/>
              <a:t>:</a:t>
            </a:r>
          </a:p>
          <a:p>
            <a:pPr marL="0" indent="0">
              <a:buNone/>
            </a:pPr>
            <a:r>
              <a:rPr lang="en-US" dirty="0"/>
              <a:t> </a:t>
            </a:r>
            <a:r>
              <a:rPr lang="en-US" dirty="0" smtClean="0"/>
              <a:t>   </a:t>
            </a:r>
            <a:r>
              <a:rPr lang="en-US" b="1" dirty="0" smtClean="0"/>
              <a:t>Example</a:t>
            </a:r>
            <a:r>
              <a:rPr lang="en-US" dirty="0"/>
              <a:t>: Navigation elements (buttons, tabs, icons), labels (terminology), search </a:t>
            </a:r>
            <a:r>
              <a:rPr lang="en-US" dirty="0" smtClean="0"/>
              <a:t>features          (search </a:t>
            </a:r>
            <a:r>
              <a:rPr lang="en-US" dirty="0"/>
              <a:t>bar) and organization systems (categories</a:t>
            </a:r>
            <a:r>
              <a:rPr lang="en-US" dirty="0" smtClean="0"/>
              <a:t>).    </a:t>
            </a:r>
          </a:p>
          <a:p>
            <a:pPr>
              <a:buFont typeface="Wingdings" panose="05000000000000000000" pitchFamily="2" charset="2"/>
              <a:buChar char="q"/>
            </a:pPr>
            <a:r>
              <a:rPr lang="en-US" b="1" dirty="0"/>
              <a:t>Interactive design</a:t>
            </a:r>
            <a:r>
              <a:rPr lang="en-US" b="1" dirty="0" smtClean="0"/>
              <a:t>:</a:t>
            </a:r>
          </a:p>
          <a:p>
            <a:pPr marL="0" indent="0">
              <a:buNone/>
            </a:pPr>
            <a:r>
              <a:rPr lang="en-US" dirty="0"/>
              <a:t> </a:t>
            </a:r>
            <a:r>
              <a:rPr lang="en-US" dirty="0" smtClean="0"/>
              <a:t>   </a:t>
            </a:r>
            <a:r>
              <a:rPr lang="en-US" b="1" dirty="0" smtClean="0"/>
              <a:t>Example</a:t>
            </a:r>
            <a:r>
              <a:rPr lang="en-US" dirty="0"/>
              <a:t>: Social-share features, toggles, buttons</a:t>
            </a:r>
            <a:r>
              <a:rPr lang="en-US" dirty="0" smtClean="0"/>
              <a:t>.</a:t>
            </a:r>
          </a:p>
          <a:p>
            <a:pPr>
              <a:buFont typeface="Wingdings" panose="05000000000000000000" pitchFamily="2" charset="2"/>
              <a:buChar char="q"/>
            </a:pPr>
            <a:r>
              <a:rPr lang="en-US" b="1" dirty="0"/>
              <a:t>Visual design: </a:t>
            </a:r>
            <a:endParaRPr lang="en-US" b="1" dirty="0" smtClean="0"/>
          </a:p>
          <a:p>
            <a:pPr marL="0" indent="0">
              <a:buNone/>
            </a:pPr>
            <a:r>
              <a:rPr lang="en-US" b="1" dirty="0" smtClean="0"/>
              <a:t>    Example</a:t>
            </a:r>
            <a:r>
              <a:rPr lang="en-US" dirty="0"/>
              <a:t>: Contrast, color, white space, typography, mobile optimization.</a:t>
            </a:r>
          </a:p>
          <a:p>
            <a:endParaRPr lang="en-US" dirty="0"/>
          </a:p>
        </p:txBody>
      </p:sp>
    </p:spTree>
    <p:extLst>
      <p:ext uri="{BB962C8B-B14F-4D97-AF65-F5344CB8AC3E}">
        <p14:creationId xmlns:p14="http://schemas.microsoft.com/office/powerpoint/2010/main" val="275667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user experience (UX) important</a:t>
            </a:r>
          </a:p>
        </p:txBody>
      </p:sp>
      <p:sp>
        <p:nvSpPr>
          <p:cNvPr id="3" name="Content Placeholder 2"/>
          <p:cNvSpPr>
            <a:spLocks noGrp="1"/>
          </p:cNvSpPr>
          <p:nvPr>
            <p:ph idx="1"/>
          </p:nvPr>
        </p:nvSpPr>
        <p:spPr/>
        <p:txBody>
          <a:bodyPr/>
          <a:lstStyle/>
          <a:p>
            <a:r>
              <a:rPr lang="en-US" dirty="0" smtClean="0"/>
              <a:t>UX </a:t>
            </a:r>
            <a:r>
              <a:rPr lang="en-US" dirty="0"/>
              <a:t>is a necessary part of the designing process. Below you’ll find 6 reasons why is user experience design important</a:t>
            </a:r>
            <a:r>
              <a:rPr lang="en-US" dirty="0" smtClean="0"/>
              <a:t>:</a:t>
            </a:r>
            <a:endParaRPr lang="en-US" dirty="0"/>
          </a:p>
          <a:p>
            <a:pPr>
              <a:buFont typeface="Wingdings" panose="05000000000000000000" pitchFamily="2" charset="2"/>
              <a:buChar char="q"/>
            </a:pPr>
            <a:r>
              <a:rPr lang="en-US" dirty="0"/>
              <a:t>Introducing innovation</a:t>
            </a:r>
          </a:p>
          <a:p>
            <a:pPr>
              <a:buFont typeface="Wingdings" panose="05000000000000000000" pitchFamily="2" charset="2"/>
              <a:buChar char="q"/>
            </a:pPr>
            <a:r>
              <a:rPr lang="en-US" dirty="0"/>
              <a:t>Competitive advantage</a:t>
            </a:r>
          </a:p>
          <a:p>
            <a:pPr>
              <a:buFont typeface="Wingdings" panose="05000000000000000000" pitchFamily="2" charset="2"/>
              <a:buChar char="q"/>
            </a:pPr>
            <a:r>
              <a:rPr lang="en-US" dirty="0"/>
              <a:t>Business growth</a:t>
            </a:r>
          </a:p>
          <a:p>
            <a:pPr>
              <a:buFont typeface="Wingdings" panose="05000000000000000000" pitchFamily="2" charset="2"/>
              <a:buChar char="q"/>
            </a:pPr>
            <a:r>
              <a:rPr lang="en-US" dirty="0"/>
              <a:t>Improved SEO rankings-(SEO-Search Engine Optimization)</a:t>
            </a:r>
          </a:p>
          <a:p>
            <a:pPr>
              <a:buFont typeface="Wingdings" panose="05000000000000000000" pitchFamily="2" charset="2"/>
              <a:buChar char="q"/>
            </a:pPr>
            <a:r>
              <a:rPr lang="en-US" dirty="0"/>
              <a:t>Savings</a:t>
            </a:r>
          </a:p>
          <a:p>
            <a:pPr>
              <a:buFont typeface="Wingdings" panose="05000000000000000000" pitchFamily="2" charset="2"/>
              <a:buChar char="q"/>
            </a:pPr>
            <a:r>
              <a:rPr lang="en-US" dirty="0"/>
              <a:t>Effective marketing</a:t>
            </a:r>
          </a:p>
          <a:p>
            <a:pPr marL="0" indent="0">
              <a:buNone/>
            </a:pPr>
            <a:r>
              <a:rPr lang="en-US" dirty="0"/>
              <a:t>These 6 reasons should be enough to convince any skeptical person that UX is really </a:t>
            </a:r>
            <a:r>
              <a:rPr lang="en-US" dirty="0" smtClean="0"/>
              <a:t>important.</a:t>
            </a:r>
            <a:endParaRPr lang="en-US" dirty="0"/>
          </a:p>
        </p:txBody>
      </p:sp>
    </p:spTree>
    <p:extLst>
      <p:ext uri="{BB962C8B-B14F-4D97-AF65-F5344CB8AC3E}">
        <p14:creationId xmlns:p14="http://schemas.microsoft.com/office/powerpoint/2010/main" val="13097673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TotalTime>
  <Words>805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Colleague Centric UI/UX</vt:lpstr>
      <vt:lpstr>What are UX and UI in the first place?</vt:lpstr>
      <vt:lpstr> What is UX/UI design?</vt:lpstr>
      <vt:lpstr>What is the difference between user interface and user experience?</vt:lpstr>
      <vt:lpstr>What UX Process does Pace Creative Use When Working on Projects?</vt:lpstr>
      <vt:lpstr>What UI Process does Pace Creative Use When Working on Projects?</vt:lpstr>
      <vt:lpstr>How do UI and UX work together?</vt:lpstr>
      <vt:lpstr>Why is user interface important?</vt:lpstr>
      <vt:lpstr>Why is user experience (UX) important</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Colleague Centric UI/UX</dc:title>
  <dc:creator>Mukesh Ravi</dc:creator>
  <cp:lastModifiedBy>Mukesh Ravi</cp:lastModifiedBy>
  <cp:revision>9</cp:revision>
  <dcterms:created xsi:type="dcterms:W3CDTF">2022-03-15T09:19:43Z</dcterms:created>
  <dcterms:modified xsi:type="dcterms:W3CDTF">2022-03-15T10:45:37Z</dcterms:modified>
</cp:coreProperties>
</file>