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SAP HANA</a:t>
            </a:r>
            <a:endParaRPr lang="en-US" sz="5400" dirty="0"/>
          </a:p>
        </p:txBody>
      </p:sp>
      <p:sp>
        <p:nvSpPr>
          <p:cNvPr id="3" name="Subtitle 2"/>
          <p:cNvSpPr>
            <a:spLocks noGrp="1"/>
          </p:cNvSpPr>
          <p:nvPr>
            <p:ph type="subTitle" idx="1"/>
          </p:nvPr>
        </p:nvSpPr>
        <p:spPr/>
        <p:txBody>
          <a:bodyPr/>
          <a:lstStyle/>
          <a:p>
            <a:r>
              <a:rPr lang="en-US" dirty="0" smtClean="0"/>
              <a:t>Mukesh R</a:t>
            </a:r>
            <a:endParaRPr lang="en-US" dirty="0"/>
          </a:p>
        </p:txBody>
      </p:sp>
    </p:spTree>
    <p:extLst>
      <p:ext uri="{BB962C8B-B14F-4D97-AF65-F5344CB8AC3E}">
        <p14:creationId xmlns:p14="http://schemas.microsoft.com/office/powerpoint/2010/main" val="314421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SAP HANA</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b="1" dirty="0"/>
              <a:t>SAP HANA </a:t>
            </a:r>
            <a:r>
              <a:rPr lang="en-US" dirty="0"/>
              <a:t>is a combination of HANA Database, Data Modeling, HANA Administration and Data Provisioning in one single suite. In SAP HANA, </a:t>
            </a:r>
            <a:r>
              <a:rPr lang="en-US" b="1" dirty="0"/>
              <a:t>HANA stands for High-Performance Analytic Appliance</a:t>
            </a:r>
            <a:r>
              <a:rPr lang="en-US" dirty="0"/>
              <a:t>.</a:t>
            </a:r>
          </a:p>
          <a:p>
            <a:r>
              <a:rPr lang="en-US" dirty="0" smtClean="0"/>
              <a:t>it's </a:t>
            </a:r>
            <a:r>
              <a:rPr lang="en-US" dirty="0"/>
              <a:t>is an in-memory, column-oriented, relational database management system developed and marketed by </a:t>
            </a:r>
            <a:r>
              <a:rPr lang="en-US" b="1" dirty="0"/>
              <a:t>SAP SE</a:t>
            </a:r>
            <a:r>
              <a:rPr lang="en-US" dirty="0" smtClean="0"/>
              <a:t>. Its </a:t>
            </a:r>
            <a:r>
              <a:rPr lang="en-US" dirty="0"/>
              <a:t>primary function as the software running a database server is to store and retrieve data as requested by the </a:t>
            </a:r>
            <a:r>
              <a:rPr lang="en-US" dirty="0" smtClean="0"/>
              <a:t>applications.</a:t>
            </a:r>
          </a:p>
          <a:p>
            <a:r>
              <a:rPr lang="en-US" b="1" dirty="0"/>
              <a:t>it performs </a:t>
            </a:r>
            <a:r>
              <a:rPr lang="en-US" dirty="0"/>
              <a:t>advanced analytics (predictive analytics, spatial data processing, text analytics, text search, streaming analytics, graph data processing) and includes extract, transform, load (ETL) capabilities as well as an application server.</a:t>
            </a:r>
            <a:endParaRPr lang="en-US" dirty="0" smtClean="0"/>
          </a:p>
          <a:p>
            <a:endParaRPr lang="en-US" dirty="0"/>
          </a:p>
        </p:txBody>
      </p:sp>
    </p:spTree>
    <p:extLst>
      <p:ext uri="{BB962C8B-B14F-4D97-AF65-F5344CB8AC3E}">
        <p14:creationId xmlns:p14="http://schemas.microsoft.com/office/powerpoint/2010/main" val="423938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SAP HANA</a:t>
            </a:r>
          </a:p>
        </p:txBody>
      </p:sp>
      <p:sp>
        <p:nvSpPr>
          <p:cNvPr id="3" name="Content Placeholder 2"/>
          <p:cNvSpPr>
            <a:spLocks noGrp="1"/>
          </p:cNvSpPr>
          <p:nvPr>
            <p:ph sz="quarter" idx="13"/>
          </p:nvPr>
        </p:nvSpPr>
        <p:spPr/>
        <p:txBody>
          <a:bodyPr>
            <a:normAutofit fontScale="92500" lnSpcReduction="20000"/>
          </a:bodyPr>
          <a:lstStyle/>
          <a:p>
            <a:r>
              <a:rPr lang="en-US" dirty="0"/>
              <a:t>Today, most successful companies respond quickly to market changes and new opportunities. A key to this is the effective and efficient use of data and information by analyst and managers</a:t>
            </a:r>
            <a:r>
              <a:rPr lang="en-US" dirty="0" smtClean="0"/>
              <a:t>.</a:t>
            </a:r>
            <a:endParaRPr lang="en-US" dirty="0"/>
          </a:p>
          <a:p>
            <a:pPr marL="0" indent="0">
              <a:buNone/>
            </a:pPr>
            <a:r>
              <a:rPr lang="en-US" b="1" dirty="0"/>
              <a:t>HANA overcomes the limitations mentioned below </a:t>
            </a:r>
            <a:r>
              <a:rPr lang="en-US" dirty="0" smtClean="0"/>
              <a:t>−</a:t>
            </a:r>
            <a:endParaRPr lang="en-US" dirty="0"/>
          </a:p>
          <a:p>
            <a:r>
              <a:rPr lang="en-US" dirty="0"/>
              <a:t>Due to increase in “Data Volume”, it is a challenge for the companies to provide access to real time data for analysis and business use</a:t>
            </a:r>
            <a:r>
              <a:rPr lang="en-US" dirty="0" smtClean="0"/>
              <a:t>.</a:t>
            </a:r>
            <a:endParaRPr lang="en-US" dirty="0"/>
          </a:p>
          <a:p>
            <a:r>
              <a:rPr lang="en-US" dirty="0"/>
              <a:t>It involves high maintenance cost for IT companies to store and maintain large data volumes</a:t>
            </a:r>
            <a:r>
              <a:rPr lang="en-US" dirty="0" smtClean="0"/>
              <a:t>.</a:t>
            </a:r>
            <a:endParaRPr lang="en-US" dirty="0"/>
          </a:p>
          <a:p>
            <a:r>
              <a:rPr lang="en-US" dirty="0"/>
              <a:t>Due to unavailability of real time data, analysis and processing results are delayed.</a:t>
            </a:r>
          </a:p>
        </p:txBody>
      </p:sp>
    </p:spTree>
    <p:extLst>
      <p:ext uri="{BB962C8B-B14F-4D97-AF65-F5344CB8AC3E}">
        <p14:creationId xmlns:p14="http://schemas.microsoft.com/office/powerpoint/2010/main" val="269574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Installation</a:t>
            </a:r>
          </a:p>
        </p:txBody>
      </p:sp>
      <p:sp>
        <p:nvSpPr>
          <p:cNvPr id="3" name="Content Placeholder 2"/>
          <p:cNvSpPr>
            <a:spLocks noGrp="1"/>
          </p:cNvSpPr>
          <p:nvPr>
            <p:ph sz="quarter" idx="13"/>
          </p:nvPr>
        </p:nvSpPr>
        <p:spPr>
          <a:xfrm>
            <a:off x="913774" y="1987062"/>
            <a:ext cx="10363826" cy="3804137"/>
          </a:xfrm>
        </p:spPr>
        <p:txBody>
          <a:bodyPr>
            <a:normAutofit fontScale="92500" lnSpcReduction="10000"/>
          </a:bodyPr>
          <a:lstStyle/>
          <a:p>
            <a:r>
              <a:rPr lang="en-US" dirty="0"/>
              <a:t>HANA Hardware vendors provide preconfigured appliances for hardware, Operating System and SAP software product</a:t>
            </a:r>
            <a:r>
              <a:rPr lang="en-US" dirty="0" smtClean="0"/>
              <a:t>.</a:t>
            </a:r>
            <a:endParaRPr lang="en-US" dirty="0"/>
          </a:p>
          <a:p>
            <a:r>
              <a:rPr lang="en-US" dirty="0"/>
              <a:t>Vendor finalizes the installation by an onsite setup and configuration of HANA components. This onsite visit includes deployment of HANA system in Data Center, Connectivity to Organization Network, SAP system ID adaption, updates from Solution Manager, SAP Router Connectivity, SSL Enablement and other system configuration</a:t>
            </a:r>
            <a:r>
              <a:rPr lang="en-US" dirty="0" smtClean="0"/>
              <a:t>.</a:t>
            </a:r>
            <a:endParaRPr lang="en-US" dirty="0"/>
          </a:p>
          <a:p>
            <a:r>
              <a:rPr lang="en-US" dirty="0"/>
              <a:t>Customer/Client starts with connectivity of Data Source system and BI clients. HANA Studio Installation is completed on local system and HANA system is added to perform Data modeling and administration.</a:t>
            </a:r>
          </a:p>
        </p:txBody>
      </p:sp>
    </p:spTree>
    <p:extLst>
      <p:ext uri="{BB962C8B-B14F-4D97-AF65-F5344CB8AC3E}">
        <p14:creationId xmlns:p14="http://schemas.microsoft.com/office/powerpoint/2010/main" val="300727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Vendors</a:t>
            </a:r>
          </a:p>
        </p:txBody>
      </p:sp>
      <p:sp>
        <p:nvSpPr>
          <p:cNvPr id="3" name="Content Placeholder 2"/>
          <p:cNvSpPr>
            <a:spLocks noGrp="1"/>
          </p:cNvSpPr>
          <p:nvPr>
            <p:ph sz="quarter" idx="13"/>
          </p:nvPr>
        </p:nvSpPr>
        <p:spPr>
          <a:xfrm>
            <a:off x="913774" y="2066192"/>
            <a:ext cx="10363826" cy="3725007"/>
          </a:xfrm>
        </p:spPr>
        <p:txBody>
          <a:bodyPr>
            <a:normAutofit/>
          </a:bodyPr>
          <a:lstStyle/>
          <a:p>
            <a:r>
              <a:rPr lang="en-US" dirty="0"/>
              <a:t>SAP has partnered with leading IT hardware vendors like IBM, Dell, Cisco etc. and combined it with SAP licensed services and technology to sell SAP HANA platform</a:t>
            </a:r>
            <a:r>
              <a:rPr lang="en-US" dirty="0" smtClean="0"/>
              <a:t>.</a:t>
            </a:r>
            <a:endParaRPr lang="en-US" dirty="0"/>
          </a:p>
          <a:p>
            <a:r>
              <a:rPr lang="en-US" dirty="0"/>
              <a:t>There are, total, 11 vendors that manufacture HANA Appliances and provide onsite support for installation and configuration of HANA system</a:t>
            </a:r>
            <a:r>
              <a:rPr lang="en-US" dirty="0" smtClean="0"/>
              <a:t>.</a:t>
            </a:r>
            <a:endParaRPr lang="en-US" dirty="0"/>
          </a:p>
          <a:p>
            <a:pPr marL="0" indent="0">
              <a:buNone/>
            </a:pPr>
            <a:r>
              <a:rPr lang="en-US" b="1" dirty="0"/>
              <a:t>Top few Vendors include </a:t>
            </a:r>
            <a:r>
              <a:rPr lang="en-US" b="1" dirty="0" smtClean="0"/>
              <a:t>−</a:t>
            </a:r>
          </a:p>
          <a:p>
            <a:r>
              <a:rPr lang="en-US" dirty="0"/>
              <a:t>IBM</a:t>
            </a:r>
            <a:r>
              <a:rPr lang="en-US" dirty="0" smtClean="0"/>
              <a:t>, Dell, HP, Cisco, Fujitsu, Lenovo </a:t>
            </a:r>
            <a:r>
              <a:rPr lang="en-US" dirty="0"/>
              <a:t>(China</a:t>
            </a:r>
            <a:r>
              <a:rPr lang="en-US" dirty="0" smtClean="0"/>
              <a:t>), NEC, Huawei</a:t>
            </a:r>
            <a:endParaRPr lang="en-US" dirty="0"/>
          </a:p>
        </p:txBody>
      </p:sp>
    </p:spTree>
    <p:extLst>
      <p:ext uri="{BB962C8B-B14F-4D97-AF65-F5344CB8AC3E}">
        <p14:creationId xmlns:p14="http://schemas.microsoft.com/office/powerpoint/2010/main" val="355775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SAP HANA</a:t>
            </a:r>
          </a:p>
        </p:txBody>
      </p:sp>
      <p:sp>
        <p:nvSpPr>
          <p:cNvPr id="3" name="Content Placeholder 2"/>
          <p:cNvSpPr>
            <a:spLocks noGrp="1"/>
          </p:cNvSpPr>
          <p:nvPr>
            <p:ph sz="quarter" idx="13"/>
          </p:nvPr>
        </p:nvSpPr>
        <p:spPr>
          <a:xfrm>
            <a:off x="913774" y="2145324"/>
            <a:ext cx="10363826" cy="3645876"/>
          </a:xfrm>
        </p:spPr>
        <p:txBody>
          <a:bodyPr>
            <a:normAutofit fontScale="92500" lnSpcReduction="20000"/>
          </a:bodyPr>
          <a:lstStyle/>
          <a:p>
            <a:r>
              <a:rPr lang="en-US" dirty="0" smtClean="0"/>
              <a:t>SAP </a:t>
            </a:r>
            <a:r>
              <a:rPr lang="en-US" dirty="0"/>
              <a:t>HANA is a combination of software and hardware innovation to process huge amount of real time data</a:t>
            </a:r>
            <a:r>
              <a:rPr lang="en-US" dirty="0" smtClean="0"/>
              <a:t>.</a:t>
            </a:r>
            <a:endParaRPr lang="en-US" dirty="0"/>
          </a:p>
          <a:p>
            <a:r>
              <a:rPr lang="en-US" dirty="0"/>
              <a:t>Based on multi core architecture in distributed system environment</a:t>
            </a:r>
            <a:r>
              <a:rPr lang="en-US" dirty="0" smtClean="0"/>
              <a:t>.</a:t>
            </a:r>
            <a:endParaRPr lang="en-US" dirty="0"/>
          </a:p>
          <a:p>
            <a:r>
              <a:rPr lang="en-US" dirty="0"/>
              <a:t>Based on row and column type of data-storage in database</a:t>
            </a:r>
            <a:r>
              <a:rPr lang="en-US" dirty="0" smtClean="0"/>
              <a:t>.</a:t>
            </a:r>
            <a:endParaRPr lang="en-US" dirty="0"/>
          </a:p>
          <a:p>
            <a:r>
              <a:rPr lang="en-US" dirty="0"/>
              <a:t>Used extensively </a:t>
            </a:r>
            <a:r>
              <a:rPr lang="en-US" b="1" dirty="0"/>
              <a:t>in Memory Computing Engine</a:t>
            </a:r>
            <a:r>
              <a:rPr lang="en-US" dirty="0"/>
              <a:t> (IMCE) to process and analyze massive amount of real time data</a:t>
            </a:r>
            <a:r>
              <a:rPr lang="en-US" dirty="0" smtClean="0"/>
              <a:t>.</a:t>
            </a:r>
            <a:endParaRPr lang="en-US" dirty="0"/>
          </a:p>
          <a:p>
            <a:r>
              <a:rPr lang="en-US" dirty="0"/>
              <a:t>It reduces cost of ownership, increases application performance, enables new applications to run on real time environment that were not possible before</a:t>
            </a:r>
            <a:r>
              <a:rPr lang="en-US" dirty="0" smtClean="0"/>
              <a:t>.</a:t>
            </a:r>
            <a:endParaRPr lang="en-US" dirty="0"/>
          </a:p>
          <a:p>
            <a:r>
              <a:rPr lang="en-US" dirty="0"/>
              <a:t>It is written in C++, supports and runs on only one Operating System </a:t>
            </a:r>
            <a:r>
              <a:rPr lang="en-US" dirty="0" err="1"/>
              <a:t>Suse</a:t>
            </a:r>
            <a:r>
              <a:rPr lang="en-US" dirty="0"/>
              <a:t> Linux Enterprise Server 11 SP1/2.</a:t>
            </a:r>
          </a:p>
        </p:txBody>
      </p:sp>
    </p:spTree>
    <p:extLst>
      <p:ext uri="{BB962C8B-B14F-4D97-AF65-F5344CB8AC3E}">
        <p14:creationId xmlns:p14="http://schemas.microsoft.com/office/powerpoint/2010/main" val="316326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60814"/>
          </a:xfrm>
        </p:spPr>
        <p:txBody>
          <a:bodyPr/>
          <a:lstStyle/>
          <a:p>
            <a:r>
              <a:rPr lang="en-US" dirty="0"/>
              <a:t>Benefits of SAP HANA</a:t>
            </a:r>
          </a:p>
        </p:txBody>
      </p:sp>
      <p:sp>
        <p:nvSpPr>
          <p:cNvPr id="3" name="Content Placeholder 2"/>
          <p:cNvSpPr>
            <a:spLocks noGrp="1"/>
          </p:cNvSpPr>
          <p:nvPr>
            <p:ph sz="quarter" idx="13"/>
          </p:nvPr>
        </p:nvSpPr>
        <p:spPr>
          <a:xfrm>
            <a:off x="913774" y="1679333"/>
            <a:ext cx="10363826" cy="4440114"/>
          </a:xfrm>
        </p:spPr>
        <p:txBody>
          <a:bodyPr>
            <a:normAutofit fontScale="77500" lnSpcReduction="20000"/>
          </a:bodyPr>
          <a:lstStyle/>
          <a:p>
            <a:r>
              <a:rPr lang="en-US" b="1" dirty="0"/>
              <a:t>Complete</a:t>
            </a:r>
            <a:r>
              <a:rPr lang="en-US" dirty="0"/>
              <a:t>:  Includes database services, advanced analytical processing, application development, and data integration </a:t>
            </a:r>
          </a:p>
          <a:p>
            <a:r>
              <a:rPr lang="en-US" b="1" dirty="0"/>
              <a:t>Fast:</a:t>
            </a:r>
            <a:r>
              <a:rPr lang="en-US" dirty="0"/>
              <a:t>  Responds to queries in less than a second in large production applications</a:t>
            </a:r>
          </a:p>
          <a:p>
            <a:r>
              <a:rPr lang="en-US" b="1" dirty="0"/>
              <a:t>Versatile</a:t>
            </a:r>
            <a:r>
              <a:rPr lang="en-US" dirty="0"/>
              <a:t>:  Supports hybrid transactional and analytical processing and many data types</a:t>
            </a:r>
          </a:p>
          <a:p>
            <a:r>
              <a:rPr lang="en-US" b="1" dirty="0"/>
              <a:t>Efficient:</a:t>
            </a:r>
            <a:r>
              <a:rPr lang="en-US" dirty="0"/>
              <a:t>  Provides a smaller data footprint with no data duplication, advanced compression and reducing data silos </a:t>
            </a:r>
          </a:p>
          <a:p>
            <a:r>
              <a:rPr lang="en-US" b="1" dirty="0"/>
              <a:t>Powerful</a:t>
            </a:r>
            <a:r>
              <a:rPr lang="en-US" dirty="0"/>
              <a:t>:  Rapidly queries large datasets with a massively parallel processing (MPP) database</a:t>
            </a:r>
          </a:p>
          <a:p>
            <a:r>
              <a:rPr lang="en-US" b="1" dirty="0"/>
              <a:t>Scalable:</a:t>
            </a:r>
            <a:r>
              <a:rPr lang="en-US" dirty="0"/>
              <a:t>  Easily scales for data volume and concurrent users across a distributed environment</a:t>
            </a:r>
          </a:p>
          <a:p>
            <a:r>
              <a:rPr lang="en-US" b="1" dirty="0"/>
              <a:t>Flexible:  </a:t>
            </a:r>
            <a:r>
              <a:rPr lang="en-US" dirty="0"/>
              <a:t>Deploys in a public or private cloud, in multiple clouds, on premise, or in a hybrid scenario</a:t>
            </a:r>
          </a:p>
          <a:p>
            <a:r>
              <a:rPr lang="en-US" b="1" dirty="0"/>
              <a:t>Simple:  </a:t>
            </a:r>
            <a:r>
              <a:rPr lang="en-US" dirty="0"/>
              <a:t>Provides a single gateway to all your data with advanced data virtualization</a:t>
            </a:r>
          </a:p>
          <a:p>
            <a:r>
              <a:rPr lang="en-US" b="1" dirty="0"/>
              <a:t>Intelligent:  </a:t>
            </a:r>
            <a:r>
              <a:rPr lang="en-US" dirty="0"/>
              <a:t>Augments applications and analytics with built-in machine learning (ML)</a:t>
            </a:r>
          </a:p>
          <a:p>
            <a:r>
              <a:rPr lang="en-US" b="1" dirty="0"/>
              <a:t>Secure:  </a:t>
            </a:r>
            <a:r>
              <a:rPr lang="en-US" dirty="0"/>
              <a:t>Offers comprehensive data and application security, secure setup, and more</a:t>
            </a:r>
          </a:p>
        </p:txBody>
      </p:sp>
    </p:spTree>
    <p:extLst>
      <p:ext uri="{BB962C8B-B14F-4D97-AF65-F5344CB8AC3E}">
        <p14:creationId xmlns:p14="http://schemas.microsoft.com/office/powerpoint/2010/main" val="34917571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98</TotalTime>
  <Words>675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SAP HANA</vt:lpstr>
      <vt:lpstr>What is SAP HANA</vt:lpstr>
      <vt:lpstr>Need for SAP HANA</vt:lpstr>
      <vt:lpstr>SAP HANA Installation</vt:lpstr>
      <vt:lpstr>SAP HANA Vendors</vt:lpstr>
      <vt:lpstr>Features of SAP HANA</vt:lpstr>
      <vt:lpstr>Benefits of SAP HANA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HANA</dc:title>
  <dc:creator>Mukesh Ravi</dc:creator>
  <cp:lastModifiedBy>Mukesh Ravi</cp:lastModifiedBy>
  <cp:revision>6</cp:revision>
  <dcterms:created xsi:type="dcterms:W3CDTF">2022-04-23T07:29:35Z</dcterms:created>
  <dcterms:modified xsi:type="dcterms:W3CDTF">2022-04-23T09:08:20Z</dcterms:modified>
</cp:coreProperties>
</file>