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6" r:id="rId8"/>
    <p:sldId id="267"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87" d="100"/>
          <a:sy n="87" d="100"/>
        </p:scale>
        <p:origin x="50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Stack path server density</a:t>
            </a:r>
            <a:endParaRPr lang="en-US" dirty="0"/>
          </a:p>
        </p:txBody>
      </p:sp>
      <p:sp>
        <p:nvSpPr>
          <p:cNvPr id="3" name="Subtitle 2"/>
          <p:cNvSpPr>
            <a:spLocks noGrp="1"/>
          </p:cNvSpPr>
          <p:nvPr>
            <p:ph type="subTitle" idx="1"/>
          </p:nvPr>
        </p:nvSpPr>
        <p:spPr/>
        <p:txBody>
          <a:bodyPr/>
          <a:lstStyle/>
          <a:p>
            <a:r>
              <a:rPr lang="en-US" smtClean="0"/>
              <a:t>                                                                                </a:t>
            </a:r>
            <a:r>
              <a:rPr lang="en-US" smtClean="0">
                <a:sym typeface="Wingdings" panose="05000000000000000000" pitchFamily="2" charset="2"/>
              </a:rPr>
              <a:t></a:t>
            </a:r>
            <a:r>
              <a:rPr lang="en-US" smtClean="0"/>
              <a:t>AWS Monitoring Tool</a:t>
            </a:r>
            <a:endParaRPr lang="en-US" dirty="0"/>
          </a:p>
        </p:txBody>
      </p:sp>
    </p:spTree>
    <p:extLst>
      <p:ext uri="{BB962C8B-B14F-4D97-AF65-F5344CB8AC3E}">
        <p14:creationId xmlns:p14="http://schemas.microsoft.com/office/powerpoint/2010/main" val="126622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76146"/>
            <a:ext cx="9905998" cy="1538653"/>
          </a:xfrm>
        </p:spPr>
        <p:txBody>
          <a:bodyPr/>
          <a:lstStyle/>
          <a:p>
            <a:r>
              <a:rPr lang="en-US" dirty="0" smtClean="0"/>
              <a:t>                           Thank you</a:t>
            </a:r>
            <a:endParaRPr lang="en-US" dirty="0"/>
          </a:p>
        </p:txBody>
      </p:sp>
    </p:spTree>
    <p:extLst>
      <p:ext uri="{BB962C8B-B14F-4D97-AF65-F5344CB8AC3E}">
        <p14:creationId xmlns:p14="http://schemas.microsoft.com/office/powerpoint/2010/main" val="374633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path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StackPath</a:t>
            </a:r>
            <a:r>
              <a:rPr lang="en-US" dirty="0"/>
              <a:t> is an edge computing platform that provides both infrastructure as a service and applications, running closer to end-users and devices than the same solutions from hyper-scale, core cloud providers</a:t>
            </a:r>
            <a:r>
              <a:rPr lang="en-US" dirty="0" smtClean="0"/>
              <a:t>.</a:t>
            </a:r>
          </a:p>
          <a:p>
            <a:pPr marL="0" indent="0">
              <a:buNone/>
            </a:pPr>
            <a:endParaRPr lang="en-US" dirty="0" smtClean="0"/>
          </a:p>
          <a:p>
            <a:r>
              <a:rPr lang="en-US" dirty="0" err="1"/>
              <a:t>StackPath</a:t>
            </a:r>
            <a:r>
              <a:rPr lang="en-US" dirty="0"/>
              <a:t> is a top notch complete edge computing platform, providing infrastructure and applications that are physically closer to end users than traditional, centralized cloud computing offerings. They offer infrastructure as a </a:t>
            </a:r>
            <a:r>
              <a:rPr lang="en-US" dirty="0" smtClean="0"/>
              <a:t>service including </a:t>
            </a:r>
            <a:r>
              <a:rPr lang="en-US" dirty="0"/>
              <a:t>Virtual Machines, Containers and </a:t>
            </a:r>
            <a:r>
              <a:rPr lang="en-US" dirty="0" smtClean="0"/>
              <a:t>storage and </a:t>
            </a:r>
            <a:r>
              <a:rPr lang="en-US" dirty="0"/>
              <a:t>advanced delivery and security </a:t>
            </a:r>
            <a:r>
              <a:rPr lang="en-US" dirty="0" smtClean="0"/>
              <a:t>services including </a:t>
            </a:r>
            <a:r>
              <a:rPr lang="en-US" dirty="0"/>
              <a:t>CDN and WAF.</a:t>
            </a:r>
          </a:p>
          <a:p>
            <a:endParaRPr lang="en-US" dirty="0"/>
          </a:p>
        </p:txBody>
      </p:sp>
    </p:spTree>
    <p:extLst>
      <p:ext uri="{BB962C8B-B14F-4D97-AF65-F5344CB8AC3E}">
        <p14:creationId xmlns:p14="http://schemas.microsoft.com/office/powerpoint/2010/main" val="82884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Intelligent Caching</a:t>
            </a:r>
          </a:p>
          <a:p>
            <a:r>
              <a:rPr lang="en-US" dirty="0"/>
              <a:t>Customize Caching with rules</a:t>
            </a:r>
          </a:p>
          <a:p>
            <a:r>
              <a:rPr lang="en-US" dirty="0"/>
              <a:t>Instant Purge to remove content from the </a:t>
            </a:r>
            <a:r>
              <a:rPr lang="en-US" dirty="0" smtClean="0"/>
              <a:t>cache</a:t>
            </a:r>
          </a:p>
          <a:p>
            <a:r>
              <a:rPr lang="en-US" dirty="0"/>
              <a:t>Easy to Manage</a:t>
            </a:r>
          </a:p>
        </p:txBody>
      </p:sp>
    </p:spTree>
    <p:extLst>
      <p:ext uri="{BB962C8B-B14F-4D97-AF65-F5344CB8AC3E}">
        <p14:creationId xmlns:p14="http://schemas.microsoft.com/office/powerpoint/2010/main" val="346204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path pricing</a:t>
            </a:r>
            <a:endParaRPr lang="en-US" dirty="0"/>
          </a:p>
        </p:txBody>
      </p:sp>
      <p:sp>
        <p:nvSpPr>
          <p:cNvPr id="4" name="Content Placeholder 3"/>
          <p:cNvSpPr>
            <a:spLocks noGrp="1"/>
          </p:cNvSpPr>
          <p:nvPr>
            <p:ph idx="1"/>
          </p:nvPr>
        </p:nvSpPr>
        <p:spPr>
          <a:xfrm>
            <a:off x="1141412" y="1943100"/>
            <a:ext cx="9905999" cy="4431323"/>
          </a:xfrm>
        </p:spPr>
        <p:txBody>
          <a:bodyPr>
            <a:normAutofit/>
          </a:bodyPr>
          <a:lstStyle/>
          <a:p>
            <a:r>
              <a:rPr lang="en-US" dirty="0" smtClean="0"/>
              <a:t>CDN only</a:t>
            </a:r>
            <a:r>
              <a:rPr lang="en-US" dirty="0" smtClean="0">
                <a:sym typeface="Wingdings" panose="05000000000000000000" pitchFamily="2" charset="2"/>
              </a:rPr>
              <a:t> 1</a:t>
            </a:r>
            <a:r>
              <a:rPr lang="en-US" baseline="30000" dirty="0" smtClean="0">
                <a:sym typeface="Wingdings" panose="05000000000000000000" pitchFamily="2" charset="2"/>
              </a:rPr>
              <a:t>st</a:t>
            </a:r>
            <a:r>
              <a:rPr lang="en-US" dirty="0" smtClean="0">
                <a:sym typeface="Wingdings" panose="05000000000000000000" pitchFamily="2" charset="2"/>
              </a:rPr>
              <a:t> 1 month free trial</a:t>
            </a:r>
            <a:endParaRPr lang="en-US" dirty="0" smtClean="0"/>
          </a:p>
          <a:p>
            <a:pPr marL="0" indent="0">
              <a:buNone/>
            </a:pPr>
            <a:r>
              <a:rPr lang="en-US" dirty="0" smtClean="0"/>
              <a:t>  This </a:t>
            </a:r>
            <a:r>
              <a:rPr lang="en-US" dirty="0"/>
              <a:t>plan is basically for CDN services only. </a:t>
            </a:r>
            <a:endParaRPr lang="en-US" dirty="0" smtClean="0"/>
          </a:p>
          <a:p>
            <a:pPr marL="0" indent="0">
              <a:buNone/>
            </a:pPr>
            <a:r>
              <a:rPr lang="en-US" dirty="0" smtClean="0"/>
              <a:t>  This </a:t>
            </a:r>
            <a:r>
              <a:rPr lang="en-US" dirty="0"/>
              <a:t>plan works great with standard </a:t>
            </a:r>
            <a:r>
              <a:rPr lang="en-US" dirty="0" smtClean="0"/>
              <a:t>content</a:t>
            </a:r>
          </a:p>
          <a:p>
            <a:pPr marL="0" indent="0">
              <a:buNone/>
            </a:pPr>
            <a:r>
              <a:rPr lang="en-US" dirty="0" smtClean="0"/>
              <a:t>  and </a:t>
            </a:r>
            <a:r>
              <a:rPr lang="en-US" dirty="0"/>
              <a:t>average traffic levels</a:t>
            </a:r>
            <a:r>
              <a:rPr lang="en-US" dirty="0" smtClean="0"/>
              <a:t>.</a:t>
            </a:r>
          </a:p>
          <a:p>
            <a:r>
              <a:rPr lang="en-US" dirty="0"/>
              <a:t>Edge Delivery </a:t>
            </a:r>
            <a:r>
              <a:rPr lang="en-US" dirty="0" smtClean="0"/>
              <a:t>Bundles</a:t>
            </a:r>
            <a:r>
              <a:rPr lang="en-US" dirty="0" smtClean="0">
                <a:sym typeface="Wingdings" panose="05000000000000000000" pitchFamily="2" charset="2"/>
              </a:rPr>
              <a:t>1</a:t>
            </a:r>
            <a:r>
              <a:rPr lang="en-US" baseline="30000" dirty="0" smtClean="0">
                <a:sym typeface="Wingdings" panose="05000000000000000000" pitchFamily="2" charset="2"/>
              </a:rPr>
              <a:t>st</a:t>
            </a:r>
            <a:r>
              <a:rPr lang="en-US" dirty="0" smtClean="0">
                <a:sym typeface="Wingdings" panose="05000000000000000000" pitchFamily="2" charset="2"/>
              </a:rPr>
              <a:t> 1 month free trial</a:t>
            </a:r>
            <a:endParaRPr lang="en-US" sz="2000" dirty="0" smtClean="0">
              <a:sym typeface="Wingdings" panose="05000000000000000000" pitchFamily="2" charset="2"/>
            </a:endParaRPr>
          </a:p>
          <a:p>
            <a:pPr marL="0" indent="0">
              <a:buNone/>
            </a:pPr>
            <a:r>
              <a:rPr lang="en-US" sz="2000" dirty="0">
                <a:sym typeface="Wingdings" panose="05000000000000000000" pitchFamily="2" charset="2"/>
              </a:rPr>
              <a:t> Edge Delivery 20: $</a:t>
            </a:r>
            <a:r>
              <a:rPr lang="en-US" sz="2000" dirty="0" smtClean="0">
                <a:sym typeface="Wingdings" panose="05000000000000000000" pitchFamily="2" charset="2"/>
              </a:rPr>
              <a:t>20/month</a:t>
            </a:r>
          </a:p>
          <a:p>
            <a:pPr marL="0" indent="0">
              <a:buNone/>
            </a:pPr>
            <a:r>
              <a:rPr lang="en-US" sz="2000" dirty="0">
                <a:sym typeface="Wingdings" panose="05000000000000000000" pitchFamily="2" charset="2"/>
              </a:rPr>
              <a:t> Edge Delivery 200: $</a:t>
            </a:r>
            <a:r>
              <a:rPr lang="en-US" sz="2000" dirty="0" smtClean="0">
                <a:sym typeface="Wingdings" panose="05000000000000000000" pitchFamily="2" charset="2"/>
              </a:rPr>
              <a:t>200/month</a:t>
            </a:r>
          </a:p>
          <a:p>
            <a:pPr marL="0" indent="0">
              <a:buNone/>
            </a:pPr>
            <a:r>
              <a:rPr lang="en-US" sz="2000" dirty="0">
                <a:sym typeface="Wingdings" panose="05000000000000000000" pitchFamily="2" charset="2"/>
              </a:rPr>
              <a:t> Edge Delivery 2000: $2000/month</a:t>
            </a:r>
            <a:endParaRPr lang="en-US" sz="2000" dirty="0"/>
          </a:p>
        </p:txBody>
      </p:sp>
      <p:pic>
        <p:nvPicPr>
          <p:cNvPr id="6" name="Picture 2" descr="StackPath CDN Pricing - CDN Only"/>
          <p:cNvPicPr>
            <a:picLocks noChangeAspect="1" noChangeArrowheads="1"/>
          </p:cNvPicPr>
          <p:nvPr/>
        </p:nvPicPr>
        <p:blipFill rotWithShape="1">
          <a:blip r:embed="rId2">
            <a:extLst>
              <a:ext uri="{28A0092B-C50C-407E-A947-70E740481C1C}">
                <a14:useLocalDpi xmlns:a14="http://schemas.microsoft.com/office/drawing/2010/main" val="0"/>
              </a:ext>
            </a:extLst>
          </a:blip>
          <a:srcRect l="3861" r="7928"/>
          <a:stretch/>
        </p:blipFill>
        <p:spPr bwMode="auto">
          <a:xfrm>
            <a:off x="7042637" y="2249487"/>
            <a:ext cx="4004773" cy="390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51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density</a:t>
            </a:r>
            <a:endParaRPr lang="en-US" dirty="0"/>
          </a:p>
        </p:txBody>
      </p:sp>
      <p:sp>
        <p:nvSpPr>
          <p:cNvPr id="3" name="Content Placeholder 2"/>
          <p:cNvSpPr>
            <a:spLocks noGrp="1"/>
          </p:cNvSpPr>
          <p:nvPr>
            <p:ph idx="1"/>
          </p:nvPr>
        </p:nvSpPr>
        <p:spPr/>
        <p:txBody>
          <a:bodyPr>
            <a:normAutofit lnSpcReduction="10000"/>
          </a:bodyPr>
          <a:lstStyle/>
          <a:p>
            <a:r>
              <a:rPr lang="en-US" dirty="0"/>
              <a:t>Server </a:t>
            </a:r>
            <a:r>
              <a:rPr lang="en-US" dirty="0" smtClean="0"/>
              <a:t>Density </a:t>
            </a:r>
            <a:r>
              <a:rPr lang="en-US" dirty="0"/>
              <a:t>enables users to monitor their websites and servers in the cloud or on-</a:t>
            </a:r>
            <a:r>
              <a:rPr lang="en-US" dirty="0" err="1"/>
              <a:t>prem</a:t>
            </a:r>
            <a:r>
              <a:rPr lang="en-US" dirty="0"/>
              <a:t> from a single console and API to easily diagnose problems, maintain uptime, and maximize server performance</a:t>
            </a:r>
            <a:r>
              <a:rPr lang="en-US" dirty="0" smtClean="0"/>
              <a:t>.</a:t>
            </a:r>
          </a:p>
          <a:p>
            <a:r>
              <a:rPr lang="en-US" dirty="0"/>
              <a:t>The </a:t>
            </a:r>
            <a:r>
              <a:rPr lang="en-US" b="1" dirty="0"/>
              <a:t>Server Density </a:t>
            </a:r>
            <a:r>
              <a:rPr lang="en-US" dirty="0"/>
              <a:t>platform supports Amazon </a:t>
            </a:r>
            <a:r>
              <a:rPr lang="en-US" dirty="0" err="1"/>
              <a:t>CloudWatch</a:t>
            </a:r>
            <a:r>
              <a:rPr lang="en-US" dirty="0"/>
              <a:t> and also offers a range of additional plugins relevant to AWS </a:t>
            </a:r>
            <a:r>
              <a:rPr lang="en-US" dirty="0" smtClean="0"/>
              <a:t>users.</a:t>
            </a:r>
          </a:p>
          <a:p>
            <a:pPr marL="0" indent="0">
              <a:buNone/>
            </a:pPr>
            <a:r>
              <a:rPr lang="en-US" dirty="0"/>
              <a:t> </a:t>
            </a:r>
            <a:r>
              <a:rPr lang="en-US" dirty="0" smtClean="0"/>
              <a:t>  </a:t>
            </a:r>
            <a:r>
              <a:rPr lang="en-US" dirty="0">
                <a:sym typeface="Wingdings" panose="05000000000000000000" pitchFamily="2" charset="2"/>
              </a:rPr>
              <a:t>AWS ELB Server Density </a:t>
            </a:r>
            <a:r>
              <a:rPr lang="en-US" dirty="0" smtClean="0">
                <a:sym typeface="Wingdings" panose="05000000000000000000" pitchFamily="2" charset="2"/>
              </a:rPr>
              <a:t>Plugin</a:t>
            </a:r>
          </a:p>
          <a:p>
            <a:pPr marL="0" indent="0">
              <a:buNone/>
            </a:pPr>
            <a:r>
              <a:rPr lang="en-US" dirty="0">
                <a:sym typeface="Wingdings" panose="05000000000000000000" pitchFamily="2" charset="2"/>
              </a:rPr>
              <a:t>   AWS RDS Server Density plugin</a:t>
            </a:r>
            <a:endParaRPr lang="en-US" dirty="0"/>
          </a:p>
        </p:txBody>
      </p:sp>
    </p:spTree>
    <p:extLst>
      <p:ext uri="{BB962C8B-B14F-4D97-AF65-F5344CB8AC3E}">
        <p14:creationId xmlns:p14="http://schemas.microsoft.com/office/powerpoint/2010/main" val="420254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essentials</a:t>
            </a:r>
            <a:endParaRPr lang="en-US" dirty="0"/>
          </a:p>
        </p:txBody>
      </p:sp>
      <p:pic>
        <p:nvPicPr>
          <p:cNvPr id="4" name="Content Placeholder 3"/>
          <p:cNvPicPr>
            <a:picLocks noGrp="1" noChangeAspect="1"/>
          </p:cNvPicPr>
          <p:nvPr>
            <p:ph idx="1"/>
          </p:nvPr>
        </p:nvPicPr>
        <p:blipFill rotWithShape="1">
          <a:blip r:embed="rId2"/>
          <a:srcRect t="27098" r="1637" b="21515"/>
          <a:stretch/>
        </p:blipFill>
        <p:spPr>
          <a:xfrm>
            <a:off x="1292469" y="2097087"/>
            <a:ext cx="9513277" cy="4039943"/>
          </a:xfrm>
          <a:prstGeom prst="rect">
            <a:avLst/>
          </a:prstGeom>
        </p:spPr>
      </p:pic>
    </p:spTree>
    <p:extLst>
      <p:ext uri="{BB962C8B-B14F-4D97-AF65-F5344CB8AC3E}">
        <p14:creationId xmlns:p14="http://schemas.microsoft.com/office/powerpoint/2010/main" val="387449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6513"/>
          </a:xfrm>
        </p:spPr>
        <p:txBody>
          <a:bodyPr/>
          <a:lstStyle/>
          <a:p>
            <a:r>
              <a:rPr lang="en-US" dirty="0" smtClean="0"/>
              <a:t>Advantages</a:t>
            </a:r>
            <a:endParaRPr lang="en-US" dirty="0"/>
          </a:p>
        </p:txBody>
      </p:sp>
      <p:sp>
        <p:nvSpPr>
          <p:cNvPr id="3" name="Content Placeholder 2"/>
          <p:cNvSpPr>
            <a:spLocks noGrp="1"/>
          </p:cNvSpPr>
          <p:nvPr>
            <p:ph idx="1"/>
          </p:nvPr>
        </p:nvSpPr>
        <p:spPr>
          <a:xfrm>
            <a:off x="1141412" y="1477108"/>
            <a:ext cx="9905999" cy="4809391"/>
          </a:xfrm>
        </p:spPr>
        <p:txBody>
          <a:bodyPr/>
          <a:lstStyle/>
          <a:p>
            <a:r>
              <a:rPr lang="en-US" dirty="0"/>
              <a:t>A flexible cloud-based monitoring solution</a:t>
            </a:r>
          </a:p>
          <a:p>
            <a:r>
              <a:rPr lang="en-US" dirty="0"/>
              <a:t>Covers both hardware and networking monitoring</a:t>
            </a:r>
          </a:p>
          <a:p>
            <a:r>
              <a:rPr lang="en-US" dirty="0"/>
              <a:t>Alerting templates fit virtually any notification platform you wish to </a:t>
            </a:r>
            <a:r>
              <a:rPr lang="en-US" dirty="0" smtClean="0"/>
              <a:t>integrate</a:t>
            </a:r>
          </a:p>
          <a:p>
            <a:pPr marL="0" indent="0">
              <a:buNone/>
            </a:pPr>
            <a:r>
              <a:rPr lang="en-US" sz="2800" dirty="0" smtClean="0"/>
              <a:t>MONITORING ALERTS</a:t>
            </a:r>
          </a:p>
          <a:p>
            <a:pPr marL="0" indent="0">
              <a:buNone/>
            </a:pPr>
            <a:r>
              <a:rPr lang="en-US" sz="2800" dirty="0" smtClean="0"/>
              <a:t>  </a:t>
            </a:r>
            <a:r>
              <a:rPr lang="en-US" dirty="0" smtClean="0"/>
              <a:t>Alert </a:t>
            </a:r>
            <a:r>
              <a:rPr lang="en-US" dirty="0"/>
              <a:t>on any metric, </a:t>
            </a:r>
            <a:r>
              <a:rPr lang="en-US" dirty="0" smtClean="0"/>
              <a:t>Docker &amp; Kubernetes </a:t>
            </a:r>
            <a:r>
              <a:rPr lang="en-US" dirty="0"/>
              <a:t>and container monitoring, Process </a:t>
            </a:r>
            <a:r>
              <a:rPr lang="en-US" dirty="0" smtClean="0"/>
              <a:t>monitoring</a:t>
            </a:r>
            <a:r>
              <a:rPr lang="en-US" dirty="0"/>
              <a:t>, Automated alert </a:t>
            </a:r>
            <a:r>
              <a:rPr lang="en-US" dirty="0" smtClean="0"/>
              <a:t>management.</a:t>
            </a:r>
            <a:endParaRPr lang="en-US" dirty="0"/>
          </a:p>
        </p:txBody>
      </p:sp>
    </p:spTree>
    <p:extLst>
      <p:ext uri="{BB962C8B-B14F-4D97-AF65-F5344CB8AC3E}">
        <p14:creationId xmlns:p14="http://schemas.microsoft.com/office/powerpoint/2010/main" val="224809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911469"/>
          </a:xfrm>
        </p:spPr>
        <p:txBody>
          <a:bodyPr>
            <a:normAutofit fontScale="90000"/>
          </a:bodyPr>
          <a:lstStyle/>
          <a:p>
            <a:r>
              <a:rPr lang="en-US" dirty="0" smtClean="0"/>
              <a:t>                             Pricing plans</a:t>
            </a:r>
            <a:r>
              <a:rPr lang="en-US" dirty="0" smtClean="0">
                <a:sym typeface="Wingdings" panose="05000000000000000000" pitchFamily="2" charset="2"/>
              </a:rPr>
              <a:t></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141410" y="1705708"/>
            <a:ext cx="5934511" cy="4085492"/>
          </a:xfrm>
        </p:spPr>
        <p:txBody>
          <a:bodyPr>
            <a:normAutofit lnSpcReduction="10000"/>
          </a:bodyPr>
          <a:lstStyle/>
          <a:p>
            <a:endParaRPr lang="en-US" sz="2400" dirty="0" smtClean="0"/>
          </a:p>
          <a:p>
            <a:r>
              <a:rPr lang="en-US" sz="2400" b="1" dirty="0" smtClean="0"/>
              <a:t>What are the things server density have?</a:t>
            </a:r>
          </a:p>
          <a:p>
            <a:r>
              <a:rPr lang="en-US" sz="2400" dirty="0" smtClean="0"/>
              <a:t>  </a:t>
            </a:r>
            <a:r>
              <a:rPr lang="en-US" sz="2400" dirty="0" smtClean="0">
                <a:sym typeface="Wingdings" panose="05000000000000000000" pitchFamily="2" charset="2"/>
              </a:rPr>
              <a:t></a:t>
            </a:r>
            <a:r>
              <a:rPr lang="en-US" sz="2400" dirty="0"/>
              <a:t>The server density monitoring agent is installed on millions of servers, and collects more than 12 billion metrics each day. The service has more than 100 official integrations, processes more than 300TB of data per month, and has availability probes in more than 28 different geographies.</a:t>
            </a:r>
          </a:p>
          <a:p>
            <a:endParaRPr lang="en-US" sz="2400" dirty="0"/>
          </a:p>
        </p:txBody>
      </p:sp>
      <p:pic>
        <p:nvPicPr>
          <p:cNvPr id="5" name="Content Placeholder 3"/>
          <p:cNvPicPr>
            <a:picLocks noGrp="1" noChangeAspect="1"/>
          </p:cNvPicPr>
          <p:nvPr>
            <p:ph idx="1"/>
          </p:nvPr>
        </p:nvPicPr>
        <p:blipFill rotWithShape="1">
          <a:blip r:embed="rId2"/>
          <a:srcRect l="31126" t="36956" r="31589" b="21500"/>
          <a:stretch/>
        </p:blipFill>
        <p:spPr>
          <a:xfrm>
            <a:off x="7380721" y="609601"/>
            <a:ext cx="3666690" cy="5181600"/>
          </a:xfrm>
          <a:prstGeom prst="rect">
            <a:avLst/>
          </a:prstGeom>
        </p:spPr>
      </p:pic>
    </p:spTree>
    <p:extLst>
      <p:ext uri="{BB962C8B-B14F-4D97-AF65-F5344CB8AC3E}">
        <p14:creationId xmlns:p14="http://schemas.microsoft.com/office/powerpoint/2010/main" val="168046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path server density merge</a:t>
            </a:r>
            <a:endParaRPr lang="en-US" dirty="0"/>
          </a:p>
        </p:txBody>
      </p:sp>
      <p:sp>
        <p:nvSpPr>
          <p:cNvPr id="3" name="Content Placeholder 2"/>
          <p:cNvSpPr>
            <a:spLocks noGrp="1"/>
          </p:cNvSpPr>
          <p:nvPr>
            <p:ph idx="1"/>
          </p:nvPr>
        </p:nvSpPr>
        <p:spPr>
          <a:xfrm>
            <a:off x="1141412" y="1960685"/>
            <a:ext cx="9905999" cy="3830516"/>
          </a:xfrm>
        </p:spPr>
        <p:txBody>
          <a:bodyPr>
            <a:normAutofit fontScale="85000" lnSpcReduction="10000"/>
          </a:bodyPr>
          <a:lstStyle/>
          <a:p>
            <a:r>
              <a:rPr lang="en-US" dirty="0"/>
              <a:t>Dallas TX, May 14, 2018 — Server Density, a provider of proactive infrastructure monitoring for cloud, servers, and websites, is merging with </a:t>
            </a:r>
            <a:r>
              <a:rPr lang="en-US" dirty="0" err="1"/>
              <a:t>StackPath</a:t>
            </a:r>
            <a:r>
              <a:rPr lang="en-US" dirty="0"/>
              <a:t>, a leading secure edge services platform provider. Server Density enables users to monitor their websites and servers in the cloud or on-</a:t>
            </a:r>
            <a:r>
              <a:rPr lang="en-US" dirty="0" err="1"/>
              <a:t>prem</a:t>
            </a:r>
            <a:r>
              <a:rPr lang="en-US" dirty="0"/>
              <a:t> from a single console and API to easily diagnose problems, maintain uptime and maximize server performance. The service will be integrated and offered as part of the </a:t>
            </a:r>
            <a:r>
              <a:rPr lang="en-US" dirty="0" err="1"/>
              <a:t>StackPath</a:t>
            </a:r>
            <a:r>
              <a:rPr lang="en-US" dirty="0"/>
              <a:t> platform in the very near future</a:t>
            </a:r>
            <a:r>
              <a:rPr lang="en-US" dirty="0" smtClean="0"/>
              <a:t>.</a:t>
            </a:r>
            <a:endParaRPr lang="en-US" dirty="0"/>
          </a:p>
          <a:p>
            <a:r>
              <a:rPr lang="en-US" dirty="0" err="1" smtClean="0"/>
              <a:t>StackPath</a:t>
            </a:r>
            <a:r>
              <a:rPr lang="en-US" dirty="0" smtClean="0"/>
              <a:t> </a:t>
            </a:r>
            <a:r>
              <a:rPr lang="en-US" dirty="0"/>
              <a:t>has the highest commitment to providing our customers frictionless services, complete visibility into their solutions, and building strong relationships with the open source community and the industry at large. Server Density has followed the same commitments as it built exceptional technologies that are second to none and grew operations at cloud scale</a:t>
            </a:r>
            <a:r>
              <a:rPr lang="en-US" dirty="0" smtClean="0"/>
              <a:t>.</a:t>
            </a:r>
            <a:endParaRPr lang="en-US" dirty="0"/>
          </a:p>
        </p:txBody>
      </p:sp>
    </p:spTree>
    <p:extLst>
      <p:ext uri="{BB962C8B-B14F-4D97-AF65-F5344CB8AC3E}">
        <p14:creationId xmlns:p14="http://schemas.microsoft.com/office/powerpoint/2010/main" val="775313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514</TotalTime>
  <Words>523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Tw Cen MT</vt:lpstr>
      <vt:lpstr>Wingdings</vt:lpstr>
      <vt:lpstr>Circuit</vt:lpstr>
      <vt:lpstr>    Stack path server density</vt:lpstr>
      <vt:lpstr>Stack path </vt:lpstr>
      <vt:lpstr>Advantages</vt:lpstr>
      <vt:lpstr>Stack path pricing</vt:lpstr>
      <vt:lpstr>Server density</vt:lpstr>
      <vt:lpstr>Monitoring essentials</vt:lpstr>
      <vt:lpstr>Advantages</vt:lpstr>
      <vt:lpstr>                             Pricing plans</vt:lpstr>
      <vt:lpstr>Stack path server density merge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path server density</dc:title>
  <dc:creator>Mukesh Ravi</dc:creator>
  <cp:lastModifiedBy>Mukesh Ravi</cp:lastModifiedBy>
  <cp:revision>22</cp:revision>
  <dcterms:created xsi:type="dcterms:W3CDTF">2022-02-17T05:19:01Z</dcterms:created>
  <dcterms:modified xsi:type="dcterms:W3CDTF">2022-02-22T06:09:23Z</dcterms:modified>
</cp:coreProperties>
</file>