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700"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590800" y="2067305"/>
            <a:ext cx="6405625" cy="509114"/>
          </a:xfrm>
          <a:prstGeom prst="rect">
            <a:avLst/>
          </a:prstGeom>
        </p:spPr>
        <p:txBody>
          <a:bodyPr vert="horz" wrap="square" lIns="0" tIns="16510" rIns="0" bIns="0" rtlCol="0">
            <a:spAutoFit/>
          </a:bodyPr>
          <a:lstStyle/>
          <a:p>
            <a:pPr marL="3213735">
              <a:lnSpc>
                <a:spcPct val="100000"/>
              </a:lnSpc>
              <a:spcBef>
                <a:spcPts val="130"/>
              </a:spcBef>
            </a:pPr>
            <a:r>
              <a:rPr lang="en-US" spc="15" dirty="0"/>
              <a:t>Mukesh Anand G</a:t>
            </a:r>
            <a:endParaRPr spc="15" dirty="0"/>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439400" y="73934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 name="Rectangle 9">
            <a:extLst>
              <a:ext uri="{FF2B5EF4-FFF2-40B4-BE49-F238E27FC236}">
                <a16:creationId xmlns:a16="http://schemas.microsoft.com/office/drawing/2014/main" id="{8CC02072-E299-4298-8FFD-EBB8011D8D53}"/>
              </a:ext>
            </a:extLst>
          </p:cNvPr>
          <p:cNvSpPr/>
          <p:nvPr/>
        </p:nvSpPr>
        <p:spPr>
          <a:xfrm>
            <a:off x="609600" y="1371660"/>
            <a:ext cx="8391525" cy="4801314"/>
          </a:xfrm>
          <a:prstGeom prst="rect">
            <a:avLst/>
          </a:prstGeom>
        </p:spPr>
        <p:txBody>
          <a:bodyPr wrap="square">
            <a:spAutoFit/>
          </a:bodyPr>
          <a:lstStyle/>
          <a:p>
            <a:r>
              <a:rPr lang="en-US" b="1" i="0" dirty="0">
                <a:effectLst/>
                <a:latin typeface="Söhne"/>
              </a:rPr>
              <a:t>Results and Evaluation:</a:t>
            </a:r>
            <a:endParaRPr lang="en-US" b="0" i="0" dirty="0">
              <a:effectLst/>
              <a:latin typeface="Söhne"/>
            </a:endParaRPr>
          </a:p>
          <a:p>
            <a:pPr>
              <a:buFont typeface="+mj-lt"/>
              <a:buAutoNum type="arabicPeriod"/>
            </a:pPr>
            <a:r>
              <a:rPr lang="en-US" b="0" i="0" dirty="0">
                <a:effectLst/>
                <a:latin typeface="Söhne"/>
              </a:rPr>
              <a:t>Quantitative Metrics: Evaluation of generated faces using metrics such as Inception Score, Fréchet Inception Distance, and Perceptual Path Length.</a:t>
            </a:r>
          </a:p>
          <a:p>
            <a:pPr>
              <a:buFont typeface="+mj-lt"/>
              <a:buAutoNum type="arabicPeriod"/>
            </a:pPr>
            <a:r>
              <a:rPr lang="en-US" b="0" i="0" dirty="0">
                <a:effectLst/>
                <a:latin typeface="Söhne"/>
              </a:rPr>
              <a:t>Qualitative Assessment: Visual inspection of generated faces by human evaluators to assess realism, diversity, and overall quality.</a:t>
            </a:r>
          </a:p>
          <a:p>
            <a:pPr>
              <a:buFont typeface="+mj-lt"/>
              <a:buAutoNum type="arabicPeriod"/>
            </a:pPr>
            <a:r>
              <a:rPr lang="en-US" b="0" i="0" dirty="0">
                <a:effectLst/>
                <a:latin typeface="Söhne"/>
              </a:rPr>
              <a:t>Comparison with Baselines: Benchmarking our model against existing state-of-the-art methods for face generation.</a:t>
            </a:r>
          </a:p>
          <a:p>
            <a:pPr>
              <a:buFont typeface="+mj-lt"/>
              <a:buAutoNum type="arabicPeriod"/>
            </a:pPr>
            <a:r>
              <a:rPr lang="en-US" b="0" i="0" dirty="0">
                <a:effectLst/>
                <a:latin typeface="Söhne"/>
              </a:rPr>
              <a:t>Real-world Applications: Demonstrating the practical utility of our model in various applications, such as character creation, facial animation, and virtual try-on scenarios.</a:t>
            </a:r>
          </a:p>
          <a:p>
            <a:endParaRPr lang="en-US" b="1" i="0" dirty="0">
              <a:effectLst/>
              <a:latin typeface="Söhne"/>
            </a:endParaRPr>
          </a:p>
          <a:p>
            <a:r>
              <a:rPr lang="en-US" b="1" i="0" dirty="0">
                <a:effectLst/>
                <a:latin typeface="Söhne"/>
              </a:rPr>
              <a:t>Conclusion and Future Work:</a:t>
            </a:r>
            <a:endParaRPr lang="en-US" b="0" i="0" dirty="0">
              <a:effectLst/>
              <a:latin typeface="Söhne"/>
            </a:endParaRPr>
          </a:p>
          <a:p>
            <a:r>
              <a:rPr lang="en-US" b="0" i="0" dirty="0">
                <a:effectLst/>
                <a:latin typeface="Söhne"/>
              </a:rPr>
              <a:t>In conclusion, our project demonstrates the effectiveness of DCGANs in generating photorealistic faces. Future work includes exploring advanced architectures such as </a:t>
            </a:r>
            <a:r>
              <a:rPr lang="en-US" b="0" i="0" dirty="0" err="1">
                <a:effectLst/>
                <a:latin typeface="Söhne"/>
              </a:rPr>
              <a:t>StyleGAN</a:t>
            </a:r>
            <a:r>
              <a:rPr lang="en-US" b="0" i="0" dirty="0">
                <a:effectLst/>
                <a:latin typeface="Söhne"/>
              </a:rPr>
              <a:t>, improving diversity in generated faces, and integrating feedback mechanisms for user-guided generation. Additionally, we aim to extend our framework to generate faces with specific attributes or emotions, further enhancing its applicability in diverse domains.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592201" y="38481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7337425" cy="2509661"/>
          </a:xfrm>
          <a:prstGeom prst="rect">
            <a:avLst/>
          </a:prstGeom>
        </p:spPr>
        <p:txBody>
          <a:bodyPr vert="horz" wrap="square" lIns="0" tIns="16510" rIns="0" bIns="0" rtlCol="0">
            <a:spAutoFit/>
          </a:bodyPr>
          <a:lstStyle/>
          <a:p>
            <a:pPr marL="12700">
              <a:lnSpc>
                <a:spcPct val="100000"/>
              </a:lnSpc>
              <a:spcBef>
                <a:spcPts val="130"/>
              </a:spcBef>
            </a:pPr>
            <a:r>
              <a:rPr lang="en-IN" sz="5400" dirty="0"/>
              <a:t>Photorealistic Face Generation Using DCGANS</a:t>
            </a:r>
            <a:endParaRPr sz="540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object 7">
            <a:extLst>
              <a:ext uri="{FF2B5EF4-FFF2-40B4-BE49-F238E27FC236}">
                <a16:creationId xmlns:a16="http://schemas.microsoft.com/office/drawing/2014/main" id="{82FA8588-2044-491A-8A04-775FC110446B}"/>
              </a:ext>
            </a:extLst>
          </p:cNvPr>
          <p:cNvSpPr txBox="1">
            <a:spLocks/>
          </p:cNvSpPr>
          <p:nvPr/>
        </p:nvSpPr>
        <p:spPr>
          <a:xfrm>
            <a:off x="-1074700" y="1530903"/>
            <a:ext cx="10262326" cy="4079322"/>
          </a:xfrm>
          <a:prstGeom prst="rect">
            <a:avLst/>
          </a:prstGeom>
        </p:spPr>
        <p:txBody>
          <a:bodyPr vert="horz" wrap="square" lIns="0" tIns="16510" rIns="0" bIns="0" rtlCol="0">
            <a:spAutoFit/>
          </a:bodyPr>
          <a:lstStyle>
            <a:lvl1pPr>
              <a:defRPr sz="4800" b="1" i="0">
                <a:solidFill>
                  <a:schemeClr val="tx1"/>
                </a:solidFill>
                <a:latin typeface="Trebuchet MS"/>
                <a:ea typeface="+mj-ea"/>
                <a:cs typeface="Trebuchet MS"/>
              </a:defRPr>
            </a:lvl1pPr>
          </a:lstStyle>
          <a:p>
            <a:pPr marL="3213735">
              <a:spcBef>
                <a:spcPts val="130"/>
              </a:spcBef>
            </a:pPr>
            <a:r>
              <a:rPr lang="en-US" sz="2400" b="0" dirty="0"/>
              <a:t>Generating photorealistic faces has been a longstanding challenge in computer vision and artificial intelligence. Traditional methods often fail to capture fine details and produce natural-looking images. The goal of this project is to utilize Deep Convolutional Generative Adversarial Networks (DCGANs) to generate high-quality, photorealistic faces from random noise vectors. The specific challenges include achieving realism in facial features, preserving facial diversity, and ensuring consistency in generated images.</a:t>
            </a:r>
            <a:endParaRPr lang="en-US" sz="2400" kern="0" spc="15"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object 7">
            <a:extLst>
              <a:ext uri="{FF2B5EF4-FFF2-40B4-BE49-F238E27FC236}">
                <a16:creationId xmlns:a16="http://schemas.microsoft.com/office/drawing/2014/main" id="{F3AD182C-2033-4B06-B876-B152771CEA1F}"/>
              </a:ext>
            </a:extLst>
          </p:cNvPr>
          <p:cNvSpPr txBox="1">
            <a:spLocks/>
          </p:cNvSpPr>
          <p:nvPr/>
        </p:nvSpPr>
        <p:spPr>
          <a:xfrm>
            <a:off x="-2667000" y="1695450"/>
            <a:ext cx="10262326" cy="4079322"/>
          </a:xfrm>
          <a:prstGeom prst="rect">
            <a:avLst/>
          </a:prstGeom>
        </p:spPr>
        <p:txBody>
          <a:bodyPr vert="horz" wrap="square" lIns="0" tIns="16510" rIns="0" bIns="0" rtlCol="0">
            <a:spAutoFit/>
          </a:bodyPr>
          <a:lstStyle>
            <a:lvl1pPr>
              <a:defRPr sz="4800" b="1" i="0">
                <a:solidFill>
                  <a:schemeClr val="tx1"/>
                </a:solidFill>
                <a:latin typeface="Trebuchet MS"/>
                <a:ea typeface="+mj-ea"/>
                <a:cs typeface="Trebuchet MS"/>
              </a:defRPr>
            </a:lvl1pPr>
          </a:lstStyle>
          <a:p>
            <a:pPr marL="3213735">
              <a:spcBef>
                <a:spcPts val="130"/>
              </a:spcBef>
            </a:pPr>
            <a:r>
              <a:rPr lang="en-US" sz="2400" b="0" dirty="0"/>
              <a:t>Generating photorealistic faces has been a longstanding challenge in computer vision and artificial intelligence. Traditional methods often fail to capture fine details and produce natural-looking images. The goal of this project is to utilize Deep Convolutional Generative Adversarial Networks (DCGANs) to generate high-quality, photorealistic faces from random noise vectors. The specific challenges include achieving realism in facial features, preserving facial diversity, and ensuring consistency in generated images.</a:t>
            </a:r>
            <a:endParaRPr lang="en-US" sz="2400" kern="0" spc="15"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7162800" y="86137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object 7">
            <a:extLst>
              <a:ext uri="{FF2B5EF4-FFF2-40B4-BE49-F238E27FC236}">
                <a16:creationId xmlns:a16="http://schemas.microsoft.com/office/drawing/2014/main" id="{D9347581-91AF-4197-8B79-7BF71E1ED508}"/>
              </a:ext>
            </a:extLst>
          </p:cNvPr>
          <p:cNvSpPr txBox="1">
            <a:spLocks/>
          </p:cNvSpPr>
          <p:nvPr/>
        </p:nvSpPr>
        <p:spPr>
          <a:xfrm>
            <a:off x="-2592433" y="1857375"/>
            <a:ext cx="10262326" cy="4448654"/>
          </a:xfrm>
          <a:prstGeom prst="rect">
            <a:avLst/>
          </a:prstGeom>
        </p:spPr>
        <p:txBody>
          <a:bodyPr vert="horz" wrap="square" lIns="0" tIns="16510" rIns="0" bIns="0" rtlCol="0">
            <a:spAutoFit/>
          </a:bodyPr>
          <a:lstStyle>
            <a:lvl1pPr>
              <a:defRPr sz="4800" b="1" i="0">
                <a:solidFill>
                  <a:schemeClr val="tx1"/>
                </a:solidFill>
                <a:latin typeface="Trebuchet MS"/>
                <a:ea typeface="+mj-ea"/>
                <a:cs typeface="Trebuchet MS"/>
              </a:defRPr>
            </a:lvl1pPr>
          </a:lstStyle>
          <a:p>
            <a:pPr marL="3213735">
              <a:spcBef>
                <a:spcPts val="130"/>
              </a:spcBef>
            </a:pPr>
            <a:r>
              <a:rPr lang="en-US" sz="2400" b="0"/>
              <a:t>This project focuses on implementing DCGANs architecture to generate photorealistic faces. The DCGAN framework comprises a generator and a discriminator, trained adversarially to produce realistic images. We will use a dataset of labeled face images to train the network, leveraging techniques such as batch normalization, convolutional layers, and activation functions to enhance the quality of generated faces. Additionally, we will employ techniques like data augmentation and progressive training to improve the model's performance.</a:t>
            </a:r>
            <a:endParaRPr lang="en-US" sz="2400" kern="0" spc="15"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object 7">
            <a:extLst>
              <a:ext uri="{FF2B5EF4-FFF2-40B4-BE49-F238E27FC236}">
                <a16:creationId xmlns:a16="http://schemas.microsoft.com/office/drawing/2014/main" id="{F9B933A0-928F-4129-A25D-712B86E28A36}"/>
              </a:ext>
            </a:extLst>
          </p:cNvPr>
          <p:cNvSpPr txBox="1">
            <a:spLocks/>
          </p:cNvSpPr>
          <p:nvPr/>
        </p:nvSpPr>
        <p:spPr>
          <a:xfrm>
            <a:off x="457200" y="2460582"/>
            <a:ext cx="10262326" cy="2601994"/>
          </a:xfrm>
          <a:prstGeom prst="rect">
            <a:avLst/>
          </a:prstGeom>
        </p:spPr>
        <p:txBody>
          <a:bodyPr vert="horz" wrap="square" lIns="0" tIns="16510" rIns="0" bIns="0" rtlCol="0">
            <a:spAutoFit/>
          </a:bodyPr>
          <a:lstStyle>
            <a:lvl1pPr>
              <a:defRPr sz="4800" b="1" i="0">
                <a:solidFill>
                  <a:schemeClr val="tx1"/>
                </a:solidFill>
                <a:latin typeface="Trebuchet MS"/>
                <a:ea typeface="+mj-ea"/>
                <a:cs typeface="Trebuchet MS"/>
              </a:defRPr>
            </a:lvl1pPr>
          </a:lstStyle>
          <a:p>
            <a:r>
              <a:rPr lang="en-US" sz="2400" b="0" dirty="0"/>
              <a:t>The end users of this project include:</a:t>
            </a:r>
          </a:p>
          <a:p>
            <a:pPr marL="342900" indent="-342900">
              <a:buFont typeface="Arial" panose="020B0604020202020204" pitchFamily="34" charset="0"/>
              <a:buChar char="•"/>
            </a:pPr>
            <a:r>
              <a:rPr lang="en-US" sz="2400" b="0" dirty="0"/>
              <a:t>Researchers in computer vision and machine learning interested in generative models.</a:t>
            </a:r>
          </a:p>
          <a:p>
            <a:pPr marL="342900" indent="-342900">
              <a:buFont typeface="Arial" panose="020B0604020202020204" pitchFamily="34" charset="0"/>
              <a:buChar char="•"/>
            </a:pPr>
            <a:r>
              <a:rPr lang="en-US" sz="2400" b="0" dirty="0"/>
              <a:t>Artists and designers seeking inspiration or assistance in creating realistic human faces.</a:t>
            </a:r>
          </a:p>
          <a:p>
            <a:pPr marL="342900" indent="-342900">
              <a:buFont typeface="Arial" panose="020B0604020202020204" pitchFamily="34" charset="0"/>
              <a:buChar char="•"/>
            </a:pPr>
            <a:r>
              <a:rPr lang="en-US" sz="2400" b="0" dirty="0"/>
              <a:t>Developers looking to integrate AI-generated faces into applications such as video games, virtual reality, or animation.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Rectangle 9">
            <a:extLst>
              <a:ext uri="{FF2B5EF4-FFF2-40B4-BE49-F238E27FC236}">
                <a16:creationId xmlns:a16="http://schemas.microsoft.com/office/drawing/2014/main" id="{C251E7ED-6A1A-4A2D-8C70-A601E3E95585}"/>
              </a:ext>
            </a:extLst>
          </p:cNvPr>
          <p:cNvSpPr/>
          <p:nvPr/>
        </p:nvSpPr>
        <p:spPr>
          <a:xfrm>
            <a:off x="3048000" y="2274837"/>
            <a:ext cx="7620000" cy="2031325"/>
          </a:xfrm>
          <a:prstGeom prst="rect">
            <a:avLst/>
          </a:prstGeom>
        </p:spPr>
        <p:txBody>
          <a:bodyPr wrap="square">
            <a:spAutoFit/>
          </a:bodyPr>
          <a:lstStyle/>
          <a:p>
            <a:r>
              <a:rPr lang="en-US" b="1" i="0" dirty="0">
                <a:effectLst/>
                <a:latin typeface="Söhne"/>
              </a:rPr>
              <a:t>Key Contributions:</a:t>
            </a:r>
            <a:endParaRPr lang="en-US" b="0" i="0" dirty="0">
              <a:effectLst/>
              <a:latin typeface="Söhne"/>
            </a:endParaRPr>
          </a:p>
          <a:p>
            <a:pPr>
              <a:buFont typeface="+mj-lt"/>
              <a:buAutoNum type="arabicPeriod"/>
            </a:pPr>
            <a:r>
              <a:rPr lang="en-US" b="0" i="0" dirty="0">
                <a:effectLst/>
                <a:latin typeface="Söhne"/>
              </a:rPr>
              <a:t>Implementation of DCGANs architecture tailored for photorealistic face generation.</a:t>
            </a:r>
          </a:p>
          <a:p>
            <a:pPr>
              <a:buFont typeface="+mj-lt"/>
              <a:buAutoNum type="arabicPeriod"/>
            </a:pPr>
            <a:r>
              <a:rPr lang="en-US" b="0" i="0" dirty="0">
                <a:effectLst/>
                <a:latin typeface="Söhne"/>
              </a:rPr>
              <a:t>Exploration of techniques to improve the realism and diversity of generated faces.</a:t>
            </a:r>
          </a:p>
          <a:p>
            <a:pPr>
              <a:buFont typeface="+mj-lt"/>
              <a:buAutoNum type="arabicPeriod"/>
            </a:pPr>
            <a:r>
              <a:rPr lang="en-US" b="0" i="0" dirty="0">
                <a:effectLst/>
                <a:latin typeface="Söhne"/>
              </a:rPr>
              <a:t>Evaluation metrics to assess the quality of generated images objectively.</a:t>
            </a:r>
          </a:p>
          <a:p>
            <a:pPr>
              <a:buFont typeface="+mj-lt"/>
              <a:buAutoNum type="arabicPeriod"/>
            </a:pPr>
            <a:r>
              <a:rPr lang="en-US" b="0" i="0" dirty="0">
                <a:effectLst/>
                <a:latin typeface="Söhne"/>
              </a:rPr>
              <a:t>Deployment of the trained model for practical applications.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a:t>THE</a:t>
            </a:r>
            <a:r>
              <a:rPr sz="4250" spc="20"/>
              <a:t> </a:t>
            </a:r>
            <a:r>
              <a:rPr sz="4250" spc="10"/>
              <a:t>WOW</a:t>
            </a:r>
            <a:r>
              <a:rPr sz="4250" spc="85"/>
              <a:t> </a:t>
            </a:r>
            <a:r>
              <a:rPr sz="4250" spc="10"/>
              <a:t>IN</a:t>
            </a:r>
            <a:r>
              <a:rPr sz="4250" spc="-5"/>
              <a:t> </a:t>
            </a:r>
            <a:r>
              <a:rPr sz="4250" spc="15"/>
              <a:t>YOUR</a:t>
            </a:r>
            <a:r>
              <a:rPr sz="4250" spc="-10"/>
              <a:t> </a:t>
            </a:r>
            <a:r>
              <a:rPr sz="4250" spc="2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Rectangle 8">
            <a:extLst>
              <a:ext uri="{FF2B5EF4-FFF2-40B4-BE49-F238E27FC236}">
                <a16:creationId xmlns:a16="http://schemas.microsoft.com/office/drawing/2014/main" id="{E2AB1770-8342-4B75-A58C-0E355DF9FA36}"/>
              </a:ext>
            </a:extLst>
          </p:cNvPr>
          <p:cNvSpPr/>
          <p:nvPr/>
        </p:nvSpPr>
        <p:spPr>
          <a:xfrm>
            <a:off x="2743200" y="1305342"/>
            <a:ext cx="6400800" cy="4708981"/>
          </a:xfrm>
          <a:prstGeom prst="rect">
            <a:avLst/>
          </a:prstGeom>
        </p:spPr>
        <p:txBody>
          <a:bodyPr wrap="square">
            <a:spAutoFit/>
          </a:bodyPr>
          <a:lstStyle/>
          <a:p>
            <a:r>
              <a:rPr lang="en-US" sz="2000" b="1" i="0" dirty="0">
                <a:effectLst/>
                <a:latin typeface="Söhne"/>
              </a:rPr>
              <a:t>The Wow in Your Solutions:</a:t>
            </a:r>
            <a:endParaRPr lang="en-US" sz="2000" b="0" i="0" dirty="0">
              <a:effectLst/>
              <a:latin typeface="Söhne"/>
            </a:endParaRPr>
          </a:p>
          <a:p>
            <a:r>
              <a:rPr lang="en-US" sz="2000" b="0" i="0" dirty="0">
                <a:effectLst/>
                <a:latin typeface="Söhne"/>
              </a:rPr>
              <a:t>Our solution stands out due to several factors:</a:t>
            </a:r>
          </a:p>
          <a:p>
            <a:pPr>
              <a:buFont typeface="+mj-lt"/>
              <a:buAutoNum type="arabicPeriod"/>
            </a:pPr>
            <a:r>
              <a:rPr lang="en-US" sz="2000" b="1" i="0" dirty="0">
                <a:effectLst/>
                <a:latin typeface="Söhne"/>
              </a:rPr>
              <a:t>High Realism:</a:t>
            </a:r>
            <a:r>
              <a:rPr lang="en-US" sz="2000" b="0" i="0" dirty="0">
                <a:effectLst/>
                <a:latin typeface="Söhne"/>
              </a:rPr>
              <a:t> Our DCGAN model is trained to produce images with remarkable realism, capturing intricate facial details and nuances.</a:t>
            </a:r>
          </a:p>
          <a:p>
            <a:pPr>
              <a:buFont typeface="+mj-lt"/>
              <a:buAutoNum type="arabicPeriod"/>
            </a:pPr>
            <a:r>
              <a:rPr lang="en-US" sz="2000" b="1" i="0" dirty="0">
                <a:effectLst/>
                <a:latin typeface="Söhne"/>
              </a:rPr>
              <a:t>Diverse Outputs:</a:t>
            </a:r>
            <a:r>
              <a:rPr lang="en-US" sz="2000" b="0" i="0" dirty="0">
                <a:effectLst/>
                <a:latin typeface="Söhne"/>
              </a:rPr>
              <a:t> By carefully balancing the training process, we ensure that the generated faces exhibit diversity, avoiding mode collapse and repetitive outputs.</a:t>
            </a:r>
          </a:p>
          <a:p>
            <a:pPr>
              <a:buFont typeface="+mj-lt"/>
              <a:buAutoNum type="arabicPeriod"/>
            </a:pPr>
            <a:r>
              <a:rPr lang="en-US" sz="2000" b="1" i="0" dirty="0">
                <a:effectLst/>
                <a:latin typeface="Söhne"/>
              </a:rPr>
              <a:t>Interactive Interface:</a:t>
            </a:r>
            <a:r>
              <a:rPr lang="en-US" sz="2000" b="0" i="0" dirty="0">
                <a:effectLst/>
                <a:latin typeface="Söhne"/>
              </a:rPr>
              <a:t> We provide an intuitive interface for users to interact with the model, allowing them to control various attributes of generated faces, such as age, gender, and ethnicity.</a:t>
            </a:r>
          </a:p>
          <a:p>
            <a:pPr>
              <a:buFont typeface="+mj-lt"/>
              <a:buAutoNum type="arabicPeriod"/>
            </a:pPr>
            <a:r>
              <a:rPr lang="en-US" sz="2000" b="1" i="0" dirty="0">
                <a:effectLst/>
                <a:latin typeface="Söhne"/>
              </a:rPr>
              <a:t>Scalability:</a:t>
            </a:r>
            <a:r>
              <a:rPr lang="en-US" sz="2000" b="0" i="0" dirty="0">
                <a:effectLst/>
                <a:latin typeface="Söhne"/>
              </a:rPr>
              <a:t> The model architecture is designed for scalability, enabling generation of high-resolution faces suitable for various applications.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5" y="1367853"/>
            <a:ext cx="2811780" cy="300355"/>
          </a:xfrm>
          <a:prstGeom prst="rect">
            <a:avLst/>
          </a:prstGeom>
        </p:spPr>
        <p:txBody>
          <a:bodyPr vert="horz" wrap="square" lIns="0" tIns="12700" rIns="0" bIns="0" rtlCol="0">
            <a:spAutoFit/>
          </a:bodyPr>
          <a:lstStyle/>
          <a:p>
            <a:pPr marL="12700">
              <a:lnSpc>
                <a:spcPct val="100000"/>
              </a:lnSpc>
              <a:spcBef>
                <a:spcPts val="100"/>
              </a:spcBef>
            </a:pPr>
            <a:r>
              <a:rPr sz="1800" spc="-45" dirty="0">
                <a:latin typeface="Trebuchet MS"/>
                <a:cs typeface="Trebuchet MS"/>
              </a:rPr>
              <a:t>Teams</a:t>
            </a:r>
            <a:r>
              <a:rPr sz="1800" spc="-15" dirty="0">
                <a:latin typeface="Trebuchet MS"/>
                <a:cs typeface="Trebuchet MS"/>
              </a:rPr>
              <a:t> </a:t>
            </a:r>
            <a:r>
              <a:rPr sz="1800" spc="10" dirty="0">
                <a:latin typeface="Trebuchet MS"/>
                <a:cs typeface="Trebuchet MS"/>
              </a:rPr>
              <a:t>cam</a:t>
            </a:r>
            <a:r>
              <a:rPr sz="1800" spc="-105" dirty="0">
                <a:latin typeface="Trebuchet MS"/>
                <a:cs typeface="Trebuchet MS"/>
              </a:rPr>
              <a:t> </a:t>
            </a:r>
            <a:r>
              <a:rPr sz="1800" spc="-5" dirty="0">
                <a:latin typeface="Trebuchet MS"/>
                <a:cs typeface="Trebuchet MS"/>
              </a:rPr>
              <a:t>add</a:t>
            </a:r>
            <a:r>
              <a:rPr sz="1800" spc="10" dirty="0">
                <a:latin typeface="Trebuchet MS"/>
                <a:cs typeface="Trebuchet MS"/>
              </a:rPr>
              <a:t> </a:t>
            </a:r>
            <a:r>
              <a:rPr sz="1800" spc="-5" dirty="0">
                <a:latin typeface="Trebuchet MS"/>
                <a:cs typeface="Trebuchet MS"/>
              </a:rPr>
              <a:t>wireframes</a:t>
            </a:r>
            <a:endParaRPr sz="1800">
              <a:latin typeface="Trebuchet MS"/>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
        <p:nvSpPr>
          <p:cNvPr id="10" name="Rectangle 9">
            <a:extLst>
              <a:ext uri="{FF2B5EF4-FFF2-40B4-BE49-F238E27FC236}">
                <a16:creationId xmlns:a16="http://schemas.microsoft.com/office/drawing/2014/main" id="{7F699257-8660-4752-A96F-D1E04F867B53}"/>
              </a:ext>
            </a:extLst>
          </p:cNvPr>
          <p:cNvSpPr/>
          <p:nvPr/>
        </p:nvSpPr>
        <p:spPr>
          <a:xfrm>
            <a:off x="914400" y="2037862"/>
            <a:ext cx="6096000" cy="3693319"/>
          </a:xfrm>
          <a:prstGeom prst="rect">
            <a:avLst/>
          </a:prstGeom>
        </p:spPr>
        <p:txBody>
          <a:bodyPr>
            <a:spAutoFit/>
          </a:bodyPr>
          <a:lstStyle/>
          <a:p>
            <a:pPr>
              <a:buFont typeface="+mj-lt"/>
              <a:buAutoNum type="arabicPeriod"/>
            </a:pPr>
            <a:r>
              <a:rPr lang="en-US" b="0" i="0" dirty="0">
                <a:effectLst/>
                <a:latin typeface="Söhne"/>
              </a:rPr>
              <a:t>Data Preprocessing: Cleaning and augmenting the face dataset to enhance diversity and quality.</a:t>
            </a:r>
          </a:p>
          <a:p>
            <a:pPr>
              <a:buFont typeface="+mj-lt"/>
              <a:buAutoNum type="arabicPeriod"/>
            </a:pPr>
            <a:r>
              <a:rPr lang="en-US" b="0" i="0" dirty="0">
                <a:effectLst/>
                <a:latin typeface="Söhne"/>
              </a:rPr>
              <a:t>Generator Network: Designing a deep neural network architecture to transform random noise vectors into photorealistic faces.</a:t>
            </a:r>
          </a:p>
          <a:p>
            <a:pPr>
              <a:buFont typeface="+mj-lt"/>
              <a:buAutoNum type="arabicPeriod"/>
            </a:pPr>
            <a:r>
              <a:rPr lang="en-US" b="0" i="0" dirty="0">
                <a:effectLst/>
                <a:latin typeface="Söhne"/>
              </a:rPr>
              <a:t>Discriminator Network: Building a convolutional neural network to distinguish between real and generated faces.</a:t>
            </a:r>
          </a:p>
          <a:p>
            <a:pPr>
              <a:buFont typeface="+mj-lt"/>
              <a:buAutoNum type="arabicPeriod"/>
            </a:pPr>
            <a:r>
              <a:rPr lang="en-US" b="0" i="0" dirty="0">
                <a:effectLst/>
                <a:latin typeface="Söhne"/>
              </a:rPr>
              <a:t>Adversarial Training: Training the generator and discriminator networks </a:t>
            </a:r>
            <a:r>
              <a:rPr lang="en-US" b="0" i="0" dirty="0" err="1">
                <a:effectLst/>
                <a:latin typeface="Söhne"/>
              </a:rPr>
              <a:t>adversarially</a:t>
            </a:r>
            <a:r>
              <a:rPr lang="en-US" b="0" i="0" dirty="0">
                <a:effectLst/>
                <a:latin typeface="Söhne"/>
              </a:rPr>
              <a:t> to improve the quality of generated faces.</a:t>
            </a:r>
          </a:p>
          <a:p>
            <a:pPr>
              <a:buFont typeface="+mj-lt"/>
              <a:buAutoNum type="arabicPeriod"/>
            </a:pPr>
            <a:r>
              <a:rPr lang="en-US" b="0" i="0" dirty="0">
                <a:effectLst/>
                <a:latin typeface="Söhne"/>
              </a:rPr>
              <a:t>Fine-tuning and Optimization: Fine-tuning hyperparameters and optimizing training strategies to achieve optimal performance.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TotalTime>
  <Words>767</Words>
  <Application>Microsoft Office PowerPoint</Application>
  <PresentationFormat>Widescreen</PresentationFormat>
  <Paragraphs>63</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Söhne</vt:lpstr>
      <vt:lpstr>Trebuchet MS</vt:lpstr>
      <vt:lpstr>Office Theme</vt:lpstr>
      <vt:lpstr>Mukesh Anand G</vt:lpstr>
      <vt:lpstr>Photorealistic Face Generation Using DCGANS</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Mukesh Anand G</dc:title>
  <cp:lastModifiedBy>Mukesh Anand</cp:lastModifiedBy>
  <cp:revision>1</cp:revision>
  <dcterms:created xsi:type="dcterms:W3CDTF">2024-04-02T14:59:36Z</dcterms:created>
  <dcterms:modified xsi:type="dcterms:W3CDTF">2024-04-02T15:07:03Z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2024-04-02T00:00:00Z</vt:filetime>
  </property>
</Properties>
</file>