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8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354091" y="86837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71519" y="2612279"/>
            <a:ext cx="10239438" cy="755335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4800" spc="15" dirty="0"/>
              <a:t>NAREDLA MUKESH CHAND</a:t>
            </a:r>
            <a:endParaRPr sz="4800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4648200" y="3921223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0BF8A73-0EDC-374E-6C8E-A3BD0EF738E0}"/>
              </a:ext>
            </a:extLst>
          </p:cNvPr>
          <p:cNvSpPr txBox="1"/>
          <p:nvPr/>
        </p:nvSpPr>
        <p:spPr>
          <a:xfrm>
            <a:off x="736565" y="1208111"/>
            <a:ext cx="107608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The implementation of comprehensive keylogger detection and prevention strategies significantly</a:t>
            </a:r>
          </a:p>
          <a:p>
            <a:r>
              <a:rPr lang="en-US" dirty="0">
                <a:latin typeface="Bell MT" panose="02020503060305020303" pitchFamily="18" charset="0"/>
              </a:rPr>
              <a:t>enhances security for individuals and organizations. </a:t>
            </a:r>
          </a:p>
          <a:p>
            <a:r>
              <a:rPr lang="en-US" dirty="0">
                <a:latin typeface="Bell MT" panose="02020503060305020303" pitchFamily="18" charset="0"/>
              </a:rPr>
              <a:t>Regularly updated anti-malware software and vigilant monitoring of system activities can effectively </a:t>
            </a:r>
          </a:p>
          <a:p>
            <a:r>
              <a:rPr lang="en-US" dirty="0">
                <a:latin typeface="Bell MT" panose="02020503060305020303" pitchFamily="18" charset="0"/>
              </a:rPr>
              <a:t>identify and neutralize keylogger threats. </a:t>
            </a:r>
          </a:p>
          <a:p>
            <a:r>
              <a:rPr lang="en-US" dirty="0">
                <a:latin typeface="Bell MT" panose="02020503060305020303" pitchFamily="18" charset="0"/>
              </a:rPr>
              <a:t>Additionally, promoting cybersecurity awareness and best practices among users reduces the </a:t>
            </a:r>
          </a:p>
          <a:p>
            <a:r>
              <a:rPr lang="en-US" dirty="0">
                <a:latin typeface="Bell MT" panose="02020503060305020303" pitchFamily="18" charset="0"/>
              </a:rPr>
              <a:t>likelihood of keylogger installations. </a:t>
            </a:r>
          </a:p>
          <a:p>
            <a:r>
              <a:rPr lang="en-US" dirty="0">
                <a:latin typeface="Bell MT" panose="02020503060305020303" pitchFamily="18" charset="0"/>
              </a:rPr>
              <a:t>The adoption of two-factor authentication further secures sensitive information, mitigating the </a:t>
            </a:r>
          </a:p>
          <a:p>
            <a:r>
              <a:rPr lang="en-US" dirty="0">
                <a:latin typeface="Bell MT" panose="02020503060305020303" pitchFamily="18" charset="0"/>
              </a:rPr>
              <a:t>risks associated with keylogger attacks. </a:t>
            </a:r>
          </a:p>
          <a:p>
            <a:r>
              <a:rPr lang="en-US" dirty="0">
                <a:latin typeface="Bell MT" panose="02020503060305020303" pitchFamily="18" charset="0"/>
              </a:rPr>
              <a:t>Consequently, these measures collectively strengthen defenses against keylogger-related breaches and data theft.</a:t>
            </a:r>
            <a:endParaRPr lang="en-IN" dirty="0">
              <a:latin typeface="Bell MT" panose="020205030603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2718" y="4724400"/>
            <a:ext cx="1146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ell MT" pitchFamily="18" charset="0"/>
              </a:rPr>
              <a:t>Project Link: https://github.com/Silent-killer-from-vizag/Cyber_Project.git</a:t>
            </a:r>
            <a:endParaRPr lang="en-IN" sz="2800" dirty="0">
              <a:latin typeface="Bell M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90281" y="1299773"/>
            <a:ext cx="8102069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6000" spc="5" dirty="0"/>
              <a:t>VIRTUAL KEY LOGGER AND SECURITY</a:t>
            </a:r>
            <a:endParaRPr sz="60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5F6FC2B-4B35-B22F-C8C0-7CD50F06E957}"/>
              </a:ext>
            </a:extLst>
          </p:cNvPr>
          <p:cNvSpPr txBox="1"/>
          <p:nvPr/>
        </p:nvSpPr>
        <p:spPr>
          <a:xfrm>
            <a:off x="2133600" y="1905000"/>
            <a:ext cx="617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Biome Light" panose="020B0303030204020804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4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Who are the End Users?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Your Solution and its valuable proportion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The WOW in your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2400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>
                <a:latin typeface="Bookman Old Style" panose="02050604050505020204" pitchFamily="18" charset="0"/>
              </a:rPr>
              <a:t>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0498" y="365536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BE11ABE-3307-929C-AC7D-1424965E7B16}"/>
              </a:ext>
            </a:extLst>
          </p:cNvPr>
          <p:cNvSpPr txBox="1"/>
          <p:nvPr/>
        </p:nvSpPr>
        <p:spPr>
          <a:xfrm>
            <a:off x="644320" y="1253235"/>
            <a:ext cx="10708957" cy="286232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dirty="0">
                <a:latin typeface="Bell MT" panose="02020503060305020303" pitchFamily="18" charset="0"/>
              </a:rPr>
              <a:t>In today's digital age, the threat of cyber-attacks has become increasingly prevalent, with keyloggers emerging </a:t>
            </a:r>
          </a:p>
          <a:p>
            <a:r>
              <a:rPr lang="en-US" dirty="0">
                <a:latin typeface="Bell MT" panose="02020503060305020303" pitchFamily="18" charset="0"/>
              </a:rPr>
              <a:t>as one of the most insidious tools used by cybercriminals. Keyloggers, which can be either hardware or</a:t>
            </a:r>
          </a:p>
          <a:p>
            <a:r>
              <a:rPr lang="en-US" dirty="0">
                <a:latin typeface="Bell MT" panose="02020503060305020303" pitchFamily="18" charset="0"/>
              </a:rPr>
              <a:t>software-based, have the ability to secretly monitor and record every keystroke made on a computer, capturing</a:t>
            </a:r>
          </a:p>
          <a:p>
            <a:r>
              <a:rPr lang="en-US" dirty="0">
                <a:latin typeface="Bell MT" panose="02020503060305020303" pitchFamily="18" charset="0"/>
              </a:rPr>
              <a:t>sensitive information such as passwords, credit card numbers, and personal communications.</a:t>
            </a:r>
          </a:p>
          <a:p>
            <a:r>
              <a:rPr lang="en-US" dirty="0">
                <a:latin typeface="Bell MT" panose="02020503060305020303" pitchFamily="18" charset="0"/>
              </a:rPr>
              <a:t>Despite advancements in cybersecurity, many individuals and organizations remain vulnerable to keylogger</a:t>
            </a:r>
          </a:p>
          <a:p>
            <a:r>
              <a:rPr lang="en-US" dirty="0">
                <a:latin typeface="Bell MT" panose="02020503060305020303" pitchFamily="18" charset="0"/>
              </a:rPr>
              <a:t>attacks due to a lack of awareness, inadequate security measures, and evolving keylogger technology.</a:t>
            </a:r>
          </a:p>
          <a:p>
            <a:r>
              <a:rPr lang="en-US" dirty="0">
                <a:latin typeface="Bell MT" panose="02020503060305020303" pitchFamily="18" charset="0"/>
              </a:rPr>
              <a:t>This presentation aims to address the critical issue of keyloggers by exploring their mechanisms, identifying</a:t>
            </a:r>
          </a:p>
          <a:p>
            <a:r>
              <a:rPr lang="en-US" dirty="0">
                <a:latin typeface="Bell MT" panose="02020503060305020303" pitchFamily="18" charset="0"/>
              </a:rPr>
              <a:t>the associated risks, and providing strategies for detection and prevention.</a:t>
            </a:r>
          </a:p>
          <a:p>
            <a:r>
              <a:rPr lang="en-US" dirty="0">
                <a:latin typeface="Bell MT" panose="02020503060305020303" pitchFamily="18" charset="0"/>
              </a:rPr>
              <a:t>By understanding the complexities of keyloggers and implementing robust security practices, we can better </a:t>
            </a:r>
          </a:p>
          <a:p>
            <a:r>
              <a:rPr lang="en-US" dirty="0">
                <a:latin typeface="Bell MT" panose="02020503060305020303" pitchFamily="18" charset="0"/>
              </a:rPr>
              <a:t>protect our personal and organizational data from this pervasive threat.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84108" y="3409086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5264597-4A05-3A94-4EAE-E7D114311C07}"/>
              </a:ext>
            </a:extLst>
          </p:cNvPr>
          <p:cNvSpPr txBox="1"/>
          <p:nvPr/>
        </p:nvSpPr>
        <p:spPr>
          <a:xfrm>
            <a:off x="739775" y="1529056"/>
            <a:ext cx="96112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Objective:</a:t>
            </a:r>
          </a:p>
          <a:p>
            <a:r>
              <a:rPr lang="en-US" dirty="0">
                <a:latin typeface="Bell MT" panose="02020503060305020303" pitchFamily="18" charset="0"/>
              </a:rPr>
              <a:t>The primary objective of this project is to provide an in-depth understanding of keyloggers,</a:t>
            </a:r>
          </a:p>
          <a:p>
            <a:r>
              <a:rPr lang="en-US" dirty="0">
                <a:latin typeface="Bell MT" panose="02020503060305020303" pitchFamily="18" charset="0"/>
              </a:rPr>
              <a:t>their functioning, associated security threats, detection methods, and prevention strategies.</a:t>
            </a:r>
          </a:p>
          <a:p>
            <a:r>
              <a:rPr lang="en-US" dirty="0">
                <a:latin typeface="Bell MT" panose="02020503060305020303" pitchFamily="18" charset="0"/>
              </a:rPr>
              <a:t>By the end of this presentation, the audience will be equipped with knowledge to identify</a:t>
            </a:r>
          </a:p>
          <a:p>
            <a:r>
              <a:rPr lang="en-US" dirty="0">
                <a:latin typeface="Bell MT" panose="02020503060305020303" pitchFamily="18" charset="0"/>
              </a:rPr>
              <a:t>keylogger threats and implement effective security measures to protect sensitive information.</a:t>
            </a:r>
          </a:p>
          <a:p>
            <a:r>
              <a:rPr lang="en-US" b="1" dirty="0">
                <a:latin typeface="Bell MT" panose="02020503060305020303" pitchFamily="18" charset="0"/>
              </a:rPr>
              <a:t>Scope:</a:t>
            </a:r>
          </a:p>
          <a:p>
            <a:r>
              <a:rPr lang="en-US" dirty="0">
                <a:latin typeface="Bell MT" panose="02020503060305020303" pitchFamily="18" charset="0"/>
              </a:rPr>
              <a:t>This project encompasses a thorough analysis of keyloggers, covering both technical and</a:t>
            </a:r>
          </a:p>
          <a:p>
            <a:r>
              <a:rPr lang="en-US" dirty="0">
                <a:latin typeface="Bell MT" panose="02020503060305020303" pitchFamily="18" charset="0"/>
              </a:rPr>
              <a:t>practical aspects. It includes an exploration of different types of keyloggers, their operational</a:t>
            </a:r>
          </a:p>
          <a:p>
            <a:r>
              <a:rPr lang="en-US" dirty="0">
                <a:latin typeface="Bell MT" panose="02020503060305020303" pitchFamily="18" charset="0"/>
              </a:rPr>
              <a:t>mechanisms, the risks they pose, methods for detecting their presence, and strategies for prevention.</a:t>
            </a:r>
          </a:p>
          <a:p>
            <a:r>
              <a:rPr lang="en-US" dirty="0">
                <a:latin typeface="Bell MT" panose="02020503060305020303" pitchFamily="18" charset="0"/>
              </a:rPr>
              <a:t>Additionally, it addresses the legal and ethical implications of keylogger usage and looks at</a:t>
            </a:r>
          </a:p>
          <a:p>
            <a:r>
              <a:rPr lang="en-US" dirty="0">
                <a:latin typeface="Bell MT" panose="02020503060305020303" pitchFamily="18" charset="0"/>
              </a:rPr>
              <a:t>future trends in this field.</a:t>
            </a:r>
          </a:p>
          <a:p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1963" y="48214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216337-099C-4E78-3369-B4E08CA0D59A}"/>
              </a:ext>
            </a:extLst>
          </p:cNvPr>
          <p:cNvSpPr txBox="1"/>
          <p:nvPr/>
        </p:nvSpPr>
        <p:spPr>
          <a:xfrm>
            <a:off x="699452" y="1409952"/>
            <a:ext cx="529907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Individual Users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-&gt;Personal Computer and Mobile Device Users</a:t>
            </a:r>
          </a:p>
          <a:p>
            <a:r>
              <a:rPr lang="en-US" dirty="0">
                <a:latin typeface="Bell MT" panose="02020503060305020303" pitchFamily="18" charset="0"/>
              </a:rPr>
              <a:t>-&gt;Online Shoppers</a:t>
            </a:r>
          </a:p>
          <a:p>
            <a:r>
              <a:rPr lang="en-US" dirty="0">
                <a:latin typeface="Bell MT" panose="02020503060305020303" pitchFamily="18" charset="0"/>
              </a:rPr>
              <a:t>-&gt;Social Media Users</a:t>
            </a:r>
          </a:p>
          <a:p>
            <a:r>
              <a:rPr lang="en-US" dirty="0">
                <a:latin typeface="Bell MT" panose="02020503060305020303" pitchFamily="18" charset="0"/>
              </a:rPr>
              <a:t>-&gt;Online Banking and Financial Service Users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b="1" dirty="0">
                <a:latin typeface="Bell MT" panose="02020503060305020303" pitchFamily="18" charset="0"/>
              </a:rPr>
              <a:t>Businesses and Organizations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-&gt;Small and Medium-sized Enterprises (SMEs)</a:t>
            </a:r>
          </a:p>
          <a:p>
            <a:r>
              <a:rPr lang="en-US" dirty="0">
                <a:latin typeface="Bell MT" panose="02020503060305020303" pitchFamily="18" charset="0"/>
              </a:rPr>
              <a:t>-&gt;Large Corporations</a:t>
            </a:r>
          </a:p>
          <a:p>
            <a:r>
              <a:rPr lang="en-US" dirty="0">
                <a:latin typeface="Bell MT" panose="02020503060305020303" pitchFamily="18" charset="0"/>
              </a:rPr>
              <a:t>-&gt;Financial Institutions</a:t>
            </a:r>
          </a:p>
          <a:p>
            <a:r>
              <a:rPr lang="en-US" dirty="0">
                <a:latin typeface="Bell MT" panose="02020503060305020303" pitchFamily="18" charset="0"/>
              </a:rPr>
              <a:t>-&gt;Healthcare Providers</a:t>
            </a:r>
          </a:p>
          <a:p>
            <a:r>
              <a:rPr lang="en-US" dirty="0">
                <a:latin typeface="Bell MT" panose="02020503060305020303" pitchFamily="18" charset="0"/>
              </a:rPr>
              <a:t>-&gt;Educational Institutions</a:t>
            </a:r>
          </a:p>
          <a:p>
            <a:endParaRPr lang="en-US" dirty="0">
              <a:latin typeface="Bell MT" panose="02020503060305020303" pitchFamily="18" charset="0"/>
            </a:endParaRPr>
          </a:p>
          <a:p>
            <a:r>
              <a:rPr lang="en-US" b="1" dirty="0">
                <a:latin typeface="Bell MT" panose="02020503060305020303" pitchFamily="18" charset="0"/>
              </a:rPr>
              <a:t>Government Agencies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-&gt;Federal, State, and Local Government Departments</a:t>
            </a:r>
          </a:p>
          <a:p>
            <a:r>
              <a:rPr lang="en-US" dirty="0">
                <a:latin typeface="Bell MT" panose="02020503060305020303" pitchFamily="18" charset="0"/>
              </a:rPr>
              <a:t>-&gt;Law Enforcement Agencies</a:t>
            </a:r>
          </a:p>
          <a:p>
            <a:r>
              <a:rPr lang="en-US" dirty="0">
                <a:latin typeface="Bell MT" panose="02020503060305020303" pitchFamily="18" charset="0"/>
              </a:rPr>
              <a:t>-&gt;Defense and Security Organizations</a:t>
            </a:r>
          </a:p>
          <a:p>
            <a:endParaRPr lang="en-US" dirty="0">
              <a:latin typeface="Bell MT" panose="020205030603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C7FCC16-BA7F-2134-CCCA-AFB2A8DAFC5A}"/>
              </a:ext>
            </a:extLst>
          </p:cNvPr>
          <p:cNvSpPr txBox="1"/>
          <p:nvPr/>
        </p:nvSpPr>
        <p:spPr>
          <a:xfrm>
            <a:off x="6137826" y="1409952"/>
            <a:ext cx="47227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IT and Security Professionals</a:t>
            </a: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-&gt;Network Administrators</a:t>
            </a:r>
          </a:p>
          <a:p>
            <a:r>
              <a:rPr lang="en-US" dirty="0">
                <a:latin typeface="Bell MT" panose="02020503060305020303" pitchFamily="18" charset="0"/>
              </a:rPr>
              <a:t>-&gt;Cybersecurity Analysts</a:t>
            </a:r>
          </a:p>
          <a:p>
            <a:r>
              <a:rPr lang="en-US" dirty="0">
                <a:latin typeface="Bell MT" panose="02020503060305020303" pitchFamily="18" charset="0"/>
              </a:rPr>
              <a:t>-&gt;IT Managers and System Administrators</a:t>
            </a:r>
          </a:p>
          <a:p>
            <a:endParaRPr lang="en-US" sz="1800" dirty="0">
              <a:latin typeface="Bell MT" panose="02020503060305020303" pitchFamily="18" charset="0"/>
            </a:endParaRPr>
          </a:p>
          <a:p>
            <a:r>
              <a:rPr lang="en-US" sz="1800" b="1" dirty="0">
                <a:latin typeface="Bell MT" panose="02020503060305020303" pitchFamily="18" charset="0"/>
              </a:rPr>
              <a:t>Parents and Guardians</a:t>
            </a:r>
            <a:endParaRPr lang="en-US" sz="1800" dirty="0">
              <a:latin typeface="Bell MT" panose="02020503060305020303" pitchFamily="18" charset="0"/>
            </a:endParaRPr>
          </a:p>
          <a:p>
            <a:r>
              <a:rPr lang="en-US" sz="1800" dirty="0">
                <a:latin typeface="Bell MT" panose="02020503060305020303" pitchFamily="18" charset="0"/>
              </a:rPr>
              <a:t>-&gt;Individuals Monitoring Child Online Activity</a:t>
            </a:r>
          </a:p>
          <a:p>
            <a:endParaRPr lang="en-US" sz="1800" dirty="0">
              <a:latin typeface="Bell MT" panose="02020503060305020303" pitchFamily="18" charset="0"/>
            </a:endParaRPr>
          </a:p>
          <a:p>
            <a:r>
              <a:rPr lang="en-US" sz="1800" b="1" dirty="0">
                <a:latin typeface="Bell MT" panose="02020503060305020303" pitchFamily="18" charset="0"/>
              </a:rPr>
              <a:t>Cybercriminals</a:t>
            </a:r>
            <a:endParaRPr lang="en-US" sz="1800" dirty="0">
              <a:latin typeface="Bell MT" panose="02020503060305020303" pitchFamily="18" charset="0"/>
            </a:endParaRPr>
          </a:p>
          <a:p>
            <a:r>
              <a:rPr lang="en-US" sz="1800" dirty="0">
                <a:latin typeface="Bell MT" panose="02020503060305020303" pitchFamily="18" charset="0"/>
              </a:rPr>
              <a:t>-&gt;Hackers and Cyber Espionage Groups</a:t>
            </a:r>
          </a:p>
          <a:p>
            <a:r>
              <a:rPr lang="en-US" sz="1800" dirty="0">
                <a:latin typeface="Bell MT" panose="02020503060305020303" pitchFamily="18" charset="0"/>
              </a:rPr>
              <a:t>-&gt;Malicious Insiders</a:t>
            </a:r>
            <a:endParaRPr lang="en-IN" sz="1800" dirty="0">
              <a:latin typeface="Bell MT" panose="02020503060305020303" pitchFamily="18" charset="0"/>
            </a:endParaRPr>
          </a:p>
          <a:p>
            <a:endParaRPr lang="en-IN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F8C39DC-5235-8CD1-5679-0BE55C3ABCE1}"/>
              </a:ext>
            </a:extLst>
          </p:cNvPr>
          <p:cNvSpPr txBox="1"/>
          <p:nvPr/>
        </p:nvSpPr>
        <p:spPr>
          <a:xfrm>
            <a:off x="2856244" y="1600200"/>
            <a:ext cx="91198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Our comprehensive security solution integrates advanced keylogger detection,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real-time monitoring, and automated threat removal to protect against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keylogging attacks. By leveraging cutting-edge technology and user-friendly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interfaces, we ensure robust protection with minimal impact on system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performance.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Our solution not only safeguards sensitive data but also enhances user 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confidence and trust in digital security. Experience peace of mind with </a:t>
            </a:r>
          </a:p>
          <a:p>
            <a:r>
              <a:rPr lang="en-US" dirty="0">
                <a:latin typeface="Biome Light" panose="020B0303030204020804" pitchFamily="34" charset="0"/>
                <a:cs typeface="Biome Light" panose="020B0303030204020804" pitchFamily="34" charset="0"/>
              </a:rPr>
              <a:t>proactive defense against emerging threats.</a:t>
            </a:r>
            <a:endParaRPr lang="en-IN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236AA92-2DB3-E96E-229B-28822CE92DAF}"/>
              </a:ext>
            </a:extLst>
          </p:cNvPr>
          <p:cNvSpPr txBox="1"/>
          <p:nvPr/>
        </p:nvSpPr>
        <p:spPr>
          <a:xfrm>
            <a:off x="2146195" y="1583925"/>
            <a:ext cx="916789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Our comprehensive approach to keylogger detection and security not only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identifies and removes hidden threats but also empowers users with advanced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preventive measures. By integrating cutting-edge anti-malware technology,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real-time monitoring, and robust user education, we ensure proactive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protection against keyloggers. Our solution also emphasizes continuous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updates and two-factor authentication to safeguard sensitive information,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offering peace of mind in an increasingly digital world.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This multi-layered defense strategy is designed to stay ahead of cyber threats, </a:t>
            </a:r>
          </a:p>
          <a:p>
            <a:r>
              <a:rPr lang="en-US" i="1" dirty="0">
                <a:latin typeface="Biome Light" panose="020B0303030204020804" pitchFamily="34" charset="0"/>
                <a:cs typeface="Biome Light" panose="020B0303030204020804" pitchFamily="34" charset="0"/>
              </a:rPr>
              <a:t>providing unmatched security and reliability.</a:t>
            </a:r>
            <a:endParaRPr lang="en-IN" i="1" dirty="0"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182" y="136430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xmlns="" id="{C99529F7-6626-0717-5442-FBD50D619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82121"/>
            <a:ext cx="996939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Keylogger Behavior Simulation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Understand the mechanisms by which keyloggers capture and transmit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Methods: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Simulate different types of keyloggers (hardware and software) in a controlled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	environment to analyze their behavior, including key capture, data storage,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data transmission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Outcome: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Develop a detailed model of keylogger operations to identify potential weaknesses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and detection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Threat Modeling and Risk Assessment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Evaluate the risks posed by keyloggers to various systems and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Methods: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Create threat models that map out potential attack vectors and the impact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keyloggers on different targets (individual users, businesses, government agencies).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Outcome: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Prioritize security measures based on the severity and likelihood of keylogger threats,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guiding the implementation of effective defense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Detection Algorithm Development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Enhance the detection of keyloggers through advanced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Methods: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Develop and test algorithms that can identify anomalous behavior associated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keyloggers, such as unusual keystroke patterns or unauthorized data transmissions.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Outcome: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 Integrate these algorithms into existing security software to improve real-time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iome Light" panose="020B0303030204020804" pitchFamily="34" charset="0"/>
                <a:cs typeface="Biome Light" panose="020B0303030204020804" pitchFamily="34" charset="0"/>
              </a:rPr>
              <a:t>detection and prevention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754</Words>
  <Application>Microsoft Office PowerPoint</Application>
  <PresentationFormat>Custom</PresentationFormat>
  <Paragraphs>139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NAREDLA MUKESH CHAND</vt:lpstr>
      <vt:lpstr>VIRTUAL 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NAREDLA MUKESH CHAND</dc:title>
  <cp:lastModifiedBy>admin</cp:lastModifiedBy>
  <cp:revision>3</cp:revision>
  <dcterms:created xsi:type="dcterms:W3CDTF">2024-06-03T05:48:59Z</dcterms:created>
  <dcterms:modified xsi:type="dcterms:W3CDTF">2024-06-13T05:58:49Z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