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Nunito"/>
      <p:regular r:id="rId67"/>
      <p:bold r:id="rId68"/>
      <p:italic r:id="rId69"/>
      <p:boldItalic r:id="rId70"/>
    </p:embeddedFont>
    <p:embeddedFont>
      <p:font typeface="Hind"/>
      <p:regular r:id="rId71"/>
      <p:bold r:id="rId72"/>
    </p:embeddedFont>
    <p:embeddedFont>
      <p:font typeface="Roboto Condensed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Condensed-regular.fntdata"/><Relationship Id="rId72" Type="http://schemas.openxmlformats.org/officeDocument/2006/relationships/font" Target="fonts/Hind-bold.fntdata"/><Relationship Id="rId31" Type="http://schemas.openxmlformats.org/officeDocument/2006/relationships/slide" Target="slides/slide26.xml"/><Relationship Id="rId75" Type="http://schemas.openxmlformats.org/officeDocument/2006/relationships/font" Target="fonts/RobotoCondensed-italic.fntdata"/><Relationship Id="rId30" Type="http://schemas.openxmlformats.org/officeDocument/2006/relationships/slide" Target="slides/slide25.xml"/><Relationship Id="rId74" Type="http://schemas.openxmlformats.org/officeDocument/2006/relationships/font" Target="fonts/RobotoCondensed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RobotoCondensed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ind-regular.fntdata"/><Relationship Id="rId70" Type="http://schemas.openxmlformats.org/officeDocument/2006/relationships/font" Target="fonts/Nuni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-italic.fntdata"/><Relationship Id="rId24" Type="http://schemas.openxmlformats.org/officeDocument/2006/relationships/slide" Target="slides/slide19.xml"/><Relationship Id="rId68" Type="http://schemas.openxmlformats.org/officeDocument/2006/relationships/font" Target="fonts/Nunito-bold.fntdata"/><Relationship Id="rId23" Type="http://schemas.openxmlformats.org/officeDocument/2006/relationships/slide" Target="slides/slide18.xml"/><Relationship Id="rId67" Type="http://schemas.openxmlformats.org/officeDocument/2006/relationships/font" Target="fonts/Nuni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uni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f4ea381e5_0_11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8" name="Google Shape;28;g6f4ea381e5_0_11:notes"/>
          <p:cNvSpPr/>
          <p:nvPr>
            <p:ph idx="2" type="sldImg"/>
          </p:nvPr>
        </p:nvSpPr>
        <p:spPr>
          <a:xfrm>
            <a:off x="2246355" y="685800"/>
            <a:ext cx="23652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4ea381e5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f4ea381e5_2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33e1e31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33e1e3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4ea381e5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4ea381e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33e1e31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33e1e3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f4ea381e5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f4ea381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33e1e31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33e1e3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4ea381e5_6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4ea381e5_6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4ea381e5_6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4ea381e5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33e1e31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33e1e3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52fcec66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52fcec6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52fcec6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52fcec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4ea381e5_6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f4ea381e5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4ea381e5_5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4ea381e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4ea381e5_5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4ea381e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f4ea381e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6f4ea381e5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f4ea381e5_5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f4ea381e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f4ea381e5_5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f4ea381e5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4ea381e5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4ea381e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4ea381e5_7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4ea381e5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f4ea381e5_5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f4ea381e5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4ea381e5_5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4ea381e5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4ea381e5_5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4ea381e5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4ea381e5_5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4ea381e5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f4ea381e5_6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f4ea381e5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4ea381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6f4ea381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f4ea381e5_7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f4ea381e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4ea381e5_6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4ea381e5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95e3ebf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95e3e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f4ea381e5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f4ea381e5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95e3ebf0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95e3ebf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f4ea381e5_6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f4ea381e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95e3ebf0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95e3ebf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f4ea381e5_6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f4ea381e5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4ea381e5_6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f4ea381e5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4ea38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6f4ea381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f86f1d4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f86f1d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f9cb394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f9cb394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4ea381e5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f4ea381e5_7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f4ea381e5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6f4ea381e5_7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4ea381e5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6f4ea381e5_7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4ea381e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6f4ea381e5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ea381e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6f4ea381e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4ea381e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f4ea381e5_2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4ea381e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6f4ea381e5_2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lide">
  <p:cSld name="Full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Number">
  <p:cSld name="SlideNumb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166652" y="6256700"/>
            <a:ext cx="288000" cy="384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81753" y="6265697"/>
            <a:ext cx="45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">
  <p:cSld name="Basic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041250" y="1040997"/>
            <a:ext cx="30615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1731750" y="513228"/>
            <a:ext cx="5680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b="0" i="0" sz="30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None/>
              <a:defRPr sz="3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4"/>
          <p:cNvSpPr/>
          <p:nvPr/>
        </p:nvSpPr>
        <p:spPr>
          <a:xfrm>
            <a:off x="166652" y="6256700"/>
            <a:ext cx="288000" cy="384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1753" y="6265697"/>
            <a:ext cx="45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Font typeface="Arial"/>
              <a:buNone/>
              <a:defRPr b="1" i="0" sz="1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+ SubTitle+Number">
  <p:cSld name="Main Title+ SubTitle+Numb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4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380072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47272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Cancer" TargetMode="External"/><Relationship Id="rId4" Type="http://schemas.openxmlformats.org/officeDocument/2006/relationships/hyperlink" Target="https://en.wikipedia.org/wiki/HIV/AIDS" TargetMode="External"/><Relationship Id="rId9" Type="http://schemas.openxmlformats.org/officeDocument/2006/relationships/hyperlink" Target="https://en.wikipedia.org/wiki/Psychiatric_disorders" TargetMode="External"/><Relationship Id="rId5" Type="http://schemas.openxmlformats.org/officeDocument/2006/relationships/hyperlink" Target="https://en.wikipedia.org/wiki/Cardiovascular_disease" TargetMode="External"/><Relationship Id="rId6" Type="http://schemas.openxmlformats.org/officeDocument/2006/relationships/hyperlink" Target="https://en.wikipedia.org/wiki/Diabetes" TargetMode="External"/><Relationship Id="rId7" Type="http://schemas.openxmlformats.org/officeDocument/2006/relationships/hyperlink" Target="https://en.wikipedia.org/wiki/Hepatitis" TargetMode="External"/><Relationship Id="rId8" Type="http://schemas.openxmlformats.org/officeDocument/2006/relationships/hyperlink" Target="https://en.wikipedia.org/wiki/Rheumatoid_arthrit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ms.com/about-us/our-company/history-timelin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dsfPOpE-G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investors.com/new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investors.biogen.com/static-files/a4a240f1-1484-49b6-b8d2-76129adfd183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investors.biogen.com/static-files/a4a240f1-1484-49b6-b8d2-76129adfd183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macrotrends.net/stocks/charts/BIIB/biogen/eps-earnings-per-share-diluted" TargetMode="External"/><Relationship Id="rId11" Type="http://schemas.openxmlformats.org/officeDocument/2006/relationships/hyperlink" Target="https://www.biogen.com/en_us/history-overview.html" TargetMode="External"/><Relationship Id="rId10" Type="http://schemas.openxmlformats.org/officeDocument/2006/relationships/hyperlink" Target="https://markets.businessinsider.com/" TargetMode="External"/><Relationship Id="rId21" Type="http://schemas.openxmlformats.org/officeDocument/2006/relationships/hyperlink" Target="https://www.macrotrends.net/stocks/charts/BMY/bristol-myers-squibb/eps-earnings-per-share-diluted" TargetMode="External"/><Relationship Id="rId13" Type="http://schemas.openxmlformats.org/officeDocument/2006/relationships/hyperlink" Target="https://s21.q4cdn.com/104148044/files/doc_financials/quarterly_reports/2019/q2/Q22019-Earnings-Release.pdf" TargetMode="External"/><Relationship Id="rId12" Type="http://schemas.openxmlformats.org/officeDocument/2006/relationships/hyperlink" Target="http://investors.biogen.com/static-files/a4a240f1-1484-49b6-b8d2-76129adfd183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youtube.com/watch?v=dsfPOpE-GEs" TargetMode="External"/><Relationship Id="rId4" Type="http://schemas.openxmlformats.org/officeDocument/2006/relationships/hyperlink" Target="https://www.marketresearchreports.com/blog/2019/01/31/global-pharmaceuticals-market-forecast-drivers-value-chain-analysis-trends" TargetMode="External"/><Relationship Id="rId9" Type="http://schemas.openxmlformats.org/officeDocument/2006/relationships/hyperlink" Target="https://finance.yahoo.com" TargetMode="External"/><Relationship Id="rId15" Type="http://schemas.openxmlformats.org/officeDocument/2006/relationships/hyperlink" Target="https://www.stock-analysis-on.net/NASDAQ/Company/Biogen-Inc/Financial-Statement/Assets" TargetMode="External"/><Relationship Id="rId14" Type="http://schemas.openxmlformats.org/officeDocument/2006/relationships/hyperlink" Target="https://investors.biogen.com/static-files/cba5fc1a-9ebc-469a-bd22-a3640eb3809b" TargetMode="External"/><Relationship Id="rId17" Type="http://schemas.openxmlformats.org/officeDocument/2006/relationships/hyperlink" Target="https://www.macrotrends.net/stocks/charts/BIIB/biogen/financial-ratios" TargetMode="External"/><Relationship Id="rId16" Type="http://schemas.openxmlformats.org/officeDocument/2006/relationships/hyperlink" Target="https://finance.yahoo.com/quote/BMY/balance-sheet/" TargetMode="External"/><Relationship Id="rId5" Type="http://schemas.openxmlformats.org/officeDocument/2006/relationships/hyperlink" Target="https://investmentbank.com/pharma-industry-overview/" TargetMode="External"/><Relationship Id="rId19" Type="http://schemas.openxmlformats.org/officeDocument/2006/relationships/hyperlink" Target="https://www.investors.com/news" TargetMode="External"/><Relationship Id="rId6" Type="http://schemas.openxmlformats.org/officeDocument/2006/relationships/hyperlink" Target="https://www.bms.com/about-us/our-company/history-timeline.html" TargetMode="External"/><Relationship Id="rId18" Type="http://schemas.openxmlformats.org/officeDocument/2006/relationships/hyperlink" Target="https://www.macrotrends.net/stocks/charts/BMY/bristol-myers-squibb/financial-ratios" TargetMode="External"/><Relationship Id="rId7" Type="http://schemas.openxmlformats.org/officeDocument/2006/relationships/hyperlink" Target="https://csimarket.com" TargetMode="External"/><Relationship Id="rId8" Type="http://schemas.openxmlformats.org/officeDocument/2006/relationships/hyperlink" Target="https://www.marketwatch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rketresearchreports.com/blog/2019/01/31/global-pharmaceuticals-market-forecast-drivers-value-chain-analysis-trends" TargetMode="External"/><Relationship Id="rId4" Type="http://schemas.openxmlformats.org/officeDocument/2006/relationships/hyperlink" Target="https://www.marketresearchreports.com/blog/2019/01/31/global-pharmaceuticals-market-forecast-drivers-value-chain-analysis-tren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vestmentbank.com/pharma-industry-overview/" TargetMode="External"/><Relationship Id="rId4" Type="http://schemas.openxmlformats.org/officeDocument/2006/relationships/hyperlink" Target="https://investmentbank.com/pharma-industry-overview/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Neurological_diseases" TargetMode="External"/><Relationship Id="rId4" Type="http://schemas.openxmlformats.org/officeDocument/2006/relationships/hyperlink" Target="https://en.wikipedia.org/wiki/Fortune_5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iogen.com/en_us/history-overvie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1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0" y="0"/>
            <a:ext cx="9144000" cy="4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t/>
            </a:r>
            <a:endParaRPr b="1" sz="4800">
              <a:solidFill>
                <a:srgbClr val="46464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t/>
            </a:r>
            <a:endParaRPr b="1" sz="4800">
              <a:solidFill>
                <a:srgbClr val="46464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b="1" lang="en-IN" sz="4800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Biogen</a:t>
            </a:r>
            <a:endParaRPr b="1" sz="4800">
              <a:solidFill>
                <a:srgbClr val="46464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</a:pPr>
            <a:r>
              <a:rPr lang="en-IN" sz="4800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Bristol-Myers Squibb</a:t>
            </a:r>
            <a:endParaRPr sz="3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2757453" y="5078027"/>
            <a:ext cx="3629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 Condensed"/>
              <a:buNone/>
            </a:pPr>
            <a:r>
              <a:rPr b="1" lang="en-IN" sz="17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</a:t>
            </a:r>
            <a:endParaRPr b="1" sz="17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 Condensed"/>
              <a:buNone/>
            </a:pPr>
            <a:r>
              <a:rPr lang="en-IN" sz="17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Lisa Patel</a:t>
            </a:r>
            <a:endParaRPr sz="17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 Condensed"/>
              <a:buNone/>
            </a:pPr>
            <a:r>
              <a:rPr lang="en-IN" sz="17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Mukesh Ganesh</a:t>
            </a:r>
            <a:endParaRPr sz="17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 Condensed"/>
              <a:buNone/>
            </a:pPr>
            <a:r>
              <a:rPr lang="en-IN" sz="17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Resham Uttamchandani</a:t>
            </a:r>
            <a:endParaRPr sz="17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33;p8"/>
          <p:cNvSpPr/>
          <p:nvPr/>
        </p:nvSpPr>
        <p:spPr>
          <a:xfrm rot="3188819">
            <a:off x="4462796" y="6270615"/>
            <a:ext cx="203580" cy="203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4" name="Google Shape;34;p8"/>
          <p:cNvCxnSpPr/>
          <p:nvPr/>
        </p:nvCxnSpPr>
        <p:spPr>
          <a:xfrm rot="10800000">
            <a:off x="2958868" y="6372440"/>
            <a:ext cx="136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8"/>
          <p:cNvCxnSpPr/>
          <p:nvPr/>
        </p:nvCxnSpPr>
        <p:spPr>
          <a:xfrm rot="10800000">
            <a:off x="4816688" y="6372440"/>
            <a:ext cx="131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Started on: 1989 (from merger)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Bristol-Myers Squibb manufactures prescription pharmaceuticals and biologics in several therapeutic areas, including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cancer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HIV/AIDS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cardiovascular disease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diabetes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hepatitis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rheumatoid arthritis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and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9"/>
              </a:rPr>
              <a:t>psychiatric disorders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Bristol-Myers Squibb ranked 145th on the Fortune 500 list of the largest United States corporations by revenue in 2018</a:t>
            </a:r>
            <a:endParaRPr/>
          </a:p>
          <a:p>
            <a:pPr indent="-139446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Bristol-Myers Squibb (BMS)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865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- Timeline 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[4]</a:t>
            </a:r>
            <a:endParaRPr sz="2400" u="sng">
              <a:solidFill>
                <a:srgbClr val="0000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73650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1989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Mristol-Myers merged with Squibb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433173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1991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BMS received FDA approval of TAXOL and VIDEX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492697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1994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BMS received approval of GLUCOPHAGE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774447" y="1872163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1997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BMS received approval of AVAPRO and PLAVIX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73650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1998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BMS received National Medal of Technology award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433173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2002</a:t>
            </a:r>
            <a:endParaRPr sz="16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BMS received FDA approval of ABILIFY</a:t>
            </a:r>
            <a:endParaRPr b="1"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492697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2006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BMS received FDA approval of SPRYCEL and ATRIPLA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774447" y="3777163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2015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BMS received FDA approval of EVOTAZ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47900" y="1875225"/>
            <a:ext cx="6448200" cy="41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Segment, Target groups &amp; Positioning of the companies </a:t>
            </a:r>
            <a:endParaRPr sz="3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88" y="1481325"/>
            <a:ext cx="6448225" cy="239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899" y="4321951"/>
            <a:ext cx="6448213" cy="21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019250" y="2070000"/>
            <a:ext cx="7105500" cy="27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Street’s position</a:t>
            </a:r>
            <a:endParaRPr sz="3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and expectations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01425" y="1335625"/>
            <a:ext cx="8229600" cy="5180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Yahoo Finance</a:t>
            </a:r>
            <a:r>
              <a:rPr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:</a:t>
            </a:r>
            <a:endParaRPr sz="2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“Biogen Inc. is expected to report adjusted net income of $1.5 billion, or $8.28 a share, on sales of $3.5 billion, based on a FactSet survey of 25 analysts. Quarterly estimates have risen 5.3 cents a share in the past month.”</a:t>
            </a:r>
            <a:endParaRPr sz="1800">
              <a:highlight>
                <a:srgbClr val="FFFFFF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Market Insider</a:t>
            </a:r>
            <a:r>
              <a:rPr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:</a:t>
            </a:r>
            <a:endParaRPr sz="2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“Biogen said it expects yearly revenue to land between $14 billion and $14.2 billion, up from previous estimates ranging from $13.6 billion to $13.8 billion.”</a:t>
            </a:r>
            <a:r>
              <a:rPr lang="en-IN"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</a:t>
            </a: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Key Data for stock price &amp; Stock performance</a:t>
            </a:r>
            <a:r>
              <a:rPr lang="en-IN" sz="3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32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75" y="1335625"/>
            <a:ext cx="7040251" cy="24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As we compare Biogen’s results to its competitors, Total revenue in 2rd quarter 2019 is increased by 7.75% year on year, while most of its other competitors experienced revenues by -4.23% contraction. Both recorded in same quarter.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Net Income of Biogen in 2rd quarter 2019 grew by 63.29% year on year, faster than the growth of its competitors which was 21.6%.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net margin of the company was achieved 41.31% as more profitable compared to its competitors in 2rd quarter 2019.</a:t>
            </a:r>
            <a:endParaRPr sz="2497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Inc. Sales VS its Competitors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81200" y="1523150"/>
            <a:ext cx="8436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CNN BUSINESS:</a:t>
            </a:r>
            <a:endParaRPr b="1"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“The 9 analysts offering 12-month price forecasts for Bristol-Myers Squibb Co have a median target of 59.00, with a high estimate of 75.00 and a low estimate of 48.84. The median estimate represents a +10.90% increase from the last price of 53.20.”</a:t>
            </a:r>
            <a:endParaRPr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</a:t>
            </a: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Key Data for stock price &amp; Stock performance</a:t>
            </a:r>
            <a:r>
              <a:rPr lang="en-IN" sz="3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3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87" y="1417657"/>
            <a:ext cx="7306826" cy="250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As we compare BMS results to its competitors, Total revenue in 2rd quarter 2019 is increased by 9.98% year on year, while most of its other competitors experienced revenues by -9.56% contraction. Both recorded in same quarter.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BMS’s Net Income in 2rd quarter 2019 grew by 276.7% year on year, faster than the average growth of its competitors which was 33.05%.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net margin of the company was 22.94% as reported lower profitable compared to its competitors in 2rd quarter 2019.</a:t>
            </a:r>
            <a:endParaRPr sz="2497"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Bristol Myers Squibb Co’s(BMS) VS its Competitors</a:t>
            </a:r>
            <a:endParaRPr sz="369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49375" y="855125"/>
            <a:ext cx="8368200" cy="5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7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Specifics of the risks, business segmentation delineated, the executive compensation structure and a summary of their earnings call for the second quarter 2019</a:t>
            </a:r>
            <a:endParaRPr sz="3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3657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3657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FOR</a:t>
            </a:r>
            <a:endParaRPr sz="30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3657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Bristol Myers Squibb &amp; 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Biogen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417653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FFFF"/>
                </a:solidFill>
                <a:highlight>
                  <a:srgbClr val="666666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IN" sz="22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BIOGEN </a:t>
            </a:r>
            <a:endParaRPr b="1" sz="22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Changing regulatory rules in different countries across the world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Failure of new drugs in testing and t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rial 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 cost company millions of dollars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Market Share is Limited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Competitors of the company have increased brand awareness in the market  as compared to Biogen.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9146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Bristol Myers Squibb</a:t>
            </a:r>
            <a:endParaRPr b="1" sz="22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Dependencies are strong on working with third parties to 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enhance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 and i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mprove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 abilities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The company acquires technology ,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biotech companies,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 and expertise and hence a threat to its culture is ever more.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Price pressure due to in decrease prices of competitors</a:t>
            </a:r>
            <a:r>
              <a:rPr lang="en-IN" sz="1800">
                <a:solidFill>
                  <a:srgbClr val="FFFFFF"/>
                </a:solidFill>
                <a:highlight>
                  <a:srgbClr val="666666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Risk Factors</a:t>
            </a:r>
            <a:endParaRPr sz="2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Pharmaceutical Industry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660383"/>
            <a:ext cx="48783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Drug d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evelopment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Manufacture drug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Test drugs on subjects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FDA approval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Marketing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Sell new drugs in market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00" y="2107248"/>
            <a:ext cx="2883574" cy="29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317200" y="2678250"/>
            <a:ext cx="4509600" cy="15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Business segmentation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&amp;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Earnings call Summary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Maximize MS(multiple sclerosis) core business: Delivered a all time high revenue to $2.4 billion in the second quarter 2019.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Accelerating </a:t>
            </a: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neuromuscular</a:t>
            </a: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franchise: Spinraza revenue grew by 15%.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Developing and expanding neuro science portfolio- Added 17 clinical programs in the past 2 years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Unlock the potential of biosimilars: Biosimilar revenue grew 45% to $184 million in the second quarter 2019.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Continuous improvement  and diligent capital allocation: Generated $2 billion in net cash flows from operations.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Business segmentation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Was approximately $2.4 billion from MS (Multiple sclerosis) business.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TECFIDERA increased by 6% both in US and outside US.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Interferon decreased by 11% since Q2 2018.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TYSABRI increased by 2% since Q2 2018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SPINRAZA increased by 15% to $488 million since Q2 2018 and increased by 3% since Q1 2019.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Biosimilar business increased by 45% to $184 million. 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summarize, 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total product revenue increased by 4% since Q2 2018.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total revenue from therapeutic programs increased by 18%.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And finally the total revenue increased by 8% since Q2 2018.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Earnings call Summary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2289150" y="2569200"/>
            <a:ext cx="4565700" cy="17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Business segmentation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&amp;</a:t>
            </a:r>
            <a:endParaRPr sz="3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IN" sz="3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Earnings call Summary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57200" y="2478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Bristol Myers Squibb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87900" y="570199"/>
            <a:ext cx="8229600" cy="612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666666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Bristol-Myers Squibb has classified its business into 5 segments : Virology, Oncology, Immunoscience, Cardiovascular, and Neuroscience segments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Oncology :</a:t>
            </a:r>
            <a:endParaRPr b="1"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Eliquis was  top revenue generator for the company, sales of the drug rose 24% to $2.04 billion. 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Leukemia drug, Sprycel, increased </a:t>
            </a: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2% year over year,</a:t>
            </a: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 in sales of $544 million. Melanoma drug, Yervoy was up by 17% year over year and </a:t>
            </a: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contributed $367 million.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Virology :</a:t>
            </a:r>
            <a:endParaRPr b="1"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Performance of key drugs in the unit was disappointed, Sales of Baraclude decreased 18% to $147 million. Sales of other brands went down to 23% year over year to $481 million.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Immunoscience:</a:t>
            </a:r>
            <a:endParaRPr b="1"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Sales of rheumatoid arthritis drug, Orencia, were up 9% to $778 million. 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Cardiovascular: </a:t>
            </a:r>
            <a:endParaRPr b="1"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Amgen received FDA approval to market an EGFR-product that competes with ERBITUX.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Neuroscience: </a:t>
            </a:r>
            <a:endParaRPr b="1"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ucida Sans"/>
              <a:buChar char="●"/>
            </a:pPr>
            <a:r>
              <a:rPr lang="en-IN" sz="1600">
                <a:solidFill>
                  <a:srgbClr val="FFFFFF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Yervoy, was up 17% year over year and contributed $367 million to the top line. Empliciti, sales recorded was  $91 million, which increased 42% year over year.</a:t>
            </a:r>
            <a:endParaRPr sz="1600">
              <a:solidFill>
                <a:srgbClr val="FFFFFF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82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6282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>
              <a:solidFill>
                <a:srgbClr val="26282A"/>
              </a:solidFill>
              <a:highlight>
                <a:srgbClr val="FFFFFF"/>
              </a:highlight>
            </a:endParaRPr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457200" y="2274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Business segmentation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40075" y="637449"/>
            <a:ext cx="8229600" cy="59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Quarter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, 2019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Increase in Second Quarter Reven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ues 10% to $6.3 Billion, Revenues increased 13% when adjusted for foreign exchange impact compared to 2018.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U.S. revenues increased 14% to $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3.7 billion in the quarter compared to 2018.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International revenues increased 5%. When adjusted for foreign exchange impact, international revenues increased 12%.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i="1"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Eliquis, 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which grew by $392 million or 24% increase since 2018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i="1"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Opdivo, 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which grew by $196 million or 12% increase since 2018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Yervoy, which grew by 17% since 2018</a:t>
            </a:r>
            <a:endParaRPr sz="1800">
              <a:solidFill>
                <a:schemeClr val="lt1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i="1" lang="en-IN" sz="1800">
                <a:solidFill>
                  <a:schemeClr val="lt1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Orencia, </a:t>
            </a:r>
            <a:r>
              <a:rPr lang="en-IN" sz="1800">
                <a:solidFill>
                  <a:schemeClr val="lt1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which grew by 9% since 2018</a:t>
            </a:r>
            <a:endParaRPr sz="1800">
              <a:solidFill>
                <a:schemeClr val="lt1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Marketing, selling and administrative expenses decreased 5% to $1.1 billion in the quarter</a:t>
            </a:r>
            <a:endParaRPr sz="1800">
              <a:solidFill>
                <a:schemeClr val="lt1"/>
              </a:solidFill>
              <a:highlight>
                <a:srgbClr val="666666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Char char="●"/>
            </a:pPr>
            <a:r>
              <a:rPr lang="en-IN" sz="1800">
                <a:solidFill>
                  <a:schemeClr val="lt1"/>
                </a:solidFill>
                <a:highlight>
                  <a:srgbClr val="666666"/>
                </a:highlight>
                <a:latin typeface="Lucida Sans"/>
                <a:ea typeface="Lucida Sans"/>
                <a:cs typeface="Lucida Sans"/>
                <a:sym typeface="Lucida Sans"/>
              </a:rPr>
              <a:t>Research and development (R&amp;D) expenses in the quarter were down 4.2% to $1.28 billion.</a:t>
            </a:r>
            <a:endParaRPr sz="1800">
              <a:solidFill>
                <a:schemeClr val="lt1"/>
              </a:solidFill>
              <a:highlight>
                <a:srgbClr val="5B5B5B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6464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401775" y="1915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Earnings call Summary 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876150" y="2508300"/>
            <a:ext cx="73917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Horizontal and Vertical Analysis</a:t>
            </a:r>
            <a:endParaRPr sz="4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57200" y="1655450"/>
            <a:ext cx="82296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Horizontal Analysis for Assets</a:t>
            </a:r>
            <a:endParaRPr sz="369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75" y="1655450"/>
            <a:ext cx="8531251" cy="4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57200" y="2037175"/>
            <a:ext cx="8229600" cy="26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Current Asset distribution</a:t>
            </a:r>
            <a:r>
              <a:rPr b="1" lang="en-IN" sz="3700">
                <a:solidFill>
                  <a:srgbClr val="464646"/>
                </a:solidFill>
              </a:rPr>
              <a:t> 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018125"/>
            <a:ext cx="3807019" cy="26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01" y="2037175"/>
            <a:ext cx="4012100" cy="2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57200" y="2181225"/>
            <a:ext cx="8229600" cy="266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Non Current Asset distribution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1225"/>
            <a:ext cx="4016575" cy="26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248" y="2181225"/>
            <a:ext cx="3868552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Pharmaceutical Industry</a:t>
            </a:r>
            <a:endParaRPr sz="3690"/>
          </a:p>
        </p:txBody>
      </p:sp>
      <p:sp>
        <p:nvSpPr>
          <p:cNvPr id="48" name="Google Shape;48;p10"/>
          <p:cNvSpPr/>
          <p:nvPr/>
        </p:nvSpPr>
        <p:spPr>
          <a:xfrm>
            <a:off x="1028700" y="1808375"/>
            <a:ext cx="7239600" cy="1041900"/>
          </a:xfrm>
          <a:prstGeom prst="notchedRightArrow">
            <a:avLst>
              <a:gd fmla="val 63793" name="adj1"/>
              <a:gd fmla="val 67241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1567759" y="1567517"/>
            <a:ext cx="1457400" cy="1457400"/>
          </a:xfrm>
          <a:prstGeom prst="ellipse">
            <a:avLst/>
          </a:prstGeom>
          <a:solidFill>
            <a:srgbClr val="FD53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3608991" y="1519892"/>
            <a:ext cx="1457400" cy="1457400"/>
          </a:xfrm>
          <a:prstGeom prst="ellipse">
            <a:avLst/>
          </a:prstGeom>
          <a:solidFill>
            <a:srgbClr val="FF89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5525412" y="1519892"/>
            <a:ext cx="1457400" cy="1457400"/>
          </a:xfrm>
          <a:prstGeom prst="ellipse">
            <a:avLst/>
          </a:prstGeom>
          <a:solidFill>
            <a:srgbClr val="EED0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1797601" y="2140903"/>
            <a:ext cx="9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Condensed"/>
              <a:buNone/>
            </a:pPr>
            <a:r>
              <a:rPr b="1" lang="en-IN" sz="1800">
                <a:solidFill>
                  <a:srgbClr val="FFFFFF"/>
                </a:solidFill>
              </a:rPr>
              <a:t>PHASE I</a:t>
            </a:r>
            <a:endParaRPr b="1" sz="1800"/>
          </a:p>
        </p:txBody>
      </p:sp>
      <p:sp>
        <p:nvSpPr>
          <p:cNvPr id="53" name="Google Shape;53;p10"/>
          <p:cNvSpPr txBox="1"/>
          <p:nvPr/>
        </p:nvSpPr>
        <p:spPr>
          <a:xfrm>
            <a:off x="5678999" y="2070249"/>
            <a:ext cx="122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Condensed"/>
              <a:buNone/>
            </a:pPr>
            <a:r>
              <a:rPr b="1" lang="en-IN" sz="1800">
                <a:solidFill>
                  <a:srgbClr val="FFFFFF"/>
                </a:solidFill>
              </a:rPr>
              <a:t>PHASE III</a:t>
            </a:r>
            <a:endParaRPr b="1" sz="1800"/>
          </a:p>
        </p:txBody>
      </p:sp>
      <p:sp>
        <p:nvSpPr>
          <p:cNvPr id="54" name="Google Shape;54;p10"/>
          <p:cNvSpPr txBox="1"/>
          <p:nvPr/>
        </p:nvSpPr>
        <p:spPr>
          <a:xfrm>
            <a:off x="3852576" y="2126878"/>
            <a:ext cx="9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Condensed"/>
              <a:buNone/>
            </a:pPr>
            <a:r>
              <a:rPr b="1" lang="en-IN" sz="1800">
                <a:solidFill>
                  <a:srgbClr val="FFFFFF"/>
                </a:solidFill>
              </a:rPr>
              <a:t>PHASE II</a:t>
            </a:r>
            <a:endParaRPr b="1" sz="1800"/>
          </a:p>
        </p:txBody>
      </p:sp>
      <p:sp>
        <p:nvSpPr>
          <p:cNvPr id="55" name="Google Shape;55;p10"/>
          <p:cNvSpPr/>
          <p:nvPr/>
        </p:nvSpPr>
        <p:spPr>
          <a:xfrm>
            <a:off x="1333500" y="3434075"/>
            <a:ext cx="1911600" cy="2734500"/>
          </a:xfrm>
          <a:prstGeom prst="rect">
            <a:avLst/>
          </a:prstGeom>
          <a:solidFill>
            <a:srgbClr val="FD53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1427675" y="3697725"/>
            <a:ext cx="18174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Consists of less than 30 subjects</a:t>
            </a:r>
            <a:r>
              <a:rPr lang="en-IN" sz="1600">
                <a:solidFill>
                  <a:srgbClr val="0000FF"/>
                </a:solidFill>
              </a:rPr>
              <a:t> </a:t>
            </a:r>
            <a:r>
              <a:rPr lang="en-IN" sz="1600" u="sng">
                <a:solidFill>
                  <a:srgbClr val="0000FF"/>
                </a:solidFill>
                <a:hlinkClick r:id="rId3"/>
              </a:rPr>
              <a:t>[1]</a:t>
            </a:r>
            <a:endParaRPr sz="16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End goal is to figure out dosage capacity that is safe for subjects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3392818" y="3399800"/>
            <a:ext cx="1911600" cy="2734500"/>
          </a:xfrm>
          <a:prstGeom prst="rect">
            <a:avLst/>
          </a:prstGeom>
          <a:solidFill>
            <a:srgbClr val="FF89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3486992" y="3663439"/>
            <a:ext cx="16419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Consists of less than 100 subjects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End goal is to figure out how treatment reacts on body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5452135" y="3399800"/>
            <a:ext cx="1911600" cy="2734500"/>
          </a:xfrm>
          <a:prstGeom prst="rect">
            <a:avLst/>
          </a:prstGeom>
          <a:solidFill>
            <a:srgbClr val="EED0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546310" y="3663439"/>
            <a:ext cx="16419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Consists of 100 to 1000s of subjects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FFFFFF"/>
                </a:solidFill>
              </a:rPr>
              <a:t>End goal is make sure new drug has positive effect on different group of people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57200" y="1737575"/>
            <a:ext cx="8229600" cy="42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Horizontal Analysis for Assets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[13]</a:t>
            </a:r>
            <a:endParaRPr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643825"/>
            <a:ext cx="8248650" cy="47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57200" y="1481325"/>
            <a:ext cx="8229600" cy="45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Vertical Analysis for Assets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[13]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81325"/>
            <a:ext cx="8248650" cy="48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Horizontal Analysis</a:t>
            </a:r>
            <a:endParaRPr sz="2600"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current assets which include cash, Accounts receivable, inventory etc. decreased by 2.95% in 2018 in comparison with 2017.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There was an increase in non current assets which includes intangible assets and other investments by 11.8% in 2018.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As a result, the total assets also increased by 6.91% from 2017 to 2018.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Summary of the analysis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Vertical Analysis</a:t>
            </a:r>
            <a:endParaRPr sz="2600"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percentage of total current asset accounts decreased by 3% from 2017 to 2018.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Whereas the percentage of non current asset accounts increased by 3% to 69.7 in 2018.</a:t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Summary of the analysis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57200" y="1606550"/>
            <a:ext cx="82296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Horizontal Analysis for Assets</a:t>
            </a:r>
            <a:endParaRPr sz="369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" y="1606550"/>
            <a:ext cx="8284975" cy="4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2148200"/>
            <a:ext cx="8229600" cy="26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Current Asset distribution</a:t>
            </a:r>
            <a:r>
              <a:rPr b="1" lang="en-IN" sz="3700">
                <a:solidFill>
                  <a:srgbClr val="464646"/>
                </a:solidFill>
              </a:rPr>
              <a:t> 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63" y="2129138"/>
            <a:ext cx="40481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388" y="2148188"/>
            <a:ext cx="40481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457200" y="2085975"/>
            <a:ext cx="82296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Non Current Asset distribution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5" y="2085975"/>
            <a:ext cx="40195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50" y="2085975"/>
            <a:ext cx="4019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57200" y="1588475"/>
            <a:ext cx="8229600" cy="44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Horizontal Analysis for Assets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[14]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8" y="1588475"/>
            <a:ext cx="8465325" cy="49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457200" y="15114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Vertical Analysis for Assets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[14]</a:t>
            </a:r>
            <a:endParaRPr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17650"/>
            <a:ext cx="8248650" cy="49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457200" y="1481325"/>
            <a:ext cx="8229600" cy="48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 u="sng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Horizontal Analysis</a:t>
            </a:r>
            <a:endParaRPr sz="2600" u="sng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current assets which include cash, Accounts receivable, inventory etc. increased by 15.52% in 2018 in comparison with 2017.</a:t>
            </a:r>
            <a:endParaRPr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There was a decrease in non current assets which includes intangible assets and other investments by 4.6% in 2018.</a:t>
            </a:r>
            <a:endParaRPr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As a result, the total assets also increased by 4.27% from 2017 to 2018.</a:t>
            </a:r>
            <a:endParaRPr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Summary of the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New drugs are tested on humans and/or animals before releasing it for direct use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Clinical trials are conducted in the form of phases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Once a phase is tested and approved by FDA, companies can move on to next phase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Usually there are 3-4 phases but it’s timeline varies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All new drugs have to be approved by FDA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Pharmaceutical Industry</a:t>
            </a:r>
            <a:endParaRPr sz="3690"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950" y="4975549"/>
            <a:ext cx="1882450" cy="1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457200" y="1481325"/>
            <a:ext cx="8229600" cy="48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600" u="sng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Vertical Analysis</a:t>
            </a:r>
            <a:endParaRPr sz="2600" u="sng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percentage of total current asset accounts increased by 5% from 2017 to 2018.</a:t>
            </a:r>
            <a:endParaRPr sz="24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Whereas the percentage of non current asset accounts decreased by 5% to 50.95 in 2018.</a:t>
            </a:r>
            <a:endParaRPr sz="2400"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Summary of the analysis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876150" y="2454900"/>
            <a:ext cx="73917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Key Ratio</a:t>
            </a:r>
            <a:r>
              <a:rPr lang="en-IN" sz="4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Analysis</a:t>
            </a:r>
            <a:endParaRPr sz="4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Liquidity ratios-2018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72588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Liquidity ratios-2017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72650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Solvency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ratio-2018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72650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Solvency ratio-2017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72650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Profitability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ratios-2018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/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17638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4"/>
          <p:cNvSpPr txBox="1"/>
          <p:nvPr>
            <p:ph type="title"/>
          </p:nvPr>
        </p:nvSpPr>
        <p:spPr>
          <a:xfrm>
            <a:off x="457200" y="2478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Profitability ratios-2017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[15][16]</a:t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72650"/>
            <a:ext cx="8248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Biogen- 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Earnings per share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[18]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9700"/>
            <a:ext cx="8229601" cy="4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BMS- Earnings per share</a:t>
            </a:r>
            <a:r>
              <a:rPr lang="en-IN" sz="24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[19]</a:t>
            </a:r>
            <a:endParaRPr/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0"/>
            <a:ext cx="8229599" cy="47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2865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Key Competitors</a:t>
            </a:r>
            <a:endParaRPr sz="369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94150" y="1173500"/>
            <a:ext cx="8519100" cy="5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Novartis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Roche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Pfizer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Sanofi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Merck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GSK (GlaxoSmithKline)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Bayer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Amgen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/>
        </p:nvSpPr>
        <p:spPr>
          <a:xfrm>
            <a:off x="290350" y="691325"/>
            <a:ext cx="4044600" cy="5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</a:rPr>
              <a:t>Biogen</a:t>
            </a:r>
            <a:endParaRPr b="1" sz="18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Total revenue was increased by 8% in 2019 compared to 2018 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GAAP Diluted EPS was $7.85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Non GAAP Diluted EPS was $9.15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lost 30% of its value in mid-March when the company scrapped two studies of of its late stage Alzheimer’s treatment.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On a single day the stocks rocketed 26% after the analysis showed that the drug might work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company is also testing drugs for various treatments such as spinal muscular atrophy and is expects for its experimental Alzheimer’s drug in early 2020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0" name="Google Shape;380;p57"/>
          <p:cNvSpPr txBox="1"/>
          <p:nvPr/>
        </p:nvSpPr>
        <p:spPr>
          <a:xfrm>
            <a:off x="4334950" y="691325"/>
            <a:ext cx="4655700" cy="5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Bristol Myers Squibb</a:t>
            </a:r>
            <a:endParaRPr b="1" sz="18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Total revenue was increased by 10% in 2019 compared to 2018 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GAAP Diluted EPS was $0.87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Non GAAP Diluted EPS was $1.18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BMY stock declined neary by 17% in 2018, that fall revenue was increased by 9% to $22.56 billion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Revlimid(cancer treatment)’s key patent is set to expire at year-end, Revlimid is a massive money-making drug in 2018 with with sales generated $9.67 billion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Major setback in 2019, as the company announced in July that the clinical study of Opdivo in combination with chemotherapy (NSCLC) didn’t meet its endpoint. A huge amount of company’s fortune is hinged on Opdivo 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ucida Sans"/>
              <a:buChar char="●"/>
            </a:pPr>
            <a:r>
              <a:rPr lang="en-IN"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 to buyout biotech company Celenge </a:t>
            </a:r>
            <a:endParaRPr sz="15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290350" y="138250"/>
            <a:ext cx="79779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FFFF"/>
                </a:solidFill>
              </a:rPr>
              <a:t>Factors of consideration for  an Investor </a:t>
            </a:r>
            <a:r>
              <a:rPr b="1"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[17]</a:t>
            </a:r>
            <a:endParaRPr b="1"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/>
        </p:nvSpPr>
        <p:spPr>
          <a:xfrm>
            <a:off x="262725" y="359500"/>
            <a:ext cx="8378700" cy="6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</a:rPr>
              <a:t>As Investor - </a:t>
            </a:r>
            <a:r>
              <a:rPr b="1" lang="en-IN" sz="2800">
                <a:solidFill>
                  <a:schemeClr val="lt1"/>
                </a:solidFill>
              </a:rPr>
              <a:t>Considering</a:t>
            </a:r>
            <a:r>
              <a:rPr b="1" lang="en-IN" sz="2800">
                <a:solidFill>
                  <a:schemeClr val="lt1"/>
                </a:solidFill>
              </a:rPr>
              <a:t> the factors we can 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</a:rPr>
              <a:t>conclude the following: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Shares of either companies aren’t currently forming a definitive chart pattern but in </a:t>
            </a:r>
            <a:r>
              <a:rPr lang="en-IN" sz="1800">
                <a:solidFill>
                  <a:schemeClr val="lt1"/>
                </a:solidFill>
              </a:rPr>
              <a:t>comparison investing in</a:t>
            </a:r>
            <a:r>
              <a:rPr lang="en-IN" sz="1800">
                <a:solidFill>
                  <a:schemeClr val="lt1"/>
                </a:solidFill>
              </a:rPr>
              <a:t> seems more </a:t>
            </a:r>
            <a:r>
              <a:rPr lang="en-IN" sz="1800">
                <a:solidFill>
                  <a:schemeClr val="lt1"/>
                </a:solidFill>
              </a:rPr>
              <a:t>beneficial</a:t>
            </a:r>
            <a:r>
              <a:rPr lang="en-IN" sz="1800">
                <a:solidFill>
                  <a:schemeClr val="lt1"/>
                </a:solidFill>
              </a:rPr>
              <a:t> Biogen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For Biogen, the sales and earnings are growing but these is no guarantee that the 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Alzheimer’s drug would receive FDA’s approval</a:t>
            </a:r>
            <a:r>
              <a:rPr lang="en-I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For BMS, Revlimid company’s key drug that generated 55% of revenue faces generic threats from competitors and any Celenge’s promising drug fail to win regulatory approval would be a big blow to BMY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To summarize,</a:t>
            </a:r>
            <a:r>
              <a:rPr lang="en-I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As an investor buying stocks of Biogen would be advisable, considering the previous  growth rate, sales, revenue and EPS of the company.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Also, the company is likely to receive the FDA approval for the </a:t>
            </a:r>
            <a:r>
              <a:rPr lang="en-IN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Alzheimer’s drug which could change the </a:t>
            </a:r>
            <a:r>
              <a:rPr lang="en-IN" sz="1800">
                <a:solidFill>
                  <a:schemeClr val="lt1"/>
                </a:solidFill>
              </a:rPr>
              <a:t>dynamics of the company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[10]</a:t>
            </a:r>
            <a:endParaRPr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489500" y="1429625"/>
            <a:ext cx="8425800" cy="5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Financial data of Q2: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Revenue increased by 8% and EPS by 88% as compared to Q2 of 2018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Added 4 new studies in Q2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Generated $2.0 billion net cash from operations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Acquired Nightstar Therapeutics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Repurchased 10.4 million shared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experienced total of $174.5 million loss in Q1 and Q2 of 2019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- As a Creditor 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[10]</a:t>
            </a:r>
            <a:endParaRPr sz="2400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489500" y="1429625"/>
            <a:ext cx="8425800" cy="4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 as a creditor would still give credit to Biogen based on their past records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Even though they observed loss, no clinical trial failed in Q2 and for pharmaceutical companies and that’s why so far drug approval is considered to be a positive sign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So I would lend Biogen a maximum amount of $500 million for 20 year period based on their current scenario and past records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[11]</a:t>
            </a:r>
            <a:endParaRPr sz="2400" u="sng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4" name="Google Shape;404;p61"/>
          <p:cNvSpPr txBox="1"/>
          <p:nvPr>
            <p:ph idx="1" type="body"/>
          </p:nvPr>
        </p:nvSpPr>
        <p:spPr>
          <a:xfrm>
            <a:off x="489500" y="1429625"/>
            <a:ext cx="8735400" cy="5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Financial data of Q2: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Revenue increased by 10% as compared to Q2 of 2018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Gross margin reduced by 68.2%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Expense reduced by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Acquired Celgene corporation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EPS of Q2 was $0.87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Research and development expenses reduced by 45%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489500" y="1429625"/>
            <a:ext cx="8425800" cy="4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Even though they observed loss, no clinical trial failed in Q2 and for pharmaceutical companies and that’s why so far drug approval is considered to be a positive sign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 as a creditor would still give credit to BMS because of its past records and returns but it won’t be a big amount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So I would lend BMS a maximum amount of $200 million for 10 year period based on their current scenario and past records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0" name="Google Shape;41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BMS - As a Creditor 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[11]</a:t>
            </a:r>
            <a:endParaRPr sz="2400" u="sng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Conclusion</a:t>
            </a:r>
            <a:endParaRPr sz="369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489500" y="1429625"/>
            <a:ext cx="8425800" cy="4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Net margin of Biogen increased by 41.31% vs that of BMS increased by 22.94%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Also as per horizontal analysis, total assets of Biogen increased by 6.91% while for BMS it increased by 4.27%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is more reliable from investment and in paying off its debts</a:t>
            </a:r>
            <a:endParaRPr b="1"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Finally based on all of the comparisons, results show that financially Biogen is at a better state as compared to BMS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>
            <p:ph type="title"/>
          </p:nvPr>
        </p:nvSpPr>
        <p:spPr>
          <a:xfrm>
            <a:off x="457200" y="28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References</a:t>
            </a:r>
            <a:endParaRPr sz="369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2" name="Google Shape;422;p64"/>
          <p:cNvSpPr txBox="1"/>
          <p:nvPr>
            <p:ph idx="1" type="body"/>
          </p:nvPr>
        </p:nvSpPr>
        <p:spPr>
          <a:xfrm>
            <a:off x="286500" y="1256750"/>
            <a:ext cx="8400300" cy="5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https://www.youtube.com/watch?v=dsfPOpE-GEs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https://www.marketresearchreports.com/blog/2019/01/31/global-pharmaceuticals-market-forecast-drivers-value-chain-analysis-trends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https://investmentbank.com/pharma-industry-overview/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https://www.bms.com/about-us/our-company/history-timeline.html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https://csimarket.com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https://www.marketwatch.com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9"/>
              </a:rPr>
              <a:t>https://finance.yahoo.com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0"/>
              </a:rPr>
              <a:t>https://markets.businessinsider.com/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1"/>
              </a:rPr>
              <a:t>https://www.biogen.com/en_us/history-overview.html</a:t>
            </a:r>
            <a:endParaRPr u="sng">
              <a:solidFill>
                <a:schemeClr val="hlink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2"/>
              </a:rPr>
              <a:t>http://investors.biogen.com/static-files/a4a240f1-1484-49b6-b8d2-76129adfd183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3"/>
              </a:rPr>
              <a:t>https://s21.q4cdn.com/104148044/files/doc_financials/quarterly_reports/2019/q2/Q22019-Earnings-Release.pdf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4"/>
              </a:rPr>
              <a:t>https://investors.biogen.com/static-files/cba5fc1a-9ebc-469a-bd22-a3640eb3809b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5"/>
              </a:rPr>
              <a:t>https://www.stock-analysis-on.net/NASDAQ/Company/Biogen-Inc/Financial-Statement/Assets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6"/>
              </a:rPr>
              <a:t>https://finance.yahoo.com/quote/BMY/balance-sheet/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17"/>
              </a:rPr>
              <a:t>https://www.macrotrends.net/stocks/charts/BIIB/biogen/financial-ratios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  <a:hlinkClick r:id="rId18"/>
              </a:rPr>
              <a:t>https://www.macrotrends.net/stocks/charts/BMY/bristol-myers-squibb/financial-ratios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19"/>
              </a:rPr>
              <a:t>https://www.investors.com/news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20"/>
              </a:rPr>
              <a:t>https://www.macrotrends.net/stocks/charts/BIIB/biogen/eps-earnings-per-share-diluted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21"/>
              </a:rPr>
              <a:t>https://www.macrotrends.net/stocks/charts/BMY/bristol-myers-squibb/eps-earnings-per-share-diluted</a:t>
            </a:r>
            <a:endParaRPr u="sng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865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Key Drivers</a:t>
            </a:r>
            <a:endParaRPr sz="3690"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86500" y="1201024"/>
            <a:ext cx="8400300" cy="5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Increase in population </a:t>
            </a:r>
            <a:r>
              <a:rPr lang="en-IN" sz="18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[2]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Average age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of people </a:t>
            </a:r>
            <a:r>
              <a:rPr lang="en-IN" sz="18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[2]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Strong competition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Increase in chronic diseases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Awareness about clinical trials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865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Key Challenges</a:t>
            </a:r>
            <a:endParaRPr sz="3690"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86500" y="1201024"/>
            <a:ext cx="8400300" cy="5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-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overnment regulations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-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Changes in policy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-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Lag in getting approval for drugs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Integration with technology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Increase in generic drug </a:t>
            </a:r>
            <a:r>
              <a:rPr lang="en-IN" sz="18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[3]</a:t>
            </a:r>
            <a:endParaRPr sz="1800" u="sng">
              <a:solidFill>
                <a:srgbClr val="0000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Expiring patents </a:t>
            </a:r>
            <a:r>
              <a:rPr lang="en-IN" sz="18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[3]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Extended timeline of phase 3/4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Cost of drug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●"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Brexit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750" y="3556775"/>
            <a:ext cx="3306499" cy="30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Started on: 1978 (from merger)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manufactures drugs and is specialized in the discovery, development, and delivery of therapies for the treatment of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neurological diseases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to patients worldwide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company ranked 245 on the 2018 </a:t>
            </a:r>
            <a:r>
              <a:rPr lang="en-IN" sz="2400">
                <a:solidFill>
                  <a:schemeClr val="lt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Fortune 500</a:t>
            </a:r>
            <a:r>
              <a:rPr lang="en-IN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list of the largest United States corporations by revenue in 2018</a:t>
            </a:r>
            <a:endParaRPr sz="2400"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</a:t>
            </a:r>
            <a:endParaRPr sz="369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865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90"/>
              <a:buFont typeface="Lucida Sans"/>
              <a:buNone/>
            </a:pP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Biogen - 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Time</a:t>
            </a:r>
            <a:r>
              <a:rPr lang="en-IN" sz="369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line </a:t>
            </a:r>
            <a:r>
              <a:rPr lang="en-IN" sz="2400" u="sng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[9]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73650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1978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was established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33173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1983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became public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492697" y="1852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1989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Hepatitis B vaccine having Biogen’s technology  got approved by FDA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774447" y="1872163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1996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received FDA approval of interferon beta-1a for multiple sclerosis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73650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1998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received National Medal of Technology award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33173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2005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removed natalizumab drug from market as it was suspected to cause serious side effect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492697" y="3757038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2010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received FDA approval of rituximab for treatment of chronic lymphocytic leukemia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774447" y="3777163"/>
            <a:ext cx="1959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2014</a:t>
            </a:r>
            <a:endParaRPr sz="16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Biogen received FDA approval for treatment of hemophilia A and B. Peginterferon beta-1a was approved for treatment of relapsing forms of MS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21_Theme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