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26"/>
  </p:notesMasterIdLst>
  <p:sldIdLst>
    <p:sldId id="260" r:id="rId2"/>
    <p:sldId id="259" r:id="rId3"/>
    <p:sldId id="261" r:id="rId4"/>
    <p:sldId id="262" r:id="rId5"/>
    <p:sldId id="263" r:id="rId6"/>
    <p:sldId id="264" r:id="rId7"/>
    <p:sldId id="266" r:id="rId8"/>
    <p:sldId id="265" r:id="rId9"/>
    <p:sldId id="267" r:id="rId10"/>
    <p:sldId id="268" r:id="rId11"/>
    <p:sldId id="269" r:id="rId12"/>
    <p:sldId id="270" r:id="rId13"/>
    <p:sldId id="271" r:id="rId14"/>
    <p:sldId id="272" r:id="rId15"/>
    <p:sldId id="273" r:id="rId16"/>
    <p:sldId id="274" r:id="rId17"/>
    <p:sldId id="284" r:id="rId18"/>
    <p:sldId id="285" r:id="rId19"/>
    <p:sldId id="286" r:id="rId20"/>
    <p:sldId id="287" r:id="rId21"/>
    <p:sldId id="288" r:id="rId22"/>
    <p:sldId id="282" r:id="rId23"/>
    <p:sldId id="277"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5C10A9-45D2-44B2-9AD4-7647E09F8A9F}"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4AB43D24-6E02-44B7-825F-857C056DE9CD}">
      <dgm:prSet/>
      <dgm:spPr/>
      <dgm:t>
        <a:bodyPr/>
        <a:lstStyle/>
        <a:p>
          <a:pPr>
            <a:lnSpc>
              <a:spcPct val="100000"/>
            </a:lnSpc>
          </a:pPr>
          <a:r>
            <a:rPr lang="en-US"/>
            <a:t>Sporting goods management system ties together the use </a:t>
          </a:r>
          <a:r>
            <a:rPr lang="en-US" b="1"/>
            <a:t>point of sale</a:t>
          </a:r>
          <a:r>
            <a:rPr lang="en-US"/>
            <a:t> (POS) coupled to a powerful </a:t>
          </a:r>
          <a:r>
            <a:rPr lang="en-US" b="1"/>
            <a:t>inventory management</a:t>
          </a:r>
          <a:r>
            <a:rPr lang="en-US"/>
            <a:t> engine in addition to a fully integrated, real-time </a:t>
          </a:r>
          <a:r>
            <a:rPr lang="en-US" b="1"/>
            <a:t>accounting system</a:t>
          </a:r>
          <a:r>
            <a:rPr lang="en-US"/>
            <a:t> which automatically makes postings as we complete </a:t>
          </a:r>
          <a:r>
            <a:rPr lang="en-US" b="1"/>
            <a:t>day-to-day transactions. </a:t>
          </a:r>
          <a:endParaRPr lang="en-US"/>
        </a:p>
      </dgm:t>
    </dgm:pt>
    <dgm:pt modelId="{7BE8CBE7-65A3-4A0F-A1B6-679A5D2206F5}" type="parTrans" cxnId="{C6ED44F9-E6B6-4339-A313-57C11C8C68E3}">
      <dgm:prSet/>
      <dgm:spPr/>
      <dgm:t>
        <a:bodyPr/>
        <a:lstStyle/>
        <a:p>
          <a:endParaRPr lang="en-US"/>
        </a:p>
      </dgm:t>
    </dgm:pt>
    <dgm:pt modelId="{3C66188C-704D-4D0A-A284-6C4A2C429082}" type="sibTrans" cxnId="{C6ED44F9-E6B6-4339-A313-57C11C8C68E3}">
      <dgm:prSet/>
      <dgm:spPr/>
      <dgm:t>
        <a:bodyPr/>
        <a:lstStyle/>
        <a:p>
          <a:endParaRPr lang="en-US"/>
        </a:p>
      </dgm:t>
    </dgm:pt>
    <dgm:pt modelId="{C72333D8-D94B-476C-A9E4-D153DDE30947}">
      <dgm:prSet/>
      <dgm:spPr/>
      <dgm:t>
        <a:bodyPr/>
        <a:lstStyle/>
        <a:p>
          <a:pPr>
            <a:lnSpc>
              <a:spcPct val="100000"/>
            </a:lnSpc>
          </a:pPr>
          <a:r>
            <a:rPr lang="en-US"/>
            <a:t>Technology in maintaining sporting goods enables managers to keep everything organized. By having quick access to data on the database, improved response time for customer queries, optimized order tracking technique and equipment maintenance with which managers can enhance daily sports activities for improved performance.</a:t>
          </a:r>
        </a:p>
      </dgm:t>
    </dgm:pt>
    <dgm:pt modelId="{7F81261A-A8E0-4AF7-A458-5AE26335ED2E}" type="parTrans" cxnId="{DDA18D62-A5EF-4F72-9C79-C8E24115D7B4}">
      <dgm:prSet/>
      <dgm:spPr/>
      <dgm:t>
        <a:bodyPr/>
        <a:lstStyle/>
        <a:p>
          <a:endParaRPr lang="en-US"/>
        </a:p>
      </dgm:t>
    </dgm:pt>
    <dgm:pt modelId="{3842C5C9-38BE-4B3E-83F3-9B0E86BA17AA}" type="sibTrans" cxnId="{DDA18D62-A5EF-4F72-9C79-C8E24115D7B4}">
      <dgm:prSet/>
      <dgm:spPr/>
      <dgm:t>
        <a:bodyPr/>
        <a:lstStyle/>
        <a:p>
          <a:endParaRPr lang="en-US"/>
        </a:p>
      </dgm:t>
    </dgm:pt>
    <dgm:pt modelId="{FFDDB617-F030-4B30-88DE-77F1B4E7F9FF}" type="pres">
      <dgm:prSet presAssocID="{435C10A9-45D2-44B2-9AD4-7647E09F8A9F}" presName="root" presStyleCnt="0">
        <dgm:presLayoutVars>
          <dgm:dir/>
          <dgm:resizeHandles val="exact"/>
        </dgm:presLayoutVars>
      </dgm:prSet>
      <dgm:spPr/>
    </dgm:pt>
    <dgm:pt modelId="{A1301E76-508D-4221-A3D9-F62E099833B2}" type="pres">
      <dgm:prSet presAssocID="{4AB43D24-6E02-44B7-825F-857C056DE9CD}" presName="compNode" presStyleCnt="0"/>
      <dgm:spPr/>
    </dgm:pt>
    <dgm:pt modelId="{790EC992-A9C3-46D9-96A6-EA69B9C15DA2}" type="pres">
      <dgm:prSet presAssocID="{4AB43D24-6E02-44B7-825F-857C056DE9CD}" presName="bgRect" presStyleLbl="bgShp" presStyleIdx="0" presStyleCnt="2"/>
      <dgm:spPr/>
    </dgm:pt>
    <dgm:pt modelId="{C25BAB23-CAD1-43AE-A6A7-D960F585F914}" type="pres">
      <dgm:prSet presAssocID="{4AB43D24-6E02-44B7-825F-857C056DE9C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gister"/>
        </a:ext>
      </dgm:extLst>
    </dgm:pt>
    <dgm:pt modelId="{28B4D5A1-B2E0-4EE3-8082-7175C6CF4A7C}" type="pres">
      <dgm:prSet presAssocID="{4AB43D24-6E02-44B7-825F-857C056DE9CD}" presName="spaceRect" presStyleCnt="0"/>
      <dgm:spPr/>
    </dgm:pt>
    <dgm:pt modelId="{02E112DB-2503-436D-87C2-3ECC0B7CB47D}" type="pres">
      <dgm:prSet presAssocID="{4AB43D24-6E02-44B7-825F-857C056DE9CD}" presName="parTx" presStyleLbl="revTx" presStyleIdx="0" presStyleCnt="2">
        <dgm:presLayoutVars>
          <dgm:chMax val="0"/>
          <dgm:chPref val="0"/>
        </dgm:presLayoutVars>
      </dgm:prSet>
      <dgm:spPr/>
    </dgm:pt>
    <dgm:pt modelId="{F2A2BD69-A0BC-40F6-9DD0-C62BD593E89B}" type="pres">
      <dgm:prSet presAssocID="{3C66188C-704D-4D0A-A284-6C4A2C429082}" presName="sibTrans" presStyleCnt="0"/>
      <dgm:spPr/>
    </dgm:pt>
    <dgm:pt modelId="{0646AE06-3C60-4F87-868A-693569284B22}" type="pres">
      <dgm:prSet presAssocID="{C72333D8-D94B-476C-A9E4-D153DDE30947}" presName="compNode" presStyleCnt="0"/>
      <dgm:spPr/>
    </dgm:pt>
    <dgm:pt modelId="{6C2BE9C8-2E29-4EAC-84CB-438CFECC8048}" type="pres">
      <dgm:prSet presAssocID="{C72333D8-D94B-476C-A9E4-D153DDE30947}" presName="bgRect" presStyleLbl="bgShp" presStyleIdx="1" presStyleCnt="2"/>
      <dgm:spPr/>
    </dgm:pt>
    <dgm:pt modelId="{5FE7C57A-10DB-4E71-A5C7-FBE7877CDD72}" type="pres">
      <dgm:prSet presAssocID="{C72333D8-D94B-476C-A9E4-D153DDE3094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8F36EA4-E449-4478-AD7A-0E7D5EEB57E5}" type="pres">
      <dgm:prSet presAssocID="{C72333D8-D94B-476C-A9E4-D153DDE30947}" presName="spaceRect" presStyleCnt="0"/>
      <dgm:spPr/>
    </dgm:pt>
    <dgm:pt modelId="{D809600B-A5AA-422E-BBB9-FA372B14C4F5}" type="pres">
      <dgm:prSet presAssocID="{C72333D8-D94B-476C-A9E4-D153DDE30947}" presName="parTx" presStyleLbl="revTx" presStyleIdx="1" presStyleCnt="2">
        <dgm:presLayoutVars>
          <dgm:chMax val="0"/>
          <dgm:chPref val="0"/>
        </dgm:presLayoutVars>
      </dgm:prSet>
      <dgm:spPr/>
    </dgm:pt>
  </dgm:ptLst>
  <dgm:cxnLst>
    <dgm:cxn modelId="{C3C8BE12-2CD4-4801-BA09-A9F1607A1DC4}" type="presOf" srcId="{4AB43D24-6E02-44B7-825F-857C056DE9CD}" destId="{02E112DB-2503-436D-87C2-3ECC0B7CB47D}" srcOrd="0" destOrd="0" presId="urn:microsoft.com/office/officeart/2018/2/layout/IconVerticalSolidList"/>
    <dgm:cxn modelId="{DDA18D62-A5EF-4F72-9C79-C8E24115D7B4}" srcId="{435C10A9-45D2-44B2-9AD4-7647E09F8A9F}" destId="{C72333D8-D94B-476C-A9E4-D153DDE30947}" srcOrd="1" destOrd="0" parTransId="{7F81261A-A8E0-4AF7-A458-5AE26335ED2E}" sibTransId="{3842C5C9-38BE-4B3E-83F3-9B0E86BA17AA}"/>
    <dgm:cxn modelId="{489CEA82-06DD-4DC5-9D65-49A63573D98F}" type="presOf" srcId="{435C10A9-45D2-44B2-9AD4-7647E09F8A9F}" destId="{FFDDB617-F030-4B30-88DE-77F1B4E7F9FF}" srcOrd="0" destOrd="0" presId="urn:microsoft.com/office/officeart/2018/2/layout/IconVerticalSolidList"/>
    <dgm:cxn modelId="{18BF67CD-8AA0-4B48-B97F-0A36F975591F}" type="presOf" srcId="{C72333D8-D94B-476C-A9E4-D153DDE30947}" destId="{D809600B-A5AA-422E-BBB9-FA372B14C4F5}" srcOrd="0" destOrd="0" presId="urn:microsoft.com/office/officeart/2018/2/layout/IconVerticalSolidList"/>
    <dgm:cxn modelId="{C6ED44F9-E6B6-4339-A313-57C11C8C68E3}" srcId="{435C10A9-45D2-44B2-9AD4-7647E09F8A9F}" destId="{4AB43D24-6E02-44B7-825F-857C056DE9CD}" srcOrd="0" destOrd="0" parTransId="{7BE8CBE7-65A3-4A0F-A1B6-679A5D2206F5}" sibTransId="{3C66188C-704D-4D0A-A284-6C4A2C429082}"/>
    <dgm:cxn modelId="{BC99A5DB-8FC8-406E-B53D-9235A3E2BE88}" type="presParOf" srcId="{FFDDB617-F030-4B30-88DE-77F1B4E7F9FF}" destId="{A1301E76-508D-4221-A3D9-F62E099833B2}" srcOrd="0" destOrd="0" presId="urn:microsoft.com/office/officeart/2018/2/layout/IconVerticalSolidList"/>
    <dgm:cxn modelId="{B7EE5672-0F8A-4C79-924D-DE525B83D5DC}" type="presParOf" srcId="{A1301E76-508D-4221-A3D9-F62E099833B2}" destId="{790EC992-A9C3-46D9-96A6-EA69B9C15DA2}" srcOrd="0" destOrd="0" presId="urn:microsoft.com/office/officeart/2018/2/layout/IconVerticalSolidList"/>
    <dgm:cxn modelId="{E2A4614F-1C24-4756-984F-1D818F470DE6}" type="presParOf" srcId="{A1301E76-508D-4221-A3D9-F62E099833B2}" destId="{C25BAB23-CAD1-43AE-A6A7-D960F585F914}" srcOrd="1" destOrd="0" presId="urn:microsoft.com/office/officeart/2018/2/layout/IconVerticalSolidList"/>
    <dgm:cxn modelId="{F16CA1BE-F237-4F4D-89FE-CFAB26518B0F}" type="presParOf" srcId="{A1301E76-508D-4221-A3D9-F62E099833B2}" destId="{28B4D5A1-B2E0-4EE3-8082-7175C6CF4A7C}" srcOrd="2" destOrd="0" presId="urn:microsoft.com/office/officeart/2018/2/layout/IconVerticalSolidList"/>
    <dgm:cxn modelId="{EA7AE659-ACB3-4384-A280-D5CDF2C682B8}" type="presParOf" srcId="{A1301E76-508D-4221-A3D9-F62E099833B2}" destId="{02E112DB-2503-436D-87C2-3ECC0B7CB47D}" srcOrd="3" destOrd="0" presId="urn:microsoft.com/office/officeart/2018/2/layout/IconVerticalSolidList"/>
    <dgm:cxn modelId="{44C87819-5CA8-4BEB-9DD2-B30F234C5545}" type="presParOf" srcId="{FFDDB617-F030-4B30-88DE-77F1B4E7F9FF}" destId="{F2A2BD69-A0BC-40F6-9DD0-C62BD593E89B}" srcOrd="1" destOrd="0" presId="urn:microsoft.com/office/officeart/2018/2/layout/IconVerticalSolidList"/>
    <dgm:cxn modelId="{84843AB2-B8FB-4A4F-B4B3-B2E5CF400ACA}" type="presParOf" srcId="{FFDDB617-F030-4B30-88DE-77F1B4E7F9FF}" destId="{0646AE06-3C60-4F87-868A-693569284B22}" srcOrd="2" destOrd="0" presId="urn:microsoft.com/office/officeart/2018/2/layout/IconVerticalSolidList"/>
    <dgm:cxn modelId="{9914F184-E82C-4B3B-8594-23221BA220F8}" type="presParOf" srcId="{0646AE06-3C60-4F87-868A-693569284B22}" destId="{6C2BE9C8-2E29-4EAC-84CB-438CFECC8048}" srcOrd="0" destOrd="0" presId="urn:microsoft.com/office/officeart/2018/2/layout/IconVerticalSolidList"/>
    <dgm:cxn modelId="{CAC6A2F7-7946-4DC4-990F-03A90D15F16D}" type="presParOf" srcId="{0646AE06-3C60-4F87-868A-693569284B22}" destId="{5FE7C57A-10DB-4E71-A5C7-FBE7877CDD72}" srcOrd="1" destOrd="0" presId="urn:microsoft.com/office/officeart/2018/2/layout/IconVerticalSolidList"/>
    <dgm:cxn modelId="{CBDDC1FA-243A-4F32-82DA-A104BE331073}" type="presParOf" srcId="{0646AE06-3C60-4F87-868A-693569284B22}" destId="{A8F36EA4-E449-4478-AD7A-0E7D5EEB57E5}" srcOrd="2" destOrd="0" presId="urn:microsoft.com/office/officeart/2018/2/layout/IconVerticalSolidList"/>
    <dgm:cxn modelId="{D7A91D29-0E8C-40E5-8584-EF2BCAAD1C33}" type="presParOf" srcId="{0646AE06-3C60-4F87-868A-693569284B22}" destId="{D809600B-A5AA-422E-BBB9-FA372B14C4F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EC992-A9C3-46D9-96A6-EA69B9C15DA2}">
      <dsp:nvSpPr>
        <dsp:cNvPr id="0" name=""/>
        <dsp:cNvSpPr/>
      </dsp:nvSpPr>
      <dsp:spPr>
        <a:xfrm>
          <a:off x="0" y="597713"/>
          <a:ext cx="11029950" cy="1103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BAB23-CAD1-43AE-A6A7-D960F585F914}">
      <dsp:nvSpPr>
        <dsp:cNvPr id="0" name=""/>
        <dsp:cNvSpPr/>
      </dsp:nvSpPr>
      <dsp:spPr>
        <a:xfrm>
          <a:off x="333800" y="845994"/>
          <a:ext cx="606909" cy="6069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E112DB-2503-436D-87C2-3ECC0B7CB47D}">
      <dsp:nvSpPr>
        <dsp:cNvPr id="0" name=""/>
        <dsp:cNvSpPr/>
      </dsp:nvSpPr>
      <dsp:spPr>
        <a:xfrm>
          <a:off x="1274509" y="597713"/>
          <a:ext cx="9755440"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711200">
            <a:lnSpc>
              <a:spcPct val="100000"/>
            </a:lnSpc>
            <a:spcBef>
              <a:spcPct val="0"/>
            </a:spcBef>
            <a:spcAft>
              <a:spcPct val="35000"/>
            </a:spcAft>
            <a:buNone/>
          </a:pPr>
          <a:r>
            <a:rPr lang="en-US" sz="1600" kern="1200"/>
            <a:t>Sporting goods management system ties together the use </a:t>
          </a:r>
          <a:r>
            <a:rPr lang="en-US" sz="1600" b="1" kern="1200"/>
            <a:t>point of sale</a:t>
          </a:r>
          <a:r>
            <a:rPr lang="en-US" sz="1600" kern="1200"/>
            <a:t> (POS) coupled to a powerful </a:t>
          </a:r>
          <a:r>
            <a:rPr lang="en-US" sz="1600" b="1" kern="1200"/>
            <a:t>inventory management</a:t>
          </a:r>
          <a:r>
            <a:rPr lang="en-US" sz="1600" kern="1200"/>
            <a:t> engine in addition to a fully integrated, real-time </a:t>
          </a:r>
          <a:r>
            <a:rPr lang="en-US" sz="1600" b="1" kern="1200"/>
            <a:t>accounting system</a:t>
          </a:r>
          <a:r>
            <a:rPr lang="en-US" sz="1600" kern="1200"/>
            <a:t> which automatically makes postings as we complete </a:t>
          </a:r>
          <a:r>
            <a:rPr lang="en-US" sz="1600" b="1" kern="1200"/>
            <a:t>day-to-day transactions. </a:t>
          </a:r>
          <a:endParaRPr lang="en-US" sz="1600" kern="1200"/>
        </a:p>
      </dsp:txBody>
      <dsp:txXfrm>
        <a:off x="1274509" y="597713"/>
        <a:ext cx="9755440" cy="1103471"/>
      </dsp:txXfrm>
    </dsp:sp>
    <dsp:sp modelId="{6C2BE9C8-2E29-4EAC-84CB-438CFECC8048}">
      <dsp:nvSpPr>
        <dsp:cNvPr id="0" name=""/>
        <dsp:cNvSpPr/>
      </dsp:nvSpPr>
      <dsp:spPr>
        <a:xfrm>
          <a:off x="0" y="1977052"/>
          <a:ext cx="11029950" cy="1103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E7C57A-10DB-4E71-A5C7-FBE7877CDD72}">
      <dsp:nvSpPr>
        <dsp:cNvPr id="0" name=""/>
        <dsp:cNvSpPr/>
      </dsp:nvSpPr>
      <dsp:spPr>
        <a:xfrm>
          <a:off x="333800" y="2225333"/>
          <a:ext cx="606909" cy="6069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09600B-A5AA-422E-BBB9-FA372B14C4F5}">
      <dsp:nvSpPr>
        <dsp:cNvPr id="0" name=""/>
        <dsp:cNvSpPr/>
      </dsp:nvSpPr>
      <dsp:spPr>
        <a:xfrm>
          <a:off x="1274509" y="1977052"/>
          <a:ext cx="9755440" cy="1103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4" tIns="116784" rIns="116784" bIns="116784" numCol="1" spcCol="1270" anchor="ctr" anchorCtr="0">
          <a:noAutofit/>
        </a:bodyPr>
        <a:lstStyle/>
        <a:p>
          <a:pPr marL="0" lvl="0" indent="0" algn="l" defTabSz="711200">
            <a:lnSpc>
              <a:spcPct val="100000"/>
            </a:lnSpc>
            <a:spcBef>
              <a:spcPct val="0"/>
            </a:spcBef>
            <a:spcAft>
              <a:spcPct val="35000"/>
            </a:spcAft>
            <a:buNone/>
          </a:pPr>
          <a:r>
            <a:rPr lang="en-US" sz="1600" kern="1200"/>
            <a:t>Technology in maintaining sporting goods enables managers to keep everything organized. By having quick access to data on the database, improved response time for customer queries, optimized order tracking technique and equipment maintenance with which managers can enhance daily sports activities for improved performance.</a:t>
          </a:r>
        </a:p>
      </dsp:txBody>
      <dsp:txXfrm>
        <a:off x="1274509" y="1977052"/>
        <a:ext cx="9755440" cy="11034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F7B3A5-F320-4BB4-B024-B1EC3A10E57F}" type="datetimeFigureOut">
              <a:rPr lang="en-US" smtClean="0"/>
              <a:t>11/29/2020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A52E5D-953F-448E-9587-F0FE7F0065C7}" type="slidenum">
              <a:rPr lang="en-US" smtClean="0"/>
              <a:t>‹#›</a:t>
            </a:fld>
            <a:endParaRPr lang="en-US"/>
          </a:p>
        </p:txBody>
      </p:sp>
    </p:spTree>
    <p:extLst>
      <p:ext uri="{BB962C8B-B14F-4D97-AF65-F5344CB8AC3E}">
        <p14:creationId xmlns:p14="http://schemas.microsoft.com/office/powerpoint/2010/main" val="2851634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A52E5D-953F-448E-9587-F0FE7F0065C7}" type="slidenum">
              <a:rPr lang="en-US" smtClean="0"/>
              <a:t>22</a:t>
            </a:fld>
            <a:endParaRPr lang="en-US"/>
          </a:p>
        </p:txBody>
      </p:sp>
    </p:spTree>
    <p:extLst>
      <p:ext uri="{BB962C8B-B14F-4D97-AF65-F5344CB8AC3E}">
        <p14:creationId xmlns:p14="http://schemas.microsoft.com/office/powerpoint/2010/main" val="138065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593154B-1BCE-4BE6-ACD9-610774BFDD5F}" type="datetimeFigureOut">
              <a:rPr lang="en-US" smtClean="0"/>
              <a:t>11/29/2020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C2FB14A-0C3A-4F87-9CBB-FF3CAE9C7046}" type="slidenum">
              <a:rPr lang="en-US" smtClean="0"/>
              <a:t>‹#›</a:t>
            </a:fld>
            <a:endParaRPr lang="en-US"/>
          </a:p>
        </p:txBody>
      </p:sp>
    </p:spTree>
    <p:extLst>
      <p:ext uri="{BB962C8B-B14F-4D97-AF65-F5344CB8AC3E}">
        <p14:creationId xmlns:p14="http://schemas.microsoft.com/office/powerpoint/2010/main" val="4109942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93154B-1BCE-4BE6-ACD9-610774BFDD5F}"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FB14A-0C3A-4F87-9CBB-FF3CAE9C7046}" type="slidenum">
              <a:rPr lang="en-US" smtClean="0"/>
              <a:t>‹#›</a:t>
            </a:fld>
            <a:endParaRPr lang="en-US"/>
          </a:p>
        </p:txBody>
      </p:sp>
    </p:spTree>
    <p:extLst>
      <p:ext uri="{BB962C8B-B14F-4D97-AF65-F5344CB8AC3E}">
        <p14:creationId xmlns:p14="http://schemas.microsoft.com/office/powerpoint/2010/main" val="3967689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593154B-1BCE-4BE6-ACD9-610774BFDD5F}" type="datetimeFigureOut">
              <a:rPr lang="en-US" smtClean="0"/>
              <a:t>11/29/2020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C2FB14A-0C3A-4F87-9CBB-FF3CAE9C7046}" type="slidenum">
              <a:rPr lang="en-US" smtClean="0"/>
              <a:t>‹#›</a:t>
            </a:fld>
            <a:endParaRPr lang="en-US"/>
          </a:p>
        </p:txBody>
      </p:sp>
    </p:spTree>
    <p:extLst>
      <p:ext uri="{BB962C8B-B14F-4D97-AF65-F5344CB8AC3E}">
        <p14:creationId xmlns:p14="http://schemas.microsoft.com/office/powerpoint/2010/main" val="78907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93154B-1BCE-4BE6-ACD9-610774BFDD5F}"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BC2FB14A-0C3A-4F87-9CBB-FF3CAE9C7046}" type="slidenum">
              <a:rPr lang="en-US" smtClean="0"/>
              <a:t>‹#›</a:t>
            </a:fld>
            <a:endParaRPr lang="en-US"/>
          </a:p>
        </p:txBody>
      </p:sp>
    </p:spTree>
    <p:extLst>
      <p:ext uri="{BB962C8B-B14F-4D97-AF65-F5344CB8AC3E}">
        <p14:creationId xmlns:p14="http://schemas.microsoft.com/office/powerpoint/2010/main" val="233159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593154B-1BCE-4BE6-ACD9-610774BFDD5F}" type="datetimeFigureOut">
              <a:rPr lang="en-US" smtClean="0"/>
              <a:t>11/29/2020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C2FB14A-0C3A-4F87-9CBB-FF3CAE9C7046}" type="slidenum">
              <a:rPr lang="en-US" smtClean="0"/>
              <a:t>‹#›</a:t>
            </a:fld>
            <a:endParaRPr lang="en-US"/>
          </a:p>
        </p:txBody>
      </p:sp>
    </p:spTree>
    <p:extLst>
      <p:ext uri="{BB962C8B-B14F-4D97-AF65-F5344CB8AC3E}">
        <p14:creationId xmlns:p14="http://schemas.microsoft.com/office/powerpoint/2010/main" val="319875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93154B-1BCE-4BE6-ACD9-610774BFDD5F}"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FB14A-0C3A-4F87-9CBB-FF3CAE9C7046}" type="slidenum">
              <a:rPr lang="en-US" smtClean="0"/>
              <a:t>‹#›</a:t>
            </a:fld>
            <a:endParaRPr lang="en-US"/>
          </a:p>
        </p:txBody>
      </p:sp>
    </p:spTree>
    <p:extLst>
      <p:ext uri="{BB962C8B-B14F-4D97-AF65-F5344CB8AC3E}">
        <p14:creationId xmlns:p14="http://schemas.microsoft.com/office/powerpoint/2010/main" val="16373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93154B-1BCE-4BE6-ACD9-610774BFDD5F}" type="datetimeFigureOut">
              <a:rPr lang="en-US" smtClean="0"/>
              <a:t>11/29/2020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FB14A-0C3A-4F87-9CBB-FF3CAE9C7046}" type="slidenum">
              <a:rPr lang="en-US" smtClean="0"/>
              <a:t>‹#›</a:t>
            </a:fld>
            <a:endParaRPr lang="en-US"/>
          </a:p>
        </p:txBody>
      </p:sp>
    </p:spTree>
    <p:extLst>
      <p:ext uri="{BB962C8B-B14F-4D97-AF65-F5344CB8AC3E}">
        <p14:creationId xmlns:p14="http://schemas.microsoft.com/office/powerpoint/2010/main" val="470913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593154B-1BCE-4BE6-ACD9-610774BFDD5F}" type="datetimeFigureOut">
              <a:rPr lang="en-US" smtClean="0"/>
              <a:t>11/29/2020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2FB14A-0C3A-4F87-9CBB-FF3CAE9C7046}"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978674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3154B-1BCE-4BE6-ACD9-610774BFDD5F}" type="datetimeFigureOut">
              <a:rPr lang="en-US" smtClean="0"/>
              <a:t>11/29/2020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2FB14A-0C3A-4F87-9CBB-FF3CAE9C7046}" type="slidenum">
              <a:rPr lang="en-US" smtClean="0"/>
              <a:t>‹#›</a:t>
            </a:fld>
            <a:endParaRPr lang="en-US"/>
          </a:p>
        </p:txBody>
      </p:sp>
    </p:spTree>
    <p:extLst>
      <p:ext uri="{BB962C8B-B14F-4D97-AF65-F5344CB8AC3E}">
        <p14:creationId xmlns:p14="http://schemas.microsoft.com/office/powerpoint/2010/main" val="1697371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593154B-1BCE-4BE6-ACD9-610774BFDD5F}" type="datetimeFigureOut">
              <a:rPr lang="en-US" smtClean="0"/>
              <a:t>11/29/2020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C2FB14A-0C3A-4F87-9CBB-FF3CAE9C7046}" type="slidenum">
              <a:rPr lang="en-US" smtClean="0"/>
              <a:t>‹#›</a:t>
            </a:fld>
            <a:endParaRPr lang="en-US"/>
          </a:p>
        </p:txBody>
      </p:sp>
    </p:spTree>
    <p:extLst>
      <p:ext uri="{BB962C8B-B14F-4D97-AF65-F5344CB8AC3E}">
        <p14:creationId xmlns:p14="http://schemas.microsoft.com/office/powerpoint/2010/main" val="835360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93154B-1BCE-4BE6-ACD9-610774BFDD5F}"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FB14A-0C3A-4F87-9CBB-FF3CAE9C7046}" type="slidenum">
              <a:rPr lang="en-US" smtClean="0"/>
              <a:t>‹#›</a:t>
            </a:fld>
            <a:endParaRPr lang="en-US"/>
          </a:p>
        </p:txBody>
      </p:sp>
    </p:spTree>
    <p:extLst>
      <p:ext uri="{BB962C8B-B14F-4D97-AF65-F5344CB8AC3E}">
        <p14:creationId xmlns:p14="http://schemas.microsoft.com/office/powerpoint/2010/main" val="176568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593154B-1BCE-4BE6-ACD9-610774BFDD5F}" type="datetimeFigureOut">
              <a:rPr lang="en-US" smtClean="0"/>
              <a:t>11/29/2020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C2FB14A-0C3A-4F87-9CBB-FF3CAE9C7046}"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5887558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10">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12">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14">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16">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9" name="Rectangle 18">
            <a:extLst>
              <a:ext uri="{FF2B5EF4-FFF2-40B4-BE49-F238E27FC236}">
                <a16:creationId xmlns:a16="http://schemas.microsoft.com/office/drawing/2014/main" id="{1858541D-2420-42BA-AE82-6F4C2C953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20">
            <a:extLst>
              <a:ext uri="{FF2B5EF4-FFF2-40B4-BE49-F238E27FC236}">
                <a16:creationId xmlns:a16="http://schemas.microsoft.com/office/drawing/2014/main" id="{78305D22-9D29-496C-9D4A-9ED19F72DA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3" y="453643"/>
            <a:ext cx="11298934" cy="5936922"/>
            <a:chOff x="446533" y="453643"/>
            <a:chExt cx="11298934" cy="5936922"/>
          </a:xfrm>
        </p:grpSpPr>
        <p:sp>
          <p:nvSpPr>
            <p:cNvPr id="22" name="Rectangle 21">
              <a:extLst>
                <a:ext uri="{FF2B5EF4-FFF2-40B4-BE49-F238E27FC236}">
                  <a16:creationId xmlns:a16="http://schemas.microsoft.com/office/drawing/2014/main" id="{A27040C2-2DE8-458B-B7BC-1ED5AE84A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2">
              <a:extLst>
                <a:ext uri="{FF2B5EF4-FFF2-40B4-BE49-F238E27FC236}">
                  <a16:creationId xmlns:a16="http://schemas.microsoft.com/office/drawing/2014/main" id="{199BD303-D1E8-4AF0-AB64-E765E7F09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713A7C3E-79D5-4261-ACEF-01D0DA633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C198D765-9CF7-454B-A89D-67139D11E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a:extLst>
              <a:ext uri="{FF2B5EF4-FFF2-40B4-BE49-F238E27FC236}">
                <a16:creationId xmlns:a16="http://schemas.microsoft.com/office/drawing/2014/main" id="{E77E889F-FFBC-434B-8EA2-69DD6A68AFC5}"/>
              </a:ext>
            </a:extLst>
          </p:cNvPr>
          <p:cNvSpPr txBox="1"/>
          <p:nvPr/>
        </p:nvSpPr>
        <p:spPr>
          <a:xfrm>
            <a:off x="412668" y="4156977"/>
            <a:ext cx="6662090" cy="719009"/>
          </a:xfrm>
          <a:prstGeom prst="rect">
            <a:avLst/>
          </a:prstGeom>
        </p:spPr>
        <p:txBody>
          <a:bodyPr vert="horz" lIns="91440" tIns="45720" rIns="91440" bIns="45720" rtlCol="0" anchor="b">
            <a:normAutofit/>
          </a:bodyPr>
          <a:lstStyle/>
          <a:p>
            <a:pPr>
              <a:spcBef>
                <a:spcPct val="0"/>
              </a:spcBef>
              <a:spcAft>
                <a:spcPts val="600"/>
              </a:spcAft>
            </a:pPr>
            <a:r>
              <a:rPr lang="en-US" sz="3600" cap="all" dirty="0">
                <a:solidFill>
                  <a:schemeClr val="bg1"/>
                </a:solidFill>
                <a:latin typeface="+mj-lt"/>
                <a:ea typeface="+mj-ea"/>
                <a:cs typeface="+mj-cs"/>
              </a:rPr>
              <a:t>SPARTANS SPORTING GOODS</a:t>
            </a:r>
          </a:p>
        </p:txBody>
      </p:sp>
      <p:pic>
        <p:nvPicPr>
          <p:cNvPr id="3" name="Picture 2" descr="A group of people standing in front of a store&#10;&#10;Description automatically generated">
            <a:extLst>
              <a:ext uri="{FF2B5EF4-FFF2-40B4-BE49-F238E27FC236}">
                <a16:creationId xmlns:a16="http://schemas.microsoft.com/office/drawing/2014/main" id="{F3324A54-FB36-43B1-BC69-7C5FF2678D91}"/>
              </a:ext>
            </a:extLst>
          </p:cNvPr>
          <p:cNvPicPr>
            <a:picLocks noChangeAspect="1"/>
          </p:cNvPicPr>
          <p:nvPr/>
        </p:nvPicPr>
        <p:blipFill rotWithShape="1">
          <a:blip r:embed="rId2">
            <a:extLst>
              <a:ext uri="{28A0092B-C50C-407E-A947-70E740481C1C}">
                <a14:useLocalDpi xmlns:a14="http://schemas.microsoft.com/office/drawing/2010/main" val="0"/>
              </a:ext>
            </a:extLst>
          </a:blip>
          <a:srcRect t="30189" r="-1" b="13807"/>
          <a:stretch/>
        </p:blipFill>
        <p:spPr>
          <a:xfrm>
            <a:off x="446532" y="599725"/>
            <a:ext cx="11292143" cy="3557252"/>
          </a:xfrm>
          <a:prstGeom prst="rect">
            <a:avLst/>
          </a:prstGeom>
        </p:spPr>
      </p:pic>
      <p:sp>
        <p:nvSpPr>
          <p:cNvPr id="2" name="TextBox 1">
            <a:extLst>
              <a:ext uri="{FF2B5EF4-FFF2-40B4-BE49-F238E27FC236}">
                <a16:creationId xmlns:a16="http://schemas.microsoft.com/office/drawing/2014/main" id="{0F67BE76-2C97-4018-97AC-BFA7E32E86CA}"/>
              </a:ext>
            </a:extLst>
          </p:cNvPr>
          <p:cNvSpPr txBox="1"/>
          <p:nvPr/>
        </p:nvSpPr>
        <p:spPr>
          <a:xfrm>
            <a:off x="8042147" y="5193754"/>
            <a:ext cx="3606229" cy="1200329"/>
          </a:xfrm>
          <a:prstGeom prst="rect">
            <a:avLst/>
          </a:prstGeom>
          <a:noFill/>
        </p:spPr>
        <p:txBody>
          <a:bodyPr wrap="square" rtlCol="0">
            <a:spAutoFit/>
          </a:bodyPr>
          <a:lstStyle/>
          <a:p>
            <a:pPr algn="r"/>
            <a:r>
              <a:rPr lang="en-US" dirty="0">
                <a:solidFill>
                  <a:schemeClr val="bg1"/>
                </a:solidFill>
              </a:rPr>
              <a:t>Submitted by:</a:t>
            </a:r>
            <a:br>
              <a:rPr lang="en-US" dirty="0">
                <a:solidFill>
                  <a:schemeClr val="bg1"/>
                </a:solidFill>
              </a:rPr>
            </a:br>
            <a:r>
              <a:rPr lang="en-US" dirty="0">
                <a:solidFill>
                  <a:schemeClr val="bg1"/>
                </a:solidFill>
              </a:rPr>
              <a:t>Ramya </a:t>
            </a:r>
            <a:r>
              <a:rPr lang="en-US" dirty="0" err="1">
                <a:solidFill>
                  <a:schemeClr val="bg1"/>
                </a:solidFill>
              </a:rPr>
              <a:t>Mamidipaka</a:t>
            </a:r>
            <a:br>
              <a:rPr lang="en-US" dirty="0">
                <a:solidFill>
                  <a:schemeClr val="bg1"/>
                </a:solidFill>
              </a:rPr>
            </a:br>
            <a:r>
              <a:rPr lang="en-US" dirty="0">
                <a:solidFill>
                  <a:schemeClr val="bg1"/>
                </a:solidFill>
              </a:rPr>
              <a:t>Mukesh Ganesh</a:t>
            </a:r>
            <a:br>
              <a:rPr lang="en-US" dirty="0">
                <a:solidFill>
                  <a:schemeClr val="bg1"/>
                </a:solidFill>
              </a:rPr>
            </a:br>
            <a:r>
              <a:rPr lang="en-US" dirty="0">
                <a:solidFill>
                  <a:schemeClr val="bg1"/>
                </a:solidFill>
              </a:rPr>
              <a:t>Jaikumar Ambekar</a:t>
            </a:r>
          </a:p>
        </p:txBody>
      </p:sp>
      <p:pic>
        <p:nvPicPr>
          <p:cNvPr id="42" name="image3.png">
            <a:extLst>
              <a:ext uri="{FF2B5EF4-FFF2-40B4-BE49-F238E27FC236}">
                <a16:creationId xmlns:a16="http://schemas.microsoft.com/office/drawing/2014/main" id="{B294E768-65D0-4735-A92D-73F74282A05A}"/>
              </a:ext>
            </a:extLst>
          </p:cNvPr>
          <p:cNvPicPr/>
          <p:nvPr/>
        </p:nvPicPr>
        <p:blipFill>
          <a:blip r:embed="rId3"/>
          <a:srcRect/>
          <a:stretch>
            <a:fillRect/>
          </a:stretch>
        </p:blipFill>
        <p:spPr>
          <a:xfrm>
            <a:off x="5386099" y="769364"/>
            <a:ext cx="1322926" cy="1131355"/>
          </a:xfrm>
          <a:prstGeom prst="rect">
            <a:avLst/>
          </a:prstGeom>
          <a:ln/>
        </p:spPr>
      </p:pic>
    </p:spTree>
    <p:extLst>
      <p:ext uri="{BB962C8B-B14F-4D97-AF65-F5344CB8AC3E}">
        <p14:creationId xmlns:p14="http://schemas.microsoft.com/office/powerpoint/2010/main" val="1959764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14B6-6EE7-4836-B79E-8EF636B128BD}"/>
              </a:ext>
            </a:extLst>
          </p:cNvPr>
          <p:cNvSpPr>
            <a:spLocks noGrp="1"/>
          </p:cNvSpPr>
          <p:nvPr>
            <p:ph type="title"/>
          </p:nvPr>
        </p:nvSpPr>
        <p:spPr>
          <a:xfrm>
            <a:off x="545071" y="863461"/>
            <a:ext cx="7982479" cy="526188"/>
          </a:xfrm>
        </p:spPr>
        <p:txBody>
          <a:bodyPr/>
          <a:lstStyle/>
          <a:p>
            <a:r>
              <a:rPr lang="en-US" dirty="0"/>
              <a:t>ANALYTICAL MEASURES – Predictive ANALYSIS</a:t>
            </a:r>
          </a:p>
        </p:txBody>
      </p:sp>
      <p:sp>
        <p:nvSpPr>
          <p:cNvPr id="5" name="TextBox 4">
            <a:extLst>
              <a:ext uri="{FF2B5EF4-FFF2-40B4-BE49-F238E27FC236}">
                <a16:creationId xmlns:a16="http://schemas.microsoft.com/office/drawing/2014/main" id="{A7D3B2E4-7382-4B92-9129-9B8F4B0E9AEE}"/>
              </a:ext>
            </a:extLst>
          </p:cNvPr>
          <p:cNvSpPr txBox="1"/>
          <p:nvPr/>
        </p:nvSpPr>
        <p:spPr>
          <a:xfrm>
            <a:off x="439915" y="2222274"/>
            <a:ext cx="11301573" cy="3138616"/>
          </a:xfrm>
          <a:prstGeom prst="rect">
            <a:avLst/>
          </a:prstGeom>
          <a:noFill/>
        </p:spPr>
        <p:txBody>
          <a:bodyPr wrap="square">
            <a:spAutoFit/>
          </a:bodyPr>
          <a:lstStyle/>
          <a:p>
            <a:pPr marL="0" marR="0">
              <a:lnSpc>
                <a:spcPct val="107000"/>
              </a:lnSpc>
              <a:spcBef>
                <a:spcPts val="200"/>
              </a:spcBef>
              <a:spcAft>
                <a:spcPts val="0"/>
              </a:spcAft>
            </a:pPr>
            <a:r>
              <a:rPr lang="en-US" sz="1800" b="1" dirty="0">
                <a:solidFill>
                  <a:srgbClr val="2F5496"/>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Predictive Analytics </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rPr>
              <a:t>The subsequent step in data reduction is predictive analytics. Analyzing past data patterns and trends can accurately inform a business about what could happen in the future. This helps in setting realistic goals for the business, effective planning and restraining expectations. Predictive analytics is used by businesses to study the data and ogle into the crystal ball to find answers to the question “What could happen in the future based on previous trends and patterns?”. This is mainly undertaken to gather data on customers and predict next actions based on historical behavior.</a:t>
            </a: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Improving operations to better manage inventory and other resources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To set prices based on things like seasonality</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Launch promotions that better targeted your customers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Introducing new goods into the chain based on inputs from the market</a:t>
            </a:r>
            <a:endParaRPr lang="en-US" sz="1800" dirty="0">
              <a:effectLst/>
              <a:latin typeface="Times New Roman" panose="02020603050405020304" pitchFamily="18" charset="0"/>
              <a:ea typeface="Times New Roman" panose="02020603050405020304" pitchFamily="18" charset="0"/>
            </a:endParaRPr>
          </a:p>
        </p:txBody>
      </p:sp>
      <p:pic>
        <p:nvPicPr>
          <p:cNvPr id="9" name="Picture 8" descr="Diagram&#10;&#10;Description automatically generated">
            <a:extLst>
              <a:ext uri="{FF2B5EF4-FFF2-40B4-BE49-F238E27FC236}">
                <a16:creationId xmlns:a16="http://schemas.microsoft.com/office/drawing/2014/main" id="{E6D474C4-4D7D-4B33-B8EB-C2BD8D095A75}"/>
              </a:ext>
            </a:extLst>
          </p:cNvPr>
          <p:cNvPicPr>
            <a:picLocks noChangeAspect="1"/>
          </p:cNvPicPr>
          <p:nvPr/>
        </p:nvPicPr>
        <p:blipFill rotWithShape="1">
          <a:blip r:embed="rId2">
            <a:extLst>
              <a:ext uri="{28A0092B-C50C-407E-A947-70E740481C1C}">
                <a14:useLocalDpi xmlns:a14="http://schemas.microsoft.com/office/drawing/2010/main" val="0"/>
              </a:ext>
            </a:extLst>
          </a:blip>
          <a:srcRect l="8395" t="6869" r="45391"/>
          <a:stretch/>
        </p:blipFill>
        <p:spPr>
          <a:xfrm>
            <a:off x="8329634" y="4039964"/>
            <a:ext cx="3275876" cy="2818036"/>
          </a:xfrm>
          <a:prstGeom prst="rect">
            <a:avLst/>
          </a:prstGeom>
        </p:spPr>
      </p:pic>
      <p:pic>
        <p:nvPicPr>
          <p:cNvPr id="10" name="image3.png">
            <a:extLst>
              <a:ext uri="{FF2B5EF4-FFF2-40B4-BE49-F238E27FC236}">
                <a16:creationId xmlns:a16="http://schemas.microsoft.com/office/drawing/2014/main" id="{0E9E1B0E-DB77-4FB7-A501-811B6E6B388C}"/>
              </a:ext>
            </a:extLst>
          </p:cNvPr>
          <p:cNvPicPr/>
          <p:nvPr/>
        </p:nvPicPr>
        <p:blipFill>
          <a:blip r:embed="rId3"/>
          <a:srcRect/>
          <a:stretch>
            <a:fillRect/>
          </a:stretch>
        </p:blipFill>
        <p:spPr>
          <a:xfrm>
            <a:off x="10523177" y="863461"/>
            <a:ext cx="967740" cy="720725"/>
          </a:xfrm>
          <a:prstGeom prst="rect">
            <a:avLst/>
          </a:prstGeom>
          <a:ln/>
        </p:spPr>
      </p:pic>
    </p:spTree>
    <p:extLst>
      <p:ext uri="{BB962C8B-B14F-4D97-AF65-F5344CB8AC3E}">
        <p14:creationId xmlns:p14="http://schemas.microsoft.com/office/powerpoint/2010/main" val="2862739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1564B79-7387-4784-846B-989C7C5AB98C}"/>
              </a:ext>
            </a:extLst>
          </p:cNvPr>
          <p:cNvSpPr>
            <a:spLocks noGrp="1"/>
          </p:cNvSpPr>
          <p:nvPr>
            <p:ph type="title"/>
          </p:nvPr>
        </p:nvSpPr>
        <p:spPr>
          <a:xfrm>
            <a:off x="2156346" y="849745"/>
            <a:ext cx="5526993" cy="4745836"/>
          </a:xfrm>
        </p:spPr>
        <p:txBody>
          <a:bodyPr vert="horz" lIns="91440" tIns="45720" rIns="91440" bIns="45720" rtlCol="0" anchor="ctr">
            <a:normAutofit/>
          </a:bodyPr>
          <a:lstStyle/>
          <a:p>
            <a:r>
              <a:rPr lang="en-US" sz="6000" dirty="0">
                <a:solidFill>
                  <a:srgbClr val="FFFFFF"/>
                </a:solidFill>
              </a:rPr>
              <a:t>DATA MODELING</a:t>
            </a:r>
          </a:p>
        </p:txBody>
      </p:sp>
      <p:sp>
        <p:nvSpPr>
          <p:cNvPr id="21" name="Rectangle 20">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TextBox 11">
            <a:extLst>
              <a:ext uri="{FF2B5EF4-FFF2-40B4-BE49-F238E27FC236}">
                <a16:creationId xmlns:a16="http://schemas.microsoft.com/office/drawing/2014/main" id="{6741D4A6-57BB-4CF3-8E49-B842B35D065E}"/>
              </a:ext>
            </a:extLst>
          </p:cNvPr>
          <p:cNvSpPr txBox="1"/>
          <p:nvPr/>
        </p:nvSpPr>
        <p:spPr>
          <a:xfrm>
            <a:off x="8378134" y="2483999"/>
            <a:ext cx="3233130" cy="2246769"/>
          </a:xfrm>
          <a:prstGeom prst="rect">
            <a:avLst/>
          </a:prstGeom>
          <a:noFill/>
        </p:spPr>
        <p:txBody>
          <a:bodyPr wrap="square">
            <a:spAutoFit/>
          </a:bodyPr>
          <a:lstStyle/>
          <a:p>
            <a:r>
              <a:rPr lang="en-US" sz="2800" b="1" dirty="0">
                <a:solidFill>
                  <a:schemeClr val="bg1"/>
                </a:solidFill>
              </a:rPr>
              <a:t>OLTP SCHEMA</a:t>
            </a:r>
            <a:br>
              <a:rPr lang="en-US" sz="2800" b="1" dirty="0">
                <a:solidFill>
                  <a:schemeClr val="bg1"/>
                </a:solidFill>
              </a:rPr>
            </a:br>
            <a:br>
              <a:rPr lang="en-US" sz="2800" b="1" dirty="0">
                <a:solidFill>
                  <a:schemeClr val="bg1"/>
                </a:solidFill>
              </a:rPr>
            </a:br>
            <a:r>
              <a:rPr lang="en-US" sz="2800" b="1" dirty="0">
                <a:solidFill>
                  <a:schemeClr val="bg1"/>
                </a:solidFill>
              </a:rPr>
              <a:t>ODS SCHEMA</a:t>
            </a:r>
            <a:br>
              <a:rPr lang="en-US" sz="2800" b="1" dirty="0">
                <a:solidFill>
                  <a:schemeClr val="bg1"/>
                </a:solidFill>
              </a:rPr>
            </a:br>
            <a:br>
              <a:rPr lang="en-US" sz="2800" b="1" dirty="0">
                <a:solidFill>
                  <a:schemeClr val="bg1"/>
                </a:solidFill>
              </a:rPr>
            </a:br>
            <a:r>
              <a:rPr lang="en-US" sz="2800" b="1" dirty="0">
                <a:solidFill>
                  <a:schemeClr val="bg1"/>
                </a:solidFill>
              </a:rPr>
              <a:t>OLAP SCHEMA</a:t>
            </a:r>
          </a:p>
        </p:txBody>
      </p:sp>
      <p:pic>
        <p:nvPicPr>
          <p:cNvPr id="14" name="image3.png">
            <a:extLst>
              <a:ext uri="{FF2B5EF4-FFF2-40B4-BE49-F238E27FC236}">
                <a16:creationId xmlns:a16="http://schemas.microsoft.com/office/drawing/2014/main" id="{28994333-FBBA-4857-9666-BB1A37AA8DED}"/>
              </a:ext>
            </a:extLst>
          </p:cNvPr>
          <p:cNvPicPr/>
          <p:nvPr/>
        </p:nvPicPr>
        <p:blipFill>
          <a:blip r:embed="rId2"/>
          <a:srcRect/>
          <a:stretch>
            <a:fillRect/>
          </a:stretch>
        </p:blipFill>
        <p:spPr>
          <a:xfrm>
            <a:off x="10695617" y="548640"/>
            <a:ext cx="967740" cy="720725"/>
          </a:xfrm>
          <a:prstGeom prst="rect">
            <a:avLst/>
          </a:prstGeom>
          <a:ln/>
        </p:spPr>
      </p:pic>
    </p:spTree>
    <p:extLst>
      <p:ext uri="{BB962C8B-B14F-4D97-AF65-F5344CB8AC3E}">
        <p14:creationId xmlns:p14="http://schemas.microsoft.com/office/powerpoint/2010/main" val="259817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9F8A172-5FDB-423B-B88D-7B8F8B6A3FEA}"/>
              </a:ext>
            </a:extLst>
          </p:cNvPr>
          <p:cNvSpPr>
            <a:spLocks noGrp="1"/>
          </p:cNvSpPr>
          <p:nvPr>
            <p:ph type="title"/>
          </p:nvPr>
        </p:nvSpPr>
        <p:spPr>
          <a:xfrm>
            <a:off x="601255" y="702156"/>
            <a:ext cx="3409783" cy="1013800"/>
          </a:xfrm>
        </p:spPr>
        <p:txBody>
          <a:bodyPr vert="horz" lIns="91440" tIns="45720" rIns="91440" bIns="45720" rtlCol="0" anchor="b">
            <a:normAutofit/>
          </a:bodyPr>
          <a:lstStyle/>
          <a:p>
            <a:r>
              <a:rPr lang="en-US" dirty="0"/>
              <a:t>OLTP SCHEMA</a:t>
            </a:r>
          </a:p>
        </p:txBody>
      </p:sp>
      <p:sp>
        <p:nvSpPr>
          <p:cNvPr id="4" name="TextBox 3">
            <a:extLst>
              <a:ext uri="{FF2B5EF4-FFF2-40B4-BE49-F238E27FC236}">
                <a16:creationId xmlns:a16="http://schemas.microsoft.com/office/drawing/2014/main" id="{D4495394-982E-42F7-9578-0CC896AB235B}"/>
              </a:ext>
            </a:extLst>
          </p:cNvPr>
          <p:cNvSpPr txBox="1"/>
          <p:nvPr/>
        </p:nvSpPr>
        <p:spPr>
          <a:xfrm>
            <a:off x="601255" y="1964168"/>
            <a:ext cx="3409782" cy="4036582"/>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pPr>
            <a:r>
              <a:rPr lang="en-US" dirty="0">
                <a:solidFill>
                  <a:schemeClr val="bg1"/>
                </a:solidFill>
                <a:effectLst/>
              </a:rPr>
              <a:t>The OLTP schema is designed to have 6 tables </a:t>
            </a:r>
          </a:p>
          <a:p>
            <a:pPr>
              <a:spcBef>
                <a:spcPct val="20000"/>
              </a:spcBef>
              <a:spcAft>
                <a:spcPts val="600"/>
              </a:spcAft>
              <a:buClr>
                <a:schemeClr val="accent2"/>
              </a:buClr>
              <a:buSzPct val="92000"/>
              <a:buFont typeface="Wingdings 2" panose="05020102010507070707" pitchFamily="18" charset="2"/>
              <a:buChar char=""/>
            </a:pPr>
            <a:r>
              <a:rPr lang="en-US" dirty="0">
                <a:solidFill>
                  <a:schemeClr val="bg1"/>
                </a:solidFill>
                <a:effectLst/>
              </a:rPr>
              <a:t>Orders </a:t>
            </a:r>
          </a:p>
          <a:p>
            <a:pPr>
              <a:spcBef>
                <a:spcPct val="20000"/>
              </a:spcBef>
              <a:spcAft>
                <a:spcPts val="600"/>
              </a:spcAft>
              <a:buClr>
                <a:schemeClr val="accent2"/>
              </a:buClr>
              <a:buSzPct val="92000"/>
              <a:buFont typeface="Wingdings 2" panose="05020102010507070707" pitchFamily="18" charset="2"/>
              <a:buChar char=""/>
            </a:pPr>
            <a:r>
              <a:rPr lang="en-US" dirty="0">
                <a:solidFill>
                  <a:schemeClr val="bg1"/>
                </a:solidFill>
                <a:effectLst/>
              </a:rPr>
              <a:t>Payment</a:t>
            </a:r>
          </a:p>
          <a:p>
            <a:pPr>
              <a:spcBef>
                <a:spcPct val="20000"/>
              </a:spcBef>
              <a:spcAft>
                <a:spcPts val="600"/>
              </a:spcAft>
              <a:buClr>
                <a:schemeClr val="accent2"/>
              </a:buClr>
              <a:buSzPct val="92000"/>
              <a:buFont typeface="Wingdings 2" panose="05020102010507070707" pitchFamily="18" charset="2"/>
              <a:buChar char=""/>
            </a:pPr>
            <a:r>
              <a:rPr lang="en-US" dirty="0">
                <a:solidFill>
                  <a:schemeClr val="bg1"/>
                </a:solidFill>
                <a:effectLst/>
              </a:rPr>
              <a:t>Employee </a:t>
            </a:r>
          </a:p>
          <a:p>
            <a:pPr>
              <a:spcBef>
                <a:spcPct val="20000"/>
              </a:spcBef>
              <a:spcAft>
                <a:spcPts val="600"/>
              </a:spcAft>
              <a:buClr>
                <a:schemeClr val="accent2"/>
              </a:buClr>
              <a:buSzPct val="92000"/>
              <a:buFont typeface="Wingdings 2" panose="05020102010507070707" pitchFamily="18" charset="2"/>
              <a:buChar char=""/>
            </a:pPr>
            <a:r>
              <a:rPr lang="en-US" dirty="0">
                <a:solidFill>
                  <a:schemeClr val="bg1"/>
                </a:solidFill>
                <a:effectLst/>
              </a:rPr>
              <a:t>Store</a:t>
            </a:r>
          </a:p>
          <a:p>
            <a:pPr>
              <a:spcBef>
                <a:spcPct val="20000"/>
              </a:spcBef>
              <a:spcAft>
                <a:spcPts val="600"/>
              </a:spcAft>
              <a:buClr>
                <a:schemeClr val="accent2"/>
              </a:buClr>
              <a:buSzPct val="92000"/>
              <a:buFont typeface="Wingdings 2" panose="05020102010507070707" pitchFamily="18" charset="2"/>
              <a:buChar char=""/>
            </a:pPr>
            <a:r>
              <a:rPr lang="en-US" dirty="0">
                <a:solidFill>
                  <a:schemeClr val="bg1"/>
                </a:solidFill>
                <a:effectLst/>
              </a:rPr>
              <a:t>Customer </a:t>
            </a:r>
          </a:p>
          <a:p>
            <a:pPr>
              <a:spcBef>
                <a:spcPct val="20000"/>
              </a:spcBef>
              <a:spcAft>
                <a:spcPts val="600"/>
              </a:spcAft>
              <a:buClr>
                <a:schemeClr val="accent2"/>
              </a:buClr>
              <a:buSzPct val="92000"/>
              <a:buFont typeface="Wingdings 2" panose="05020102010507070707" pitchFamily="18" charset="2"/>
              <a:buChar char=""/>
            </a:pPr>
            <a:r>
              <a:rPr lang="en-US" dirty="0">
                <a:solidFill>
                  <a:schemeClr val="bg1"/>
                </a:solidFill>
                <a:effectLst/>
              </a:rPr>
              <a:t>Product </a:t>
            </a:r>
            <a:endParaRPr lang="en-US" dirty="0">
              <a:solidFill>
                <a:schemeClr val="bg1"/>
              </a:solidFill>
            </a:endParaRPr>
          </a:p>
        </p:txBody>
      </p:sp>
      <p:pic>
        <p:nvPicPr>
          <p:cNvPr id="5" name="Picture 4">
            <a:extLst>
              <a:ext uri="{FF2B5EF4-FFF2-40B4-BE49-F238E27FC236}">
                <a16:creationId xmlns:a16="http://schemas.microsoft.com/office/drawing/2014/main" id="{D66AEDED-5511-441E-9DF9-D09B0499E0D4}"/>
              </a:ext>
            </a:extLst>
          </p:cNvPr>
          <p:cNvPicPr/>
          <p:nvPr/>
        </p:nvPicPr>
        <p:blipFill>
          <a:blip r:embed="rId2"/>
          <a:stretch>
            <a:fillRect/>
          </a:stretch>
        </p:blipFill>
        <p:spPr>
          <a:xfrm>
            <a:off x="4308732" y="702156"/>
            <a:ext cx="7436735" cy="5524023"/>
          </a:xfrm>
          <a:prstGeom prst="rect">
            <a:avLst/>
          </a:prstGeom>
        </p:spPr>
      </p:pic>
    </p:spTree>
    <p:extLst>
      <p:ext uri="{BB962C8B-B14F-4D97-AF65-F5344CB8AC3E}">
        <p14:creationId xmlns:p14="http://schemas.microsoft.com/office/powerpoint/2010/main" val="1326862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6CAD77-C7E8-4D42-A11B-977627088EA0}"/>
              </a:ext>
            </a:extLst>
          </p:cNvPr>
          <p:cNvSpPr>
            <a:spLocks noGrp="1"/>
          </p:cNvSpPr>
          <p:nvPr>
            <p:ph type="title"/>
          </p:nvPr>
        </p:nvSpPr>
        <p:spPr>
          <a:xfrm>
            <a:off x="601255" y="702156"/>
            <a:ext cx="3409783" cy="1013800"/>
          </a:xfrm>
        </p:spPr>
        <p:txBody>
          <a:bodyPr vert="horz" lIns="91440" tIns="45720" rIns="91440" bIns="45720" rtlCol="0" anchor="b">
            <a:normAutofit/>
          </a:bodyPr>
          <a:lstStyle/>
          <a:p>
            <a:r>
              <a:rPr lang="en-US" dirty="0"/>
              <a:t>ODS SCHEMA</a:t>
            </a:r>
          </a:p>
        </p:txBody>
      </p:sp>
      <p:sp>
        <p:nvSpPr>
          <p:cNvPr id="4" name="TextBox 3">
            <a:extLst>
              <a:ext uri="{FF2B5EF4-FFF2-40B4-BE49-F238E27FC236}">
                <a16:creationId xmlns:a16="http://schemas.microsoft.com/office/drawing/2014/main" id="{5DCEC7AC-535F-42F2-A5B6-80B7978242D0}"/>
              </a:ext>
            </a:extLst>
          </p:cNvPr>
          <p:cNvSpPr txBox="1"/>
          <p:nvPr/>
        </p:nvSpPr>
        <p:spPr>
          <a:xfrm>
            <a:off x="591224" y="1522379"/>
            <a:ext cx="3409782" cy="4036582"/>
          </a:xfrm>
          <a:prstGeom prst="rect">
            <a:avLst/>
          </a:prstGeom>
        </p:spPr>
        <p:txBody>
          <a:bodyPr vert="horz" lIns="91440" tIns="45720" rIns="91440" bIns="45720" rtlCol="0" anchor="ctr">
            <a:normAutofit/>
          </a:bodyPr>
          <a:lstStyle/>
          <a:p>
            <a:pPr marL="0" marR="0">
              <a:spcBef>
                <a:spcPct val="20000"/>
              </a:spcBef>
              <a:spcAft>
                <a:spcPts val="600"/>
              </a:spcAft>
              <a:buClr>
                <a:schemeClr val="accent2"/>
              </a:buClr>
              <a:buSzPct val="92000"/>
            </a:pPr>
            <a:r>
              <a:rPr lang="en-US" dirty="0">
                <a:solidFill>
                  <a:schemeClr val="bg1"/>
                </a:solidFill>
                <a:effectLst/>
              </a:rPr>
              <a:t>It is an interim area for a data warehouse sitting between the data sources and the data warehouse. An ODS deals exclusively with current operational data and basic status-level reporting, because an ODS continuously overwrites data. Here we merged Store details, payment details into order table.</a:t>
            </a:r>
          </a:p>
        </p:txBody>
      </p:sp>
      <p:pic>
        <p:nvPicPr>
          <p:cNvPr id="6" name="Picture 5" descr="Diagram&#10;&#10;Description automatically generated">
            <a:extLst>
              <a:ext uri="{FF2B5EF4-FFF2-40B4-BE49-F238E27FC236}">
                <a16:creationId xmlns:a16="http://schemas.microsoft.com/office/drawing/2014/main" id="{E204EA0B-2C23-412F-A652-A527C4B2B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888" y="702156"/>
            <a:ext cx="7500579" cy="5524023"/>
          </a:xfrm>
          <a:prstGeom prst="rect">
            <a:avLst/>
          </a:prstGeom>
        </p:spPr>
      </p:pic>
    </p:spTree>
    <p:extLst>
      <p:ext uri="{BB962C8B-B14F-4D97-AF65-F5344CB8AC3E}">
        <p14:creationId xmlns:p14="http://schemas.microsoft.com/office/powerpoint/2010/main" val="2547852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331EABF-78B5-4D86-BE68-2B2C8FC1EECE}"/>
              </a:ext>
            </a:extLst>
          </p:cNvPr>
          <p:cNvSpPr>
            <a:spLocks noGrp="1"/>
          </p:cNvSpPr>
          <p:nvPr>
            <p:ph type="title"/>
          </p:nvPr>
        </p:nvSpPr>
        <p:spPr>
          <a:xfrm>
            <a:off x="601255" y="702156"/>
            <a:ext cx="3409783" cy="1013800"/>
          </a:xfrm>
        </p:spPr>
        <p:txBody>
          <a:bodyPr vert="horz" lIns="91440" tIns="45720" rIns="91440" bIns="45720" rtlCol="0" anchor="b">
            <a:normAutofit/>
          </a:bodyPr>
          <a:lstStyle/>
          <a:p>
            <a:r>
              <a:rPr lang="en-US" dirty="0"/>
              <a:t>OLAP SCHEMA</a:t>
            </a:r>
          </a:p>
        </p:txBody>
      </p:sp>
      <p:sp>
        <p:nvSpPr>
          <p:cNvPr id="4" name="TextBox 3">
            <a:extLst>
              <a:ext uri="{FF2B5EF4-FFF2-40B4-BE49-F238E27FC236}">
                <a16:creationId xmlns:a16="http://schemas.microsoft.com/office/drawing/2014/main" id="{1E95861D-B7FE-4C75-A3EE-1337CFCCF5B2}"/>
              </a:ext>
            </a:extLst>
          </p:cNvPr>
          <p:cNvSpPr txBox="1"/>
          <p:nvPr/>
        </p:nvSpPr>
        <p:spPr>
          <a:xfrm>
            <a:off x="601255" y="1964168"/>
            <a:ext cx="3409782" cy="4036582"/>
          </a:xfrm>
          <a:prstGeom prst="rect">
            <a:avLst/>
          </a:prstGeom>
        </p:spPr>
        <p:txBody>
          <a:bodyPr vert="horz" lIns="91440" tIns="45720" rIns="91440" bIns="45720" rtlCol="0" anchor="ctr">
            <a:normAutofit/>
          </a:bodyPr>
          <a:lstStyle/>
          <a:p>
            <a:pPr marR="0">
              <a:lnSpc>
                <a:spcPct val="90000"/>
              </a:lnSpc>
              <a:spcBef>
                <a:spcPct val="20000"/>
              </a:spcBef>
              <a:spcAft>
                <a:spcPts val="600"/>
              </a:spcAft>
              <a:buClr>
                <a:schemeClr val="accent2"/>
              </a:buClr>
              <a:buSzPct val="92000"/>
            </a:pPr>
            <a:r>
              <a:rPr lang="en-US" dirty="0">
                <a:solidFill>
                  <a:schemeClr val="bg1"/>
                </a:solidFill>
              </a:rPr>
              <a:t>There are five Dimension tables and one fact table. </a:t>
            </a:r>
          </a:p>
          <a:p>
            <a:pPr marR="0">
              <a:lnSpc>
                <a:spcPct val="90000"/>
              </a:lnSpc>
              <a:spcBef>
                <a:spcPct val="20000"/>
              </a:spcBef>
              <a:spcAft>
                <a:spcPts val="600"/>
              </a:spcAft>
              <a:buClr>
                <a:schemeClr val="accent2"/>
              </a:buClr>
              <a:buSzPct val="92000"/>
            </a:pPr>
            <a:r>
              <a:rPr lang="en-US" dirty="0">
                <a:solidFill>
                  <a:schemeClr val="bg1"/>
                </a:solidFill>
              </a:rPr>
              <a:t>The Dimension tables are:</a:t>
            </a:r>
          </a:p>
          <a:p>
            <a:pPr marR="0">
              <a:lnSpc>
                <a:spcPct val="90000"/>
              </a:lnSpc>
              <a:spcBef>
                <a:spcPct val="20000"/>
              </a:spcBef>
              <a:spcAft>
                <a:spcPts val="600"/>
              </a:spcAft>
              <a:buClr>
                <a:schemeClr val="accent2"/>
              </a:buClr>
              <a:buSzPct val="92000"/>
              <a:buFont typeface="Wingdings 2" panose="05020102010507070707" pitchFamily="18" charset="2"/>
              <a:buChar char=""/>
            </a:pPr>
            <a:r>
              <a:rPr lang="en-US" dirty="0">
                <a:solidFill>
                  <a:schemeClr val="bg1"/>
                </a:solidFill>
              </a:rPr>
              <a:t>Date</a:t>
            </a:r>
          </a:p>
          <a:p>
            <a:pPr marR="0">
              <a:lnSpc>
                <a:spcPct val="90000"/>
              </a:lnSpc>
              <a:spcBef>
                <a:spcPct val="20000"/>
              </a:spcBef>
              <a:spcAft>
                <a:spcPts val="600"/>
              </a:spcAft>
              <a:buClr>
                <a:schemeClr val="accent2"/>
              </a:buClr>
              <a:buSzPct val="92000"/>
              <a:buFont typeface="Wingdings 2" panose="05020102010507070707" pitchFamily="18" charset="2"/>
              <a:buChar char=""/>
            </a:pPr>
            <a:r>
              <a:rPr lang="en-US" dirty="0">
                <a:solidFill>
                  <a:schemeClr val="bg1"/>
                </a:solidFill>
              </a:rPr>
              <a:t>Customer</a:t>
            </a:r>
          </a:p>
          <a:p>
            <a:pPr marR="0">
              <a:lnSpc>
                <a:spcPct val="90000"/>
              </a:lnSpc>
              <a:spcBef>
                <a:spcPct val="20000"/>
              </a:spcBef>
              <a:spcAft>
                <a:spcPts val="600"/>
              </a:spcAft>
              <a:buClr>
                <a:schemeClr val="accent2"/>
              </a:buClr>
              <a:buSzPct val="92000"/>
              <a:buFont typeface="Wingdings 2" panose="05020102010507070707" pitchFamily="18" charset="2"/>
              <a:buChar char=""/>
            </a:pPr>
            <a:r>
              <a:rPr lang="en-US" dirty="0">
                <a:solidFill>
                  <a:schemeClr val="bg1"/>
                </a:solidFill>
              </a:rPr>
              <a:t>Product</a:t>
            </a:r>
          </a:p>
          <a:p>
            <a:pPr marR="0">
              <a:lnSpc>
                <a:spcPct val="90000"/>
              </a:lnSpc>
              <a:spcBef>
                <a:spcPct val="20000"/>
              </a:spcBef>
              <a:spcAft>
                <a:spcPts val="600"/>
              </a:spcAft>
              <a:buClr>
                <a:schemeClr val="accent2"/>
              </a:buClr>
              <a:buSzPct val="92000"/>
              <a:buFont typeface="Wingdings 2" panose="05020102010507070707" pitchFamily="18" charset="2"/>
              <a:buChar char=""/>
            </a:pPr>
            <a:r>
              <a:rPr lang="en-US" dirty="0">
                <a:solidFill>
                  <a:schemeClr val="bg1"/>
                </a:solidFill>
              </a:rPr>
              <a:t>Store</a:t>
            </a:r>
          </a:p>
          <a:p>
            <a:pPr marR="0">
              <a:lnSpc>
                <a:spcPct val="90000"/>
              </a:lnSpc>
              <a:spcBef>
                <a:spcPct val="20000"/>
              </a:spcBef>
              <a:spcAft>
                <a:spcPts val="600"/>
              </a:spcAft>
              <a:buClr>
                <a:schemeClr val="accent2"/>
              </a:buClr>
              <a:buSzPct val="92000"/>
              <a:buFont typeface="Wingdings 2" panose="05020102010507070707" pitchFamily="18" charset="2"/>
              <a:buChar char=""/>
            </a:pPr>
            <a:r>
              <a:rPr lang="en-US" dirty="0">
                <a:solidFill>
                  <a:schemeClr val="bg1"/>
                </a:solidFill>
              </a:rPr>
              <a:t>Orders</a:t>
            </a:r>
          </a:p>
          <a:p>
            <a:pPr marR="0">
              <a:lnSpc>
                <a:spcPct val="90000"/>
              </a:lnSpc>
              <a:spcBef>
                <a:spcPct val="20000"/>
              </a:spcBef>
              <a:spcAft>
                <a:spcPts val="600"/>
              </a:spcAft>
              <a:buClr>
                <a:schemeClr val="accent2"/>
              </a:buClr>
              <a:buSzPct val="92000"/>
            </a:pPr>
            <a:br>
              <a:rPr lang="en-US" dirty="0">
                <a:solidFill>
                  <a:schemeClr val="bg1"/>
                </a:solidFill>
              </a:rPr>
            </a:br>
            <a:r>
              <a:rPr lang="en-US" dirty="0">
                <a:solidFill>
                  <a:schemeClr val="bg1"/>
                </a:solidFill>
              </a:rPr>
              <a:t>Fact table</a:t>
            </a:r>
          </a:p>
          <a:p>
            <a:pPr marR="0">
              <a:lnSpc>
                <a:spcPct val="90000"/>
              </a:lnSpc>
              <a:spcBef>
                <a:spcPct val="20000"/>
              </a:spcBef>
              <a:spcAft>
                <a:spcPts val="600"/>
              </a:spcAft>
              <a:buClr>
                <a:schemeClr val="accent2"/>
              </a:buClr>
              <a:buSzPct val="92000"/>
              <a:buFont typeface="Wingdings 2" panose="05020102010507070707" pitchFamily="18" charset="2"/>
              <a:buChar char=""/>
            </a:pPr>
            <a:r>
              <a:rPr lang="en-US" dirty="0">
                <a:solidFill>
                  <a:schemeClr val="bg1"/>
                </a:solidFill>
              </a:rPr>
              <a:t>Sales</a:t>
            </a:r>
          </a:p>
        </p:txBody>
      </p:sp>
      <p:pic>
        <p:nvPicPr>
          <p:cNvPr id="5" name="Picture 4" descr="Diagram&#10;&#10;Description automatically generated">
            <a:extLst>
              <a:ext uri="{FF2B5EF4-FFF2-40B4-BE49-F238E27FC236}">
                <a16:creationId xmlns:a16="http://schemas.microsoft.com/office/drawing/2014/main" id="{B41E92A4-900B-4F89-B58D-CD8B793A8B26}"/>
              </a:ext>
            </a:extLst>
          </p:cNvPr>
          <p:cNvPicPr/>
          <p:nvPr/>
        </p:nvPicPr>
        <p:blipFill>
          <a:blip r:embed="rId2">
            <a:extLst>
              <a:ext uri="{28A0092B-C50C-407E-A947-70E740481C1C}">
                <a14:useLocalDpi xmlns:a14="http://schemas.microsoft.com/office/drawing/2010/main" val="0"/>
              </a:ext>
            </a:extLst>
          </a:blip>
          <a:stretch>
            <a:fillRect/>
          </a:stretch>
        </p:blipFill>
        <p:spPr>
          <a:xfrm>
            <a:off x="4241829" y="702156"/>
            <a:ext cx="7503638" cy="5524023"/>
          </a:xfrm>
          <a:prstGeom prst="rect">
            <a:avLst/>
          </a:prstGeom>
        </p:spPr>
      </p:pic>
    </p:spTree>
    <p:extLst>
      <p:ext uri="{BB962C8B-B14F-4D97-AF65-F5344CB8AC3E}">
        <p14:creationId xmlns:p14="http://schemas.microsoft.com/office/powerpoint/2010/main" val="2907531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07C843C-7EE0-4491-97F6-D8FCAC526DE7}"/>
              </a:ext>
            </a:extLst>
          </p:cNvPr>
          <p:cNvSpPr>
            <a:spLocks noGrp="1"/>
          </p:cNvSpPr>
          <p:nvPr>
            <p:ph type="title"/>
          </p:nvPr>
        </p:nvSpPr>
        <p:spPr>
          <a:xfrm>
            <a:off x="2156346" y="849745"/>
            <a:ext cx="5526993" cy="4745836"/>
          </a:xfrm>
        </p:spPr>
        <p:txBody>
          <a:bodyPr vert="horz" lIns="91440" tIns="45720" rIns="91440" bIns="45720" rtlCol="0" anchor="ctr">
            <a:normAutofit/>
          </a:bodyPr>
          <a:lstStyle/>
          <a:p>
            <a:r>
              <a:rPr lang="en-US" sz="5100">
                <a:solidFill>
                  <a:srgbClr val="FFFFFF"/>
                </a:solidFill>
              </a:rPr>
              <a:t>ETL IMPLEMENTATION</a:t>
            </a:r>
          </a:p>
        </p:txBody>
      </p:sp>
      <p:sp>
        <p:nvSpPr>
          <p:cNvPr id="21" name="Rectangle 20">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TextBox 11">
            <a:extLst>
              <a:ext uri="{FF2B5EF4-FFF2-40B4-BE49-F238E27FC236}">
                <a16:creationId xmlns:a16="http://schemas.microsoft.com/office/drawing/2014/main" id="{23E4CFA7-CE69-44F0-B38F-056EEBE81450}"/>
              </a:ext>
            </a:extLst>
          </p:cNvPr>
          <p:cNvSpPr txBox="1"/>
          <p:nvPr/>
        </p:nvSpPr>
        <p:spPr>
          <a:xfrm>
            <a:off x="8342068" y="1924653"/>
            <a:ext cx="3367332" cy="3108543"/>
          </a:xfrm>
          <a:prstGeom prst="rect">
            <a:avLst/>
          </a:prstGeom>
          <a:noFill/>
        </p:spPr>
        <p:txBody>
          <a:bodyPr wrap="square">
            <a:spAutoFit/>
          </a:bodyPr>
          <a:lstStyle/>
          <a:p>
            <a:r>
              <a:rPr lang="en-US" sz="2800" b="1" dirty="0">
                <a:solidFill>
                  <a:schemeClr val="bg1"/>
                </a:solidFill>
              </a:rPr>
              <a:t>TOOLS:</a:t>
            </a:r>
            <a:br>
              <a:rPr lang="en-US" sz="2800" b="1" dirty="0">
                <a:solidFill>
                  <a:schemeClr val="bg1"/>
                </a:solidFill>
              </a:rPr>
            </a:br>
            <a:br>
              <a:rPr lang="en-US" sz="2800" b="1" dirty="0">
                <a:solidFill>
                  <a:schemeClr val="bg1"/>
                </a:solidFill>
              </a:rPr>
            </a:br>
            <a:r>
              <a:rPr lang="en-US" sz="2800" b="1" dirty="0">
                <a:solidFill>
                  <a:schemeClr val="bg1"/>
                </a:solidFill>
              </a:rPr>
              <a:t>PENTAHO</a:t>
            </a:r>
            <a:br>
              <a:rPr lang="en-US" sz="2800" b="1" dirty="0">
                <a:solidFill>
                  <a:schemeClr val="bg1"/>
                </a:solidFill>
              </a:rPr>
            </a:br>
            <a:br>
              <a:rPr lang="en-US" sz="2800" b="1" dirty="0">
                <a:solidFill>
                  <a:schemeClr val="bg1"/>
                </a:solidFill>
              </a:rPr>
            </a:br>
            <a:r>
              <a:rPr lang="en-US" sz="2800" b="1" dirty="0">
                <a:solidFill>
                  <a:schemeClr val="bg1"/>
                </a:solidFill>
              </a:rPr>
              <a:t>MySQL</a:t>
            </a:r>
            <a:br>
              <a:rPr lang="en-US" sz="2800" b="1" dirty="0">
                <a:solidFill>
                  <a:schemeClr val="bg1"/>
                </a:solidFill>
              </a:rPr>
            </a:br>
            <a:br>
              <a:rPr lang="en-US" sz="2800" b="1" dirty="0">
                <a:solidFill>
                  <a:schemeClr val="bg1"/>
                </a:solidFill>
              </a:rPr>
            </a:br>
            <a:r>
              <a:rPr lang="en-US" sz="2800" b="1" dirty="0">
                <a:solidFill>
                  <a:schemeClr val="bg1"/>
                </a:solidFill>
              </a:rPr>
              <a:t>Generatedata.com</a:t>
            </a:r>
          </a:p>
        </p:txBody>
      </p:sp>
      <p:pic>
        <p:nvPicPr>
          <p:cNvPr id="14" name="image3.png">
            <a:extLst>
              <a:ext uri="{FF2B5EF4-FFF2-40B4-BE49-F238E27FC236}">
                <a16:creationId xmlns:a16="http://schemas.microsoft.com/office/drawing/2014/main" id="{3595D74D-AB6E-403C-90E8-1123532B43A9}"/>
              </a:ext>
            </a:extLst>
          </p:cNvPr>
          <p:cNvPicPr/>
          <p:nvPr/>
        </p:nvPicPr>
        <p:blipFill>
          <a:blip r:embed="rId2"/>
          <a:srcRect/>
          <a:stretch>
            <a:fillRect/>
          </a:stretch>
        </p:blipFill>
        <p:spPr>
          <a:xfrm>
            <a:off x="10643069" y="569319"/>
            <a:ext cx="967740" cy="720725"/>
          </a:xfrm>
          <a:prstGeom prst="rect">
            <a:avLst/>
          </a:prstGeom>
          <a:ln/>
        </p:spPr>
      </p:pic>
    </p:spTree>
    <p:extLst>
      <p:ext uri="{BB962C8B-B14F-4D97-AF65-F5344CB8AC3E}">
        <p14:creationId xmlns:p14="http://schemas.microsoft.com/office/powerpoint/2010/main" val="513747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76BF-1502-4FA7-9A61-B7F8F294134E}"/>
              </a:ext>
            </a:extLst>
          </p:cNvPr>
          <p:cNvSpPr>
            <a:spLocks noGrp="1"/>
          </p:cNvSpPr>
          <p:nvPr>
            <p:ph type="title"/>
          </p:nvPr>
        </p:nvSpPr>
        <p:spPr>
          <a:xfrm>
            <a:off x="514249" y="863461"/>
            <a:ext cx="3800897" cy="577559"/>
          </a:xfrm>
        </p:spPr>
        <p:txBody>
          <a:bodyPr/>
          <a:lstStyle/>
          <a:p>
            <a:r>
              <a:rPr lang="en-US" dirty="0"/>
              <a:t>ETL IMPLEMENTATION</a:t>
            </a:r>
          </a:p>
        </p:txBody>
      </p:sp>
      <p:sp>
        <p:nvSpPr>
          <p:cNvPr id="4" name="TextBox 3">
            <a:extLst>
              <a:ext uri="{FF2B5EF4-FFF2-40B4-BE49-F238E27FC236}">
                <a16:creationId xmlns:a16="http://schemas.microsoft.com/office/drawing/2014/main" id="{86C77FC3-182D-40D2-B8FC-53E7ECFA8E63}"/>
              </a:ext>
            </a:extLst>
          </p:cNvPr>
          <p:cNvSpPr txBox="1"/>
          <p:nvPr/>
        </p:nvSpPr>
        <p:spPr>
          <a:xfrm>
            <a:off x="441789" y="2020642"/>
            <a:ext cx="11242805" cy="4439485"/>
          </a:xfrm>
          <a:prstGeom prst="rect">
            <a:avLst/>
          </a:prstGeom>
          <a:noFill/>
        </p:spPr>
        <p:txBody>
          <a:bodyPr wrap="square">
            <a:spAutoFit/>
          </a:bodyPr>
          <a:lstStyle/>
          <a:p>
            <a:pPr marL="0" marR="0">
              <a:lnSpc>
                <a:spcPct val="107000"/>
              </a:lnSpc>
              <a:spcBef>
                <a:spcPts val="0"/>
              </a:spcBef>
              <a:spcAft>
                <a:spcPts val="0"/>
              </a:spcAft>
            </a:pPr>
            <a:r>
              <a:rPr lang="en-US" b="1" dirty="0">
                <a:solidFill>
                  <a:srgbClr val="000000"/>
                </a:solidFill>
                <a:effectLst/>
                <a:latin typeface="Times New Roman" panose="02020603050405020304" pitchFamily="18" charset="0"/>
                <a:ea typeface="Times New Roman" panose="02020603050405020304" pitchFamily="18" charset="0"/>
              </a:rPr>
              <a:t>Data Sources used for implementation: </a:t>
            </a:r>
            <a:endParaRPr lang="en-US" dirty="0">
              <a:effectLst/>
              <a:latin typeface="Times New Roman" panose="02020603050405020304" pitchFamily="18" charset="0"/>
              <a:ea typeface="Times New Roman" panose="02020603050405020304" pitchFamily="18" charset="0"/>
            </a:endParaRPr>
          </a:p>
          <a:p>
            <a:pPr marL="285750" marR="0" indent="-285750">
              <a:lnSpc>
                <a:spcPct val="107000"/>
              </a:lnSpc>
              <a:spcBef>
                <a:spcPts val="0"/>
              </a:spcBef>
              <a:spcAft>
                <a:spcPts val="330"/>
              </a:spcAft>
              <a:buFont typeface="Arial" panose="020B0604020202020204" pitchFamily="34" charset="0"/>
              <a:buChar char="•"/>
            </a:pPr>
            <a:r>
              <a:rPr lang="en-US" dirty="0">
                <a:solidFill>
                  <a:srgbClr val="000000"/>
                </a:solidFill>
                <a:effectLst/>
                <a:latin typeface="Times New Roman" panose="02020603050405020304" pitchFamily="18" charset="0"/>
                <a:ea typeface="Times New Roman" panose="02020603050405020304" pitchFamily="18" charset="0"/>
              </a:rPr>
              <a:t>MySQL Database </a:t>
            </a:r>
            <a:endParaRPr lang="en-US" dirty="0">
              <a:effectLst/>
              <a:latin typeface="Times New Roman" panose="02020603050405020304" pitchFamily="18" charset="0"/>
              <a:ea typeface="Times New Roman" panose="02020603050405020304" pitchFamily="18" charset="0"/>
            </a:endParaRPr>
          </a:p>
          <a:p>
            <a:pPr marL="285750" marR="0" indent="-285750">
              <a:lnSpc>
                <a:spcPct val="107000"/>
              </a:lnSpc>
              <a:spcBef>
                <a:spcPts val="0"/>
              </a:spcBef>
              <a:spcAft>
                <a:spcPts val="330"/>
              </a:spcAft>
              <a:buFont typeface="Arial" panose="020B0604020202020204" pitchFamily="34" charset="0"/>
              <a:buChar char="•"/>
            </a:pPr>
            <a:r>
              <a:rPr lang="en-US" dirty="0">
                <a:solidFill>
                  <a:srgbClr val="000000"/>
                </a:solidFill>
                <a:effectLst/>
                <a:latin typeface="Times New Roman" panose="02020603050405020304" pitchFamily="18" charset="0"/>
                <a:ea typeface="Times New Roman" panose="02020603050405020304" pitchFamily="18" charset="0"/>
              </a:rPr>
              <a:t>Json </a:t>
            </a:r>
            <a:endParaRPr lang="en-US" dirty="0">
              <a:effectLst/>
              <a:latin typeface="Times New Roman" panose="02020603050405020304" pitchFamily="18" charset="0"/>
              <a:ea typeface="Times New Roman" panose="02020603050405020304" pitchFamily="18" charset="0"/>
            </a:endParaRPr>
          </a:p>
          <a:p>
            <a:pPr marL="285750" marR="0" indent="-285750">
              <a:lnSpc>
                <a:spcPct val="107000"/>
              </a:lnSpc>
              <a:spcBef>
                <a:spcPts val="0"/>
              </a:spcBef>
              <a:spcAft>
                <a:spcPts val="330"/>
              </a:spcAft>
              <a:buFont typeface="Arial" panose="020B0604020202020204" pitchFamily="34" charset="0"/>
              <a:buChar char="•"/>
            </a:pPr>
            <a:r>
              <a:rPr lang="en-US" dirty="0">
                <a:solidFill>
                  <a:srgbClr val="000000"/>
                </a:solidFill>
                <a:effectLst/>
                <a:latin typeface="Times New Roman" panose="02020603050405020304" pitchFamily="18" charset="0"/>
                <a:ea typeface="Times New Roman" panose="02020603050405020304" pitchFamily="18" charset="0"/>
              </a:rPr>
              <a:t>CSV </a:t>
            </a:r>
            <a:endParaRPr lang="en-US" dirty="0">
              <a:effectLst/>
              <a:latin typeface="Times New Roman" panose="02020603050405020304" pitchFamily="18" charset="0"/>
              <a:ea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US" dirty="0">
                <a:solidFill>
                  <a:srgbClr val="000000"/>
                </a:solidFill>
                <a:effectLst/>
                <a:latin typeface="Times New Roman" panose="02020603050405020304" pitchFamily="18" charset="0"/>
                <a:ea typeface="Times New Roman" panose="02020603050405020304" pitchFamily="18" charset="0"/>
              </a:rPr>
              <a:t>Excel </a:t>
            </a:r>
            <a:endParaRPr lang="en-US"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0" marR="0">
              <a:lnSpc>
                <a:spcPct val="107000"/>
              </a:lnSpc>
              <a:spcBef>
                <a:spcPts val="0"/>
              </a:spcBef>
              <a:spcAft>
                <a:spcPts val="0"/>
              </a:spcAft>
            </a:pPr>
            <a:r>
              <a:rPr lang="en-US" b="1" dirty="0">
                <a:solidFill>
                  <a:srgbClr val="000000"/>
                </a:solidFill>
                <a:effectLst/>
                <a:latin typeface="Times New Roman" panose="02020603050405020304" pitchFamily="18" charset="0"/>
                <a:ea typeface="Times New Roman" panose="02020603050405020304" pitchFamily="18" charset="0"/>
              </a:rPr>
              <a:t>Data Sets: </a:t>
            </a:r>
            <a:r>
              <a:rPr lang="en-US" dirty="0">
                <a:solidFill>
                  <a:srgbClr val="000000"/>
                </a:solidFill>
                <a:effectLst/>
                <a:latin typeface="Times New Roman" panose="02020603050405020304" pitchFamily="18" charset="0"/>
                <a:ea typeface="Times New Roman" panose="02020603050405020304" pitchFamily="18" charset="0"/>
              </a:rPr>
              <a:t>Data are manually generated from generatedata.com </a:t>
            </a:r>
            <a:endParaRPr lang="en-US"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b="1" dirty="0">
                <a:solidFill>
                  <a:srgbClr val="000000"/>
                </a:solidFill>
                <a:effectLst/>
                <a:latin typeface="Times New Roman" panose="02020603050405020304" pitchFamily="18" charset="0"/>
                <a:ea typeface="Times New Roman" panose="02020603050405020304" pitchFamily="18" charset="0"/>
              </a:rPr>
              <a:t>Website: </a:t>
            </a:r>
            <a:r>
              <a:rPr lang="en-US" dirty="0">
                <a:solidFill>
                  <a:srgbClr val="000000"/>
                </a:solidFill>
                <a:effectLst/>
                <a:latin typeface="Times New Roman" panose="02020603050405020304" pitchFamily="18" charset="0"/>
                <a:ea typeface="Times New Roman" panose="02020603050405020304" pitchFamily="18" charset="0"/>
              </a:rPr>
              <a:t>Generatedata.com</a:t>
            </a:r>
            <a:endParaRPr lang="en-US"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0"/>
              </a:spcAft>
            </a:pPr>
            <a:r>
              <a:rPr lang="en-US" b="1" dirty="0">
                <a:solidFill>
                  <a:srgbClr val="000000"/>
                </a:solidFill>
                <a:effectLst/>
                <a:latin typeface="Times New Roman" panose="02020603050405020304" pitchFamily="18" charset="0"/>
                <a:ea typeface="Times New Roman" panose="02020603050405020304" pitchFamily="18" charset="0"/>
              </a:rPr>
              <a:t>Procedure Followed</a:t>
            </a:r>
            <a:endParaRPr lang="en-US" dirty="0">
              <a:effectLst/>
              <a:latin typeface="Times New Roman" panose="02020603050405020304" pitchFamily="18" charset="0"/>
              <a:ea typeface="Times New Roman" panose="02020603050405020304" pitchFamily="18" charset="0"/>
            </a:endParaRPr>
          </a:p>
          <a:p>
            <a:pPr marL="285750" indent="-285750">
              <a:lnSpc>
                <a:spcPct val="107000"/>
              </a:lnSpc>
              <a:buFont typeface="Wingdings" panose="05000000000000000000" pitchFamily="2" charset="2"/>
              <a:buChar char="§"/>
            </a:pPr>
            <a:r>
              <a:rPr lang="en-US" dirty="0">
                <a:solidFill>
                  <a:srgbClr val="000000"/>
                </a:solidFill>
                <a:effectLst/>
                <a:latin typeface="Times New Roman" panose="02020603050405020304" pitchFamily="18" charset="0"/>
                <a:ea typeface="Times New Roman" panose="02020603050405020304" pitchFamily="18" charset="0"/>
              </a:rPr>
              <a:t>Loaded the data from multiple sources mentioned above into the </a:t>
            </a:r>
            <a:r>
              <a:rPr lang="en-US" dirty="0" err="1">
                <a:solidFill>
                  <a:srgbClr val="000000"/>
                </a:solidFill>
                <a:effectLst/>
                <a:latin typeface="Times New Roman" panose="02020603050405020304" pitchFamily="18" charset="0"/>
                <a:ea typeface="Times New Roman" panose="02020603050405020304" pitchFamily="18" charset="0"/>
              </a:rPr>
              <a:t>spartans_gamestore</a:t>
            </a:r>
            <a:r>
              <a:rPr lang="en-US" dirty="0">
                <a:solidFill>
                  <a:srgbClr val="000000"/>
                </a:solidFill>
                <a:effectLst/>
                <a:latin typeface="Times New Roman" panose="02020603050405020304" pitchFamily="18" charset="0"/>
                <a:ea typeface="Times New Roman" panose="02020603050405020304" pitchFamily="18" charset="0"/>
              </a:rPr>
              <a:t> database</a:t>
            </a:r>
            <a:endParaRPr lang="en-US" dirty="0">
              <a:effectLst/>
              <a:latin typeface="Times New Roman" panose="02020603050405020304" pitchFamily="18" charset="0"/>
              <a:ea typeface="Times New Roman" panose="02020603050405020304" pitchFamily="18" charset="0"/>
            </a:endParaRPr>
          </a:p>
          <a:p>
            <a:pPr marL="285750" indent="-285750">
              <a:lnSpc>
                <a:spcPct val="107000"/>
              </a:lnSpc>
              <a:buFont typeface="Wingdings" panose="05000000000000000000" pitchFamily="2" charset="2"/>
              <a:buChar char="§"/>
            </a:pPr>
            <a:r>
              <a:rPr lang="en-US" dirty="0">
                <a:solidFill>
                  <a:srgbClr val="000000"/>
                </a:solidFill>
                <a:effectLst/>
                <a:latin typeface="Times New Roman" panose="02020603050405020304" pitchFamily="18" charset="0"/>
                <a:ea typeface="Times New Roman" panose="02020603050405020304" pitchFamily="18" charset="0"/>
              </a:rPr>
              <a:t>Created a staging denormalized schema from the OLTP database</a:t>
            </a:r>
            <a:endParaRPr lang="en-US" dirty="0">
              <a:effectLst/>
              <a:latin typeface="Times New Roman" panose="02020603050405020304" pitchFamily="18" charset="0"/>
              <a:ea typeface="Times New Roman" panose="02020603050405020304" pitchFamily="18" charset="0"/>
            </a:endParaRPr>
          </a:p>
          <a:p>
            <a:pPr marL="285750" indent="-285750">
              <a:lnSpc>
                <a:spcPct val="107000"/>
              </a:lnSpc>
              <a:buFont typeface="Wingdings" panose="05000000000000000000" pitchFamily="2" charset="2"/>
              <a:buChar char="§"/>
            </a:pPr>
            <a:r>
              <a:rPr lang="en-US" dirty="0">
                <a:solidFill>
                  <a:srgbClr val="000000"/>
                </a:solidFill>
                <a:effectLst/>
                <a:latin typeface="Times New Roman" panose="02020603050405020304" pitchFamily="18" charset="0"/>
                <a:ea typeface="Times New Roman" panose="02020603050405020304" pitchFamily="18" charset="0"/>
              </a:rPr>
              <a:t>Created dimension table from the database with Surrogate keys</a:t>
            </a:r>
            <a:endParaRPr lang="en-US" dirty="0">
              <a:effectLst/>
              <a:latin typeface="Times New Roman" panose="02020603050405020304" pitchFamily="18" charset="0"/>
              <a:ea typeface="Times New Roman" panose="02020603050405020304" pitchFamily="18" charset="0"/>
            </a:endParaRPr>
          </a:p>
          <a:p>
            <a:pPr marL="285750" indent="-285750">
              <a:lnSpc>
                <a:spcPct val="107000"/>
              </a:lnSpc>
              <a:buFont typeface="Wingdings" panose="05000000000000000000" pitchFamily="2" charset="2"/>
              <a:buChar char="§"/>
            </a:pPr>
            <a:r>
              <a:rPr lang="en-US" dirty="0">
                <a:solidFill>
                  <a:srgbClr val="000000"/>
                </a:solidFill>
                <a:effectLst/>
                <a:latin typeface="Times New Roman" panose="02020603050405020304" pitchFamily="18" charset="0"/>
                <a:ea typeface="Times New Roman" panose="02020603050405020304" pitchFamily="18" charset="0"/>
              </a:rPr>
              <a:t>Loaded the dimension tables into </a:t>
            </a:r>
            <a:r>
              <a:rPr lang="en-US" dirty="0" err="1">
                <a:solidFill>
                  <a:srgbClr val="000000"/>
                </a:solidFill>
                <a:effectLst/>
                <a:latin typeface="Times New Roman" panose="02020603050405020304" pitchFamily="18" charset="0"/>
                <a:ea typeface="Times New Roman" panose="02020603050405020304" pitchFamily="18" charset="0"/>
              </a:rPr>
              <a:t>spartans_gamestore_dw</a:t>
            </a:r>
            <a:r>
              <a:rPr lang="en-US" dirty="0">
                <a:solidFill>
                  <a:srgbClr val="000000"/>
                </a:solidFill>
                <a:effectLst/>
                <a:latin typeface="Times New Roman" panose="02020603050405020304" pitchFamily="18" charset="0"/>
                <a:ea typeface="Times New Roman" panose="02020603050405020304" pitchFamily="18" charset="0"/>
              </a:rPr>
              <a:t> database</a:t>
            </a:r>
            <a:endParaRPr lang="en-US" dirty="0">
              <a:effectLst/>
              <a:latin typeface="Times New Roman" panose="02020603050405020304" pitchFamily="18" charset="0"/>
              <a:ea typeface="Times New Roman" panose="02020603050405020304" pitchFamily="18" charset="0"/>
            </a:endParaRPr>
          </a:p>
          <a:p>
            <a:pPr marL="285750" indent="-285750">
              <a:lnSpc>
                <a:spcPct val="107000"/>
              </a:lnSpc>
              <a:buFont typeface="Wingdings" panose="05000000000000000000" pitchFamily="2" charset="2"/>
              <a:buChar char="§"/>
            </a:pPr>
            <a:r>
              <a:rPr lang="en-US" dirty="0">
                <a:solidFill>
                  <a:srgbClr val="000000"/>
                </a:solidFill>
                <a:effectLst/>
                <a:latin typeface="Times New Roman" panose="02020603050405020304" pitchFamily="18" charset="0"/>
                <a:ea typeface="Times New Roman" panose="02020603050405020304" pitchFamily="18" charset="0"/>
              </a:rPr>
              <a:t>And then loaded the Fact table into the DW database</a:t>
            </a:r>
            <a:endParaRPr lang="en-US" dirty="0">
              <a:effectLst/>
              <a:latin typeface="Times New Roman" panose="02020603050405020304" pitchFamily="18" charset="0"/>
              <a:ea typeface="Times New Roman" panose="02020603050405020304" pitchFamily="18" charset="0"/>
            </a:endParaRPr>
          </a:p>
        </p:txBody>
      </p:sp>
      <p:pic>
        <p:nvPicPr>
          <p:cNvPr id="7" name="Picture 6" descr="Logo, company name&#10;&#10;Description automatically generated">
            <a:extLst>
              <a:ext uri="{FF2B5EF4-FFF2-40B4-BE49-F238E27FC236}">
                <a16:creationId xmlns:a16="http://schemas.microsoft.com/office/drawing/2014/main" id="{943CD190-799B-4D49-B577-CCD63CF29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7554" y="1997044"/>
            <a:ext cx="1897353" cy="988332"/>
          </a:xfrm>
          <a:prstGeom prst="rect">
            <a:avLst/>
          </a:prstGeom>
        </p:spPr>
      </p:pic>
      <p:pic>
        <p:nvPicPr>
          <p:cNvPr id="18" name="Picture 17" descr="Icon&#10;&#10;Description automatically generated">
            <a:extLst>
              <a:ext uri="{FF2B5EF4-FFF2-40B4-BE49-F238E27FC236}">
                <a16:creationId xmlns:a16="http://schemas.microsoft.com/office/drawing/2014/main" id="{905873B8-AB24-4F9F-A118-805587E771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9221" y="2040960"/>
            <a:ext cx="988333" cy="988333"/>
          </a:xfrm>
          <a:prstGeom prst="rect">
            <a:avLst/>
          </a:prstGeom>
        </p:spPr>
      </p:pic>
      <p:pic>
        <p:nvPicPr>
          <p:cNvPr id="22" name="Picture 21" descr="A close up of a sign&#10;&#10;Description automatically generated">
            <a:extLst>
              <a:ext uri="{FF2B5EF4-FFF2-40B4-BE49-F238E27FC236}">
                <a16:creationId xmlns:a16="http://schemas.microsoft.com/office/drawing/2014/main" id="{30F98F8B-25E5-4981-A18A-79ED0BA16B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2974" y="3259887"/>
            <a:ext cx="1726459" cy="867887"/>
          </a:xfrm>
          <a:prstGeom prst="rect">
            <a:avLst/>
          </a:prstGeom>
        </p:spPr>
      </p:pic>
      <p:pic>
        <p:nvPicPr>
          <p:cNvPr id="25" name="Picture 24" descr="Logo&#10;&#10;Description automatically generated">
            <a:extLst>
              <a:ext uri="{FF2B5EF4-FFF2-40B4-BE49-F238E27FC236}">
                <a16:creationId xmlns:a16="http://schemas.microsoft.com/office/drawing/2014/main" id="{404FFFBE-FE17-4F85-9FBF-5FACD43470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3932" y="3259887"/>
            <a:ext cx="1726460" cy="867887"/>
          </a:xfrm>
          <a:prstGeom prst="rect">
            <a:avLst/>
          </a:prstGeom>
        </p:spPr>
      </p:pic>
      <p:pic>
        <p:nvPicPr>
          <p:cNvPr id="29" name="Picture 28" descr="A picture containing logo&#10;&#10;Description automatically generated">
            <a:extLst>
              <a:ext uri="{FF2B5EF4-FFF2-40B4-BE49-F238E27FC236}">
                <a16:creationId xmlns:a16="http://schemas.microsoft.com/office/drawing/2014/main" id="{670038AE-7F6F-4AB4-B14A-00F270886C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41078" y="1915505"/>
            <a:ext cx="1945407" cy="1239245"/>
          </a:xfrm>
          <a:prstGeom prst="rect">
            <a:avLst/>
          </a:prstGeom>
        </p:spPr>
      </p:pic>
      <p:pic>
        <p:nvPicPr>
          <p:cNvPr id="30" name="image3.png">
            <a:extLst>
              <a:ext uri="{FF2B5EF4-FFF2-40B4-BE49-F238E27FC236}">
                <a16:creationId xmlns:a16="http://schemas.microsoft.com/office/drawing/2014/main" id="{9CAB0F73-AFA9-420C-9299-0AEE6A55C180}"/>
              </a:ext>
            </a:extLst>
          </p:cNvPr>
          <p:cNvPicPr/>
          <p:nvPr/>
        </p:nvPicPr>
        <p:blipFill>
          <a:blip r:embed="rId7"/>
          <a:srcRect/>
          <a:stretch>
            <a:fillRect/>
          </a:stretch>
        </p:blipFill>
        <p:spPr>
          <a:xfrm>
            <a:off x="10637770" y="863461"/>
            <a:ext cx="967740" cy="720725"/>
          </a:xfrm>
          <a:prstGeom prst="rect">
            <a:avLst/>
          </a:prstGeom>
          <a:ln/>
        </p:spPr>
      </p:pic>
    </p:spTree>
    <p:extLst>
      <p:ext uri="{BB962C8B-B14F-4D97-AF65-F5344CB8AC3E}">
        <p14:creationId xmlns:p14="http://schemas.microsoft.com/office/powerpoint/2010/main" val="4045153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2">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4">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9D61AE31-6FBF-42CC-84ED-B751F29F40B2}"/>
              </a:ext>
            </a:extLst>
          </p:cNvPr>
          <p:cNvPicPr/>
          <p:nvPr/>
        </p:nvPicPr>
        <p:blipFill rotWithShape="1">
          <a:blip r:embed="rId2"/>
          <a:srcRect r="36509" b="1"/>
          <a:stretch/>
        </p:blipFill>
        <p:spPr>
          <a:xfrm>
            <a:off x="6346398" y="643466"/>
            <a:ext cx="5201705" cy="5571067"/>
          </a:xfrm>
          <a:prstGeom prst="rect">
            <a:avLst/>
          </a:prstGeom>
        </p:spPr>
      </p:pic>
      <p:pic>
        <p:nvPicPr>
          <p:cNvPr id="2" name="Picture 1">
            <a:extLst>
              <a:ext uri="{FF2B5EF4-FFF2-40B4-BE49-F238E27FC236}">
                <a16:creationId xmlns:a16="http://schemas.microsoft.com/office/drawing/2014/main" id="{7E5A2874-E02F-4B15-B2A9-C1BC1EDE891B}"/>
              </a:ext>
            </a:extLst>
          </p:cNvPr>
          <p:cNvPicPr/>
          <p:nvPr/>
        </p:nvPicPr>
        <p:blipFill rotWithShape="1">
          <a:blip r:embed="rId3"/>
          <a:srcRect r="33006" b="-2"/>
          <a:stretch/>
        </p:blipFill>
        <p:spPr>
          <a:xfrm>
            <a:off x="572360" y="643466"/>
            <a:ext cx="5201679" cy="5571067"/>
          </a:xfrm>
          <a:prstGeom prst="rect">
            <a:avLst/>
          </a:prstGeom>
        </p:spPr>
      </p:pic>
    </p:spTree>
    <p:extLst>
      <p:ext uri="{BB962C8B-B14F-4D97-AF65-F5344CB8AC3E}">
        <p14:creationId xmlns:p14="http://schemas.microsoft.com/office/powerpoint/2010/main" val="4023670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AC41CBF-AAFF-447A-9AED-39BF13F11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D8FAD84-D457-4DEE-9ED8-3F8A38A52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06C108D5-E57F-4F6E-80DF-2166F5102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A293069F-3940-41D1-8A3C-00F4258CC53F}"/>
              </a:ext>
            </a:extLst>
          </p:cNvPr>
          <p:cNvPicPr/>
          <p:nvPr/>
        </p:nvPicPr>
        <p:blipFill rotWithShape="1">
          <a:blip r:embed="rId2"/>
          <a:srcRect r="30023" b="1"/>
          <a:stretch/>
        </p:blipFill>
        <p:spPr>
          <a:xfrm>
            <a:off x="446533" y="643467"/>
            <a:ext cx="5609384" cy="5571067"/>
          </a:xfrm>
          <a:prstGeom prst="rect">
            <a:avLst/>
          </a:prstGeom>
        </p:spPr>
      </p:pic>
      <p:pic>
        <p:nvPicPr>
          <p:cNvPr id="13" name="Picture 12">
            <a:extLst>
              <a:ext uri="{FF2B5EF4-FFF2-40B4-BE49-F238E27FC236}">
                <a16:creationId xmlns:a16="http://schemas.microsoft.com/office/drawing/2014/main" id="{C4B7C5C3-3C6B-4995-999C-60F438F43A18}"/>
              </a:ext>
            </a:extLst>
          </p:cNvPr>
          <p:cNvPicPr/>
          <p:nvPr/>
        </p:nvPicPr>
        <p:blipFill rotWithShape="1">
          <a:blip r:embed="rId3"/>
          <a:srcRect r="29932"/>
          <a:stretch/>
        </p:blipFill>
        <p:spPr>
          <a:xfrm>
            <a:off x="6149035" y="643467"/>
            <a:ext cx="5596432" cy="5571067"/>
          </a:xfrm>
          <a:prstGeom prst="rect">
            <a:avLst/>
          </a:prstGeom>
        </p:spPr>
      </p:pic>
    </p:spTree>
    <p:extLst>
      <p:ext uri="{BB962C8B-B14F-4D97-AF65-F5344CB8AC3E}">
        <p14:creationId xmlns:p14="http://schemas.microsoft.com/office/powerpoint/2010/main" val="1550061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C41CBF-AAFF-447A-9AED-39BF13F11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D8FAD84-D457-4DEE-9ED8-3F8A38A52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6C108D5-E57F-4F6E-80DF-2166F5102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E26749AB-6508-4185-84E6-736312B44478}"/>
              </a:ext>
            </a:extLst>
          </p:cNvPr>
          <p:cNvPicPr/>
          <p:nvPr/>
        </p:nvPicPr>
        <p:blipFill rotWithShape="1">
          <a:blip r:embed="rId2"/>
          <a:srcRect r="30273" b="-1"/>
          <a:stretch/>
        </p:blipFill>
        <p:spPr>
          <a:xfrm>
            <a:off x="446533" y="643467"/>
            <a:ext cx="5609384" cy="5571067"/>
          </a:xfrm>
          <a:prstGeom prst="rect">
            <a:avLst/>
          </a:prstGeom>
        </p:spPr>
      </p:pic>
      <p:pic>
        <p:nvPicPr>
          <p:cNvPr id="4" name="Picture 3">
            <a:extLst>
              <a:ext uri="{FF2B5EF4-FFF2-40B4-BE49-F238E27FC236}">
                <a16:creationId xmlns:a16="http://schemas.microsoft.com/office/drawing/2014/main" id="{BBABC2F5-9E45-488A-B38D-1E46F3319A53}"/>
              </a:ext>
            </a:extLst>
          </p:cNvPr>
          <p:cNvPicPr/>
          <p:nvPr/>
        </p:nvPicPr>
        <p:blipFill rotWithShape="1">
          <a:blip r:embed="rId3"/>
          <a:srcRect r="30434" b="-1"/>
          <a:stretch/>
        </p:blipFill>
        <p:spPr>
          <a:xfrm>
            <a:off x="6149035" y="643467"/>
            <a:ext cx="5596432" cy="5571067"/>
          </a:xfrm>
          <a:prstGeom prst="rect">
            <a:avLst/>
          </a:prstGeom>
        </p:spPr>
      </p:pic>
    </p:spTree>
    <p:extLst>
      <p:ext uri="{BB962C8B-B14F-4D97-AF65-F5344CB8AC3E}">
        <p14:creationId xmlns:p14="http://schemas.microsoft.com/office/powerpoint/2010/main" val="90610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75D4-4C85-4AF7-9ED0-1773C4946B08}"/>
              </a:ext>
            </a:extLst>
          </p:cNvPr>
          <p:cNvSpPr>
            <a:spLocks noGrp="1"/>
          </p:cNvSpPr>
          <p:nvPr>
            <p:ph type="title"/>
          </p:nvPr>
        </p:nvSpPr>
        <p:spPr>
          <a:xfrm>
            <a:off x="731905" y="861522"/>
            <a:ext cx="3007888" cy="946730"/>
          </a:xfrm>
        </p:spPr>
        <p:txBody>
          <a:bodyPr>
            <a:normAutofit/>
          </a:bodyPr>
          <a:lstStyle/>
          <a:p>
            <a:r>
              <a:rPr lang="en-US" dirty="0">
                <a:solidFill>
                  <a:srgbClr val="FFFEFF"/>
                </a:solidFill>
              </a:rPr>
              <a:t>Introduction</a:t>
            </a:r>
            <a:br>
              <a:rPr lang="en-US" b="1" kern="0" dirty="0">
                <a:solidFill>
                  <a:srgbClr val="FFFEFF"/>
                </a:solidFill>
                <a:effectLst/>
                <a:latin typeface="Times New Roman" panose="02020603050405020304" pitchFamily="18" charset="0"/>
              </a:rPr>
            </a:br>
            <a:endParaRPr lang="en-US" dirty="0">
              <a:solidFill>
                <a:srgbClr val="FFFEFF"/>
              </a:solidFill>
            </a:endParaRPr>
          </a:p>
        </p:txBody>
      </p:sp>
      <p:graphicFrame>
        <p:nvGraphicFramePr>
          <p:cNvPr id="5" name="Content Placeholder 2">
            <a:extLst>
              <a:ext uri="{FF2B5EF4-FFF2-40B4-BE49-F238E27FC236}">
                <a16:creationId xmlns:a16="http://schemas.microsoft.com/office/drawing/2014/main" id="{9BF08C40-8EED-43D4-B403-587AEBA165D6}"/>
              </a:ext>
            </a:extLst>
          </p:cNvPr>
          <p:cNvGraphicFramePr>
            <a:graphicFrameLocks noGrp="1"/>
          </p:cNvGraphicFramePr>
          <p:nvPr>
            <p:ph idx="1"/>
            <p:extLst>
              <p:ext uri="{D42A27DB-BD31-4B8C-83A1-F6EECF244321}">
                <p14:modId xmlns:p14="http://schemas.microsoft.com/office/powerpoint/2010/main" val="78594487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9" name="image3.png">
            <a:extLst>
              <a:ext uri="{FF2B5EF4-FFF2-40B4-BE49-F238E27FC236}">
                <a16:creationId xmlns:a16="http://schemas.microsoft.com/office/drawing/2014/main" id="{72FAFEF3-4C62-45B4-AFAD-9A94E2C86792}"/>
              </a:ext>
            </a:extLst>
          </p:cNvPr>
          <p:cNvPicPr/>
          <p:nvPr/>
        </p:nvPicPr>
        <p:blipFill>
          <a:blip r:embed="rId7"/>
          <a:srcRect/>
          <a:stretch>
            <a:fillRect/>
          </a:stretch>
        </p:blipFill>
        <p:spPr>
          <a:xfrm>
            <a:off x="10643235" y="776774"/>
            <a:ext cx="967740" cy="720725"/>
          </a:xfrm>
          <a:prstGeom prst="rect">
            <a:avLst/>
          </a:prstGeom>
          <a:ln/>
        </p:spPr>
      </p:pic>
    </p:spTree>
    <p:extLst>
      <p:ext uri="{BB962C8B-B14F-4D97-AF65-F5344CB8AC3E}">
        <p14:creationId xmlns:p14="http://schemas.microsoft.com/office/powerpoint/2010/main" val="251012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7AC41CBF-AAFF-447A-9AED-39BF13F11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1D8FAD84-D457-4DEE-9ED8-3F8A38A52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1">
            <a:extLst>
              <a:ext uri="{FF2B5EF4-FFF2-40B4-BE49-F238E27FC236}">
                <a16:creationId xmlns:a16="http://schemas.microsoft.com/office/drawing/2014/main" id="{06C108D5-E57F-4F6E-80DF-2166F5102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5E7F9D7A-999B-4CA3-8392-50C0C4FB5696}"/>
              </a:ext>
            </a:extLst>
          </p:cNvPr>
          <p:cNvPicPr/>
          <p:nvPr/>
        </p:nvPicPr>
        <p:blipFill rotWithShape="1">
          <a:blip r:embed="rId2"/>
          <a:srcRect r="31533" b="1"/>
          <a:stretch/>
        </p:blipFill>
        <p:spPr>
          <a:xfrm>
            <a:off x="6149035" y="735933"/>
            <a:ext cx="5609384" cy="5571067"/>
          </a:xfrm>
          <a:prstGeom prst="rect">
            <a:avLst/>
          </a:prstGeom>
        </p:spPr>
      </p:pic>
      <p:pic>
        <p:nvPicPr>
          <p:cNvPr id="2" name="Picture 1">
            <a:extLst>
              <a:ext uri="{FF2B5EF4-FFF2-40B4-BE49-F238E27FC236}">
                <a16:creationId xmlns:a16="http://schemas.microsoft.com/office/drawing/2014/main" id="{FCC4988F-D3B3-475F-816B-BF6BF74080C9}"/>
              </a:ext>
            </a:extLst>
          </p:cNvPr>
          <p:cNvPicPr/>
          <p:nvPr/>
        </p:nvPicPr>
        <p:blipFill rotWithShape="1">
          <a:blip r:embed="rId3"/>
          <a:srcRect r="31940" b="-2"/>
          <a:stretch/>
        </p:blipFill>
        <p:spPr>
          <a:xfrm>
            <a:off x="446533" y="735934"/>
            <a:ext cx="5596432" cy="5571067"/>
          </a:xfrm>
          <a:prstGeom prst="rect">
            <a:avLst/>
          </a:prstGeom>
        </p:spPr>
      </p:pic>
    </p:spTree>
    <p:extLst>
      <p:ext uri="{BB962C8B-B14F-4D97-AF65-F5344CB8AC3E}">
        <p14:creationId xmlns:p14="http://schemas.microsoft.com/office/powerpoint/2010/main" val="140405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C41CBF-AAFF-447A-9AED-39BF13F11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D8FAD84-D457-4DEE-9ED8-3F8A38A52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06C108D5-E57F-4F6E-80DF-2166F5102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35823FB0-9164-4585-8884-78E2734464AD}"/>
              </a:ext>
            </a:extLst>
          </p:cNvPr>
          <p:cNvPicPr/>
          <p:nvPr/>
        </p:nvPicPr>
        <p:blipFill rotWithShape="1">
          <a:blip r:embed="rId2"/>
          <a:srcRect r="31281" b="1"/>
          <a:stretch/>
        </p:blipFill>
        <p:spPr>
          <a:xfrm>
            <a:off x="446533" y="643467"/>
            <a:ext cx="5609384" cy="5571067"/>
          </a:xfrm>
          <a:prstGeom prst="rect">
            <a:avLst/>
          </a:prstGeom>
        </p:spPr>
      </p:pic>
      <p:pic>
        <p:nvPicPr>
          <p:cNvPr id="2" name="Picture 1">
            <a:extLst>
              <a:ext uri="{FF2B5EF4-FFF2-40B4-BE49-F238E27FC236}">
                <a16:creationId xmlns:a16="http://schemas.microsoft.com/office/drawing/2014/main" id="{1B65FC58-B340-471F-94FD-E31184E3DB3E}"/>
              </a:ext>
            </a:extLst>
          </p:cNvPr>
          <p:cNvPicPr/>
          <p:nvPr/>
        </p:nvPicPr>
        <p:blipFill rotWithShape="1">
          <a:blip r:embed="rId3"/>
          <a:srcRect r="31187" b="-2"/>
          <a:stretch/>
        </p:blipFill>
        <p:spPr>
          <a:xfrm>
            <a:off x="6149035" y="643467"/>
            <a:ext cx="5596432" cy="5571067"/>
          </a:xfrm>
          <a:prstGeom prst="rect">
            <a:avLst/>
          </a:prstGeom>
        </p:spPr>
      </p:pic>
    </p:spTree>
    <p:extLst>
      <p:ext uri="{BB962C8B-B14F-4D97-AF65-F5344CB8AC3E}">
        <p14:creationId xmlns:p14="http://schemas.microsoft.com/office/powerpoint/2010/main" val="2960224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AE783EBF-D65D-4B78-98FB-5547225DF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3E6E2DB5-CC48-4F63-88ED-CD0E75DD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0">
            <a:extLst>
              <a:ext uri="{FF2B5EF4-FFF2-40B4-BE49-F238E27FC236}">
                <a16:creationId xmlns:a16="http://schemas.microsoft.com/office/drawing/2014/main" id="{17EA3FFF-8C5B-4275-9746-981E82EF8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C7AC4F7E-E207-44B7-AAEC-E509DE25D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2" name="Picture 1">
            <a:extLst>
              <a:ext uri="{FF2B5EF4-FFF2-40B4-BE49-F238E27FC236}">
                <a16:creationId xmlns:a16="http://schemas.microsoft.com/office/drawing/2014/main" id="{BFB6E68D-F2D8-4B5F-BD07-999B449BBC98}"/>
              </a:ext>
            </a:extLst>
          </p:cNvPr>
          <p:cNvPicPr/>
          <p:nvPr/>
        </p:nvPicPr>
        <p:blipFill rotWithShape="1">
          <a:blip r:embed="rId3"/>
          <a:srcRect r="1192" b="-1"/>
          <a:stretch/>
        </p:blipFill>
        <p:spPr>
          <a:xfrm>
            <a:off x="446532" y="599724"/>
            <a:ext cx="7501129" cy="5200321"/>
          </a:xfrm>
          <a:prstGeom prst="rect">
            <a:avLst/>
          </a:prstGeom>
        </p:spPr>
      </p:pic>
      <p:pic>
        <p:nvPicPr>
          <p:cNvPr id="3" name="Picture 2">
            <a:extLst>
              <a:ext uri="{FF2B5EF4-FFF2-40B4-BE49-F238E27FC236}">
                <a16:creationId xmlns:a16="http://schemas.microsoft.com/office/drawing/2014/main" id="{6874881A-0BFD-4D7E-A07F-A551A2471C2F}"/>
              </a:ext>
            </a:extLst>
          </p:cNvPr>
          <p:cNvPicPr/>
          <p:nvPr/>
        </p:nvPicPr>
        <p:blipFill rotWithShape="1">
          <a:blip r:embed="rId4"/>
          <a:srcRect l="4351" r="58440"/>
          <a:stretch/>
        </p:blipFill>
        <p:spPr>
          <a:xfrm>
            <a:off x="8042147" y="599723"/>
            <a:ext cx="3703323" cy="5200321"/>
          </a:xfrm>
          <a:prstGeom prst="rect">
            <a:avLst/>
          </a:prstGeom>
        </p:spPr>
      </p:pic>
      <p:sp>
        <p:nvSpPr>
          <p:cNvPr id="25" name="Rectangle 24">
            <a:extLst>
              <a:ext uri="{FF2B5EF4-FFF2-40B4-BE49-F238E27FC236}">
                <a16:creationId xmlns:a16="http://schemas.microsoft.com/office/drawing/2014/main" id="{9D5BE10C-0BD1-4782-BCF4-5CB6B73E5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81837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BB3D7-6BB8-4264-9DC2-E395562E1286}"/>
              </a:ext>
            </a:extLst>
          </p:cNvPr>
          <p:cNvSpPr>
            <a:spLocks noGrp="1"/>
          </p:cNvSpPr>
          <p:nvPr>
            <p:ph type="title"/>
          </p:nvPr>
        </p:nvSpPr>
        <p:spPr/>
        <p:txBody>
          <a:bodyPr/>
          <a:lstStyle/>
          <a:p>
            <a:r>
              <a:rPr lang="en-US" dirty="0"/>
              <a:t>TABLEAU IMPLEMENTATION</a:t>
            </a:r>
          </a:p>
        </p:txBody>
      </p:sp>
      <p:sp>
        <p:nvSpPr>
          <p:cNvPr id="4" name="TextBox 3">
            <a:extLst>
              <a:ext uri="{FF2B5EF4-FFF2-40B4-BE49-F238E27FC236}">
                <a16:creationId xmlns:a16="http://schemas.microsoft.com/office/drawing/2014/main" id="{14B47A53-DE4F-404E-A9BE-D102E78BD4DA}"/>
              </a:ext>
            </a:extLst>
          </p:cNvPr>
          <p:cNvSpPr txBox="1"/>
          <p:nvPr/>
        </p:nvSpPr>
        <p:spPr>
          <a:xfrm>
            <a:off x="400692" y="2087510"/>
            <a:ext cx="11204818" cy="987130"/>
          </a:xfrm>
          <a:prstGeom prst="rect">
            <a:avLst/>
          </a:prstGeom>
          <a:noFill/>
        </p:spPr>
        <p:txBody>
          <a:bodyPr wrap="square">
            <a:spAutoFit/>
          </a:bodyPr>
          <a:lstStyle/>
          <a:p>
            <a:pPr>
              <a:lnSpc>
                <a:spcPct val="107000"/>
              </a:lnSpc>
              <a:spcAft>
                <a:spcPts val="0"/>
              </a:spcAft>
            </a:pPr>
            <a:r>
              <a:rPr lang="en-US" dirty="0">
                <a:highlight>
                  <a:srgbClr val="FFFFFF"/>
                </a:highlight>
                <a:latin typeface="Times New Roman" panose="02020603050405020304" pitchFamily="18" charset="0"/>
              </a:rPr>
              <a:t>The Tableau file </a:t>
            </a:r>
            <a:r>
              <a:rPr lang="en-US" dirty="0" err="1">
                <a:highlight>
                  <a:srgbClr val="FFFFFF"/>
                </a:highlight>
                <a:latin typeface="Times New Roman" panose="02020603050405020304" pitchFamily="18" charset="0"/>
              </a:rPr>
              <a:t>twbx</a:t>
            </a:r>
            <a:r>
              <a:rPr lang="en-US" dirty="0">
                <a:highlight>
                  <a:srgbClr val="FFFFFF"/>
                </a:highlight>
                <a:latin typeface="Times New Roman" panose="02020603050405020304" pitchFamily="18" charset="0"/>
              </a:rPr>
              <a:t> has lead, lag, prescriptive and descriptive  measures in a story. The main metrics which are highly insightful and impact the business decisions are taken and included in dashboards. </a:t>
            </a:r>
          </a:p>
          <a:p>
            <a:pPr marL="342900" marR="0" indent="-342900">
              <a:lnSpc>
                <a:spcPct val="107000"/>
              </a:lnSpc>
              <a:spcBef>
                <a:spcPts val="200"/>
              </a:spcBef>
              <a:buFont typeface="+mj-lt"/>
              <a:buAutoNum type="arabicPeriod"/>
            </a:pPr>
            <a:endParaRPr lang="en-US" dirty="0">
              <a:highlight>
                <a:srgbClr val="FFFFFF"/>
              </a:highlight>
              <a:latin typeface="Times New Roman" panose="02020603050405020304" pitchFamily="18" charset="0"/>
            </a:endParaRPr>
          </a:p>
        </p:txBody>
      </p:sp>
      <p:sp>
        <p:nvSpPr>
          <p:cNvPr id="6" name="TextBox 5">
            <a:extLst>
              <a:ext uri="{FF2B5EF4-FFF2-40B4-BE49-F238E27FC236}">
                <a16:creationId xmlns:a16="http://schemas.microsoft.com/office/drawing/2014/main" id="{E52B12CE-C6E3-4E56-AA52-CC321BE8C4FD}"/>
              </a:ext>
            </a:extLst>
          </p:cNvPr>
          <p:cNvSpPr txBox="1"/>
          <p:nvPr/>
        </p:nvSpPr>
        <p:spPr>
          <a:xfrm>
            <a:off x="1582220" y="4794904"/>
            <a:ext cx="3801438" cy="1334789"/>
          </a:xfrm>
          <a:prstGeom prst="rect">
            <a:avLst/>
          </a:prstGeom>
          <a:noFill/>
        </p:spPr>
        <p:txBody>
          <a:bodyPr wrap="square">
            <a:spAutoFit/>
          </a:bodyPr>
          <a:lstStyle/>
          <a:p>
            <a:pPr>
              <a:lnSpc>
                <a:spcPct val="107000"/>
              </a:lnSpc>
              <a:spcBef>
                <a:spcPts val="200"/>
              </a:spcBef>
              <a:spcAft>
                <a:spcPts val="0"/>
              </a:spcAft>
            </a:pPr>
            <a:r>
              <a:rPr lang="en-US" b="1" dirty="0">
                <a:solidFill>
                  <a:srgbClr val="2F5496"/>
                </a:solidFill>
                <a:highlight>
                  <a:srgbClr val="FFFFFF"/>
                </a:highlight>
                <a:latin typeface="Times New Roman" panose="02020603050405020304" pitchFamily="18" charset="0"/>
                <a:cs typeface="Times New Roman" panose="02020603050405020304" pitchFamily="18" charset="0"/>
              </a:rPr>
              <a:t>Dashboard 2 - Lead Measures:</a:t>
            </a:r>
          </a:p>
          <a:p>
            <a:pPr marL="342900" lvl="6" indent="-342900">
              <a:lnSpc>
                <a:spcPct val="107000"/>
              </a:lnSpc>
              <a:spcBef>
                <a:spcPts val="200"/>
              </a:spcBef>
              <a:spcAft>
                <a:spcPts val="0"/>
              </a:spcAft>
              <a:buFont typeface="+mj-lt"/>
              <a:buAutoNum type="arabicPeriod"/>
            </a:pPr>
            <a:r>
              <a:rPr lang="en-US" dirty="0">
                <a:highlight>
                  <a:srgbClr val="FFFFFF"/>
                </a:highlight>
                <a:latin typeface="Times New Roman" panose="02020603050405020304" pitchFamily="18" charset="0"/>
              </a:rPr>
              <a:t>Orders in week</a:t>
            </a:r>
          </a:p>
          <a:p>
            <a:pPr marL="342900" lvl="6" indent="-342900">
              <a:lnSpc>
                <a:spcPct val="107000"/>
              </a:lnSpc>
              <a:spcBef>
                <a:spcPts val="200"/>
              </a:spcBef>
              <a:spcAft>
                <a:spcPts val="0"/>
              </a:spcAft>
              <a:buFont typeface="+mj-lt"/>
              <a:buAutoNum type="arabicPeriod"/>
            </a:pPr>
            <a:r>
              <a:rPr lang="en-US" dirty="0">
                <a:highlight>
                  <a:srgbClr val="FFFFFF"/>
                </a:highlight>
                <a:latin typeface="Times New Roman" panose="02020603050405020304" pitchFamily="18" charset="0"/>
              </a:rPr>
              <a:t>Revenue per week</a:t>
            </a:r>
          </a:p>
          <a:p>
            <a:pPr marL="342900" lvl="6" indent="-342900">
              <a:lnSpc>
                <a:spcPct val="107000"/>
              </a:lnSpc>
              <a:spcBef>
                <a:spcPts val="200"/>
              </a:spcBef>
              <a:spcAft>
                <a:spcPts val="800"/>
              </a:spcAft>
              <a:buFont typeface="+mj-lt"/>
              <a:buAutoNum type="arabicPeriod"/>
            </a:pPr>
            <a:r>
              <a:rPr lang="en-US" dirty="0">
                <a:highlight>
                  <a:srgbClr val="FFFFFF"/>
                </a:highlight>
                <a:latin typeface="Times New Roman" panose="02020603050405020304" pitchFamily="18" charset="0"/>
              </a:rPr>
              <a:t>Product most sold in each weekday </a:t>
            </a:r>
          </a:p>
        </p:txBody>
      </p:sp>
      <p:sp>
        <p:nvSpPr>
          <p:cNvPr id="8" name="TextBox 7">
            <a:extLst>
              <a:ext uri="{FF2B5EF4-FFF2-40B4-BE49-F238E27FC236}">
                <a16:creationId xmlns:a16="http://schemas.microsoft.com/office/drawing/2014/main" id="{5B563BF6-46A7-4E2B-AC7C-BE9AA768F616}"/>
              </a:ext>
            </a:extLst>
          </p:cNvPr>
          <p:cNvSpPr txBox="1"/>
          <p:nvPr/>
        </p:nvSpPr>
        <p:spPr>
          <a:xfrm>
            <a:off x="7045503" y="2830342"/>
            <a:ext cx="6097712" cy="1554208"/>
          </a:xfrm>
          <a:prstGeom prst="rect">
            <a:avLst/>
          </a:prstGeom>
          <a:noFill/>
        </p:spPr>
        <p:txBody>
          <a:bodyPr wrap="square">
            <a:spAutoFit/>
          </a:bodyPr>
          <a:lstStyle/>
          <a:p>
            <a:pPr marL="0" marR="0">
              <a:lnSpc>
                <a:spcPct val="107000"/>
              </a:lnSpc>
              <a:spcBef>
                <a:spcPts val="200"/>
              </a:spcBef>
              <a:spcAft>
                <a:spcPts val="0"/>
              </a:spcAft>
            </a:pPr>
            <a:r>
              <a:rPr lang="en-US" sz="1800" b="1" dirty="0">
                <a:solidFill>
                  <a:srgbClr val="2F5496"/>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Dashboard 3 - Descriptive Analysis:</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highlight>
                  <a:srgbClr val="FFFFFF"/>
                </a:highlight>
                <a:latin typeface="Times New Roman" panose="02020603050405020304" pitchFamily="18" charset="0"/>
                <a:ea typeface="Times New Roman" panose="02020603050405020304" pitchFamily="18" charset="0"/>
              </a:rPr>
              <a:t>Sales Vs Category</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highlight>
                  <a:srgbClr val="FFFFFF"/>
                </a:highlight>
                <a:latin typeface="Times New Roman" panose="02020603050405020304" pitchFamily="18" charset="0"/>
                <a:ea typeface="Times New Roman" panose="02020603050405020304" pitchFamily="18" charset="0"/>
              </a:rPr>
              <a:t>Age Vs category</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highlight>
                  <a:srgbClr val="FFFFFF"/>
                </a:highlight>
                <a:latin typeface="Times New Roman" panose="02020603050405020304" pitchFamily="18" charset="0"/>
                <a:ea typeface="Times New Roman" panose="02020603050405020304" pitchFamily="18" charset="0"/>
              </a:rPr>
              <a:t>Payment Type Analysis</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dirty="0">
                <a:effectLst/>
                <a:highlight>
                  <a:srgbClr val="FFFFFF"/>
                </a:highlight>
                <a:latin typeface="Times New Roman" panose="02020603050405020304" pitchFamily="18" charset="0"/>
                <a:ea typeface="Times New Roman" panose="02020603050405020304" pitchFamily="18" charset="0"/>
              </a:rPr>
              <a:t>State wise distribution</a:t>
            </a:r>
            <a:r>
              <a:rPr lang="en-US" sz="1800" dirty="0">
                <a:effectLst/>
                <a:latin typeface="Times New Roman" panose="02020603050405020304" pitchFamily="18" charset="0"/>
                <a:ea typeface="Times New Roman" panose="02020603050405020304" pitchFamily="18" charset="0"/>
              </a:rPr>
              <a:t> </a:t>
            </a:r>
          </a:p>
        </p:txBody>
      </p:sp>
      <p:sp>
        <p:nvSpPr>
          <p:cNvPr id="10" name="TextBox 9">
            <a:extLst>
              <a:ext uri="{FF2B5EF4-FFF2-40B4-BE49-F238E27FC236}">
                <a16:creationId xmlns:a16="http://schemas.microsoft.com/office/drawing/2014/main" id="{116BFE2D-4B28-4251-8042-B3BEF8C77176}"/>
              </a:ext>
            </a:extLst>
          </p:cNvPr>
          <p:cNvSpPr txBox="1"/>
          <p:nvPr/>
        </p:nvSpPr>
        <p:spPr>
          <a:xfrm>
            <a:off x="7045503" y="4882369"/>
            <a:ext cx="6303194" cy="961482"/>
          </a:xfrm>
          <a:prstGeom prst="rect">
            <a:avLst/>
          </a:prstGeom>
          <a:noFill/>
        </p:spPr>
        <p:txBody>
          <a:bodyPr wrap="square">
            <a:spAutoFit/>
          </a:bodyPr>
          <a:lstStyle/>
          <a:p>
            <a:pPr marL="0" marR="0">
              <a:lnSpc>
                <a:spcPct val="107000"/>
              </a:lnSpc>
              <a:spcBef>
                <a:spcPts val="200"/>
              </a:spcBef>
              <a:spcAft>
                <a:spcPts val="0"/>
              </a:spcAft>
            </a:pPr>
            <a:r>
              <a:rPr lang="en-US" sz="1800" b="1" dirty="0">
                <a:solidFill>
                  <a:srgbClr val="2F5496"/>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Dashboard 4 – Predictive  Analysis:</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highlight>
                  <a:srgbClr val="FFFFFF"/>
                </a:highlight>
                <a:latin typeface="Times New Roman" panose="02020603050405020304" pitchFamily="18" charset="0"/>
                <a:ea typeface="Times New Roman" panose="02020603050405020304" pitchFamily="18" charset="0"/>
              </a:rPr>
              <a:t>Revenue Forecast</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dirty="0">
                <a:effectLst/>
                <a:highlight>
                  <a:srgbClr val="FFFFFF"/>
                </a:highlight>
                <a:latin typeface="Times New Roman" panose="02020603050405020304" pitchFamily="18" charset="0"/>
                <a:ea typeface="Times New Roman" panose="02020603050405020304" pitchFamily="18" charset="0"/>
              </a:rPr>
              <a:t>Demand Forecast</a:t>
            </a:r>
            <a:endParaRPr lang="en-US" sz="18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21B2B95B-83DF-4220-8411-768656325AD0}"/>
              </a:ext>
            </a:extLst>
          </p:cNvPr>
          <p:cNvSpPr txBox="1"/>
          <p:nvPr/>
        </p:nvSpPr>
        <p:spPr>
          <a:xfrm>
            <a:off x="1582220" y="2794970"/>
            <a:ext cx="3564278" cy="1554977"/>
          </a:xfrm>
          <a:prstGeom prst="rect">
            <a:avLst/>
          </a:prstGeom>
          <a:noFill/>
        </p:spPr>
        <p:txBody>
          <a:bodyPr wrap="square">
            <a:spAutoFit/>
          </a:bodyPr>
          <a:lstStyle/>
          <a:p>
            <a:pPr marR="0">
              <a:lnSpc>
                <a:spcPct val="107000"/>
              </a:lnSpc>
              <a:spcBef>
                <a:spcPts val="200"/>
              </a:spcBef>
            </a:pPr>
            <a:r>
              <a:rPr lang="en-US" b="1" dirty="0">
                <a:solidFill>
                  <a:srgbClr val="2F5496"/>
                </a:solidFill>
                <a:highlight>
                  <a:srgbClr val="FFFFFF"/>
                </a:highlight>
                <a:latin typeface="Times New Roman" panose="02020603050405020304" pitchFamily="18" charset="0"/>
                <a:cs typeface="Times New Roman" panose="02020603050405020304" pitchFamily="18" charset="0"/>
              </a:rPr>
              <a:t>Dashboard 1 - Lag Measures:</a:t>
            </a:r>
          </a:p>
          <a:p>
            <a:pPr marL="342900" indent="-342900">
              <a:lnSpc>
                <a:spcPct val="107000"/>
              </a:lnSpc>
              <a:spcAft>
                <a:spcPts val="0"/>
              </a:spcAft>
              <a:buFont typeface="+mj-lt"/>
              <a:buAutoNum type="arabicPeriod"/>
            </a:pPr>
            <a:r>
              <a:rPr lang="en-US" dirty="0">
                <a:highlight>
                  <a:srgbClr val="FFFFFF"/>
                </a:highlight>
                <a:latin typeface="Times New Roman" panose="02020603050405020304" pitchFamily="18" charset="0"/>
              </a:rPr>
              <a:t>Revenue per store/per year</a:t>
            </a:r>
          </a:p>
          <a:p>
            <a:pPr marL="342900" indent="-342900">
              <a:lnSpc>
                <a:spcPct val="107000"/>
              </a:lnSpc>
              <a:spcAft>
                <a:spcPts val="0"/>
              </a:spcAft>
              <a:buFont typeface="+mj-lt"/>
              <a:buAutoNum type="arabicPeriod"/>
            </a:pPr>
            <a:r>
              <a:rPr lang="en-US" dirty="0">
                <a:highlight>
                  <a:srgbClr val="FFFFFF"/>
                </a:highlight>
                <a:latin typeface="Times New Roman" panose="02020603050405020304" pitchFamily="18" charset="0"/>
              </a:rPr>
              <a:t>Revenue each Quarter</a:t>
            </a:r>
          </a:p>
          <a:p>
            <a:pPr marL="342900" indent="-342900">
              <a:lnSpc>
                <a:spcPct val="107000"/>
              </a:lnSpc>
              <a:spcAft>
                <a:spcPts val="0"/>
              </a:spcAft>
              <a:buFont typeface="+mj-lt"/>
              <a:buAutoNum type="arabicPeriod"/>
            </a:pPr>
            <a:r>
              <a:rPr lang="en-US" dirty="0">
                <a:highlight>
                  <a:srgbClr val="FFFFFF"/>
                </a:highlight>
                <a:latin typeface="Times New Roman" panose="02020603050405020304" pitchFamily="18" charset="0"/>
              </a:rPr>
              <a:t>Average Orders per month</a:t>
            </a:r>
          </a:p>
          <a:p>
            <a:pPr marL="342900" indent="-342900">
              <a:lnSpc>
                <a:spcPct val="107000"/>
              </a:lnSpc>
              <a:spcAft>
                <a:spcPts val="800"/>
              </a:spcAft>
              <a:buFont typeface="+mj-lt"/>
              <a:buAutoNum type="arabicPeriod"/>
            </a:pPr>
            <a:r>
              <a:rPr lang="en-US" dirty="0">
                <a:highlight>
                  <a:srgbClr val="FFFFFF"/>
                </a:highlight>
                <a:latin typeface="Times New Roman" panose="02020603050405020304" pitchFamily="18" charset="0"/>
              </a:rPr>
              <a:t>Revenue each month</a:t>
            </a:r>
            <a:endParaRPr lang="en-US" dirty="0"/>
          </a:p>
        </p:txBody>
      </p:sp>
      <p:pic>
        <p:nvPicPr>
          <p:cNvPr id="13" name="image3.png">
            <a:extLst>
              <a:ext uri="{FF2B5EF4-FFF2-40B4-BE49-F238E27FC236}">
                <a16:creationId xmlns:a16="http://schemas.microsoft.com/office/drawing/2014/main" id="{F2F6DBB5-77E2-421E-9552-00E35D0B2E0D}"/>
              </a:ext>
            </a:extLst>
          </p:cNvPr>
          <p:cNvPicPr/>
          <p:nvPr/>
        </p:nvPicPr>
        <p:blipFill>
          <a:blip r:embed="rId2"/>
          <a:srcRect/>
          <a:stretch>
            <a:fillRect/>
          </a:stretch>
        </p:blipFill>
        <p:spPr>
          <a:xfrm>
            <a:off x="10533451" y="862695"/>
            <a:ext cx="967740" cy="720725"/>
          </a:xfrm>
          <a:prstGeom prst="rect">
            <a:avLst/>
          </a:prstGeom>
          <a:ln/>
        </p:spPr>
      </p:pic>
    </p:spTree>
    <p:extLst>
      <p:ext uri="{BB962C8B-B14F-4D97-AF65-F5344CB8AC3E}">
        <p14:creationId xmlns:p14="http://schemas.microsoft.com/office/powerpoint/2010/main" val="1518244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8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85">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D8E28F-191D-48B8-A7AA-1CED1FBE2344}"/>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a:t>CONCLUSION</a:t>
            </a:r>
          </a:p>
        </p:txBody>
      </p:sp>
      <p:sp>
        <p:nvSpPr>
          <p:cNvPr id="88" name="Rectangle 87">
            <a:extLst>
              <a:ext uri="{FF2B5EF4-FFF2-40B4-BE49-F238E27FC236}">
                <a16:creationId xmlns:a16="http://schemas.microsoft.com/office/drawing/2014/main" id="{F9E22090-20B0-4E64-847E-6DE402F70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image3.png">
            <a:extLst>
              <a:ext uri="{FF2B5EF4-FFF2-40B4-BE49-F238E27FC236}">
                <a16:creationId xmlns:a16="http://schemas.microsoft.com/office/drawing/2014/main" id="{2D4FF407-A4C0-4587-AD58-060930753446}"/>
              </a:ext>
            </a:extLst>
          </p:cNvPr>
          <p:cNvPicPr/>
          <p:nvPr/>
        </p:nvPicPr>
        <p:blipFill>
          <a:blip r:embed="rId2"/>
          <a:stretch>
            <a:fillRect/>
          </a:stretch>
        </p:blipFill>
        <p:spPr>
          <a:xfrm>
            <a:off x="657225" y="2947820"/>
            <a:ext cx="3305175" cy="2475690"/>
          </a:xfrm>
          <a:prstGeom prst="rect">
            <a:avLst/>
          </a:prstGeom>
        </p:spPr>
      </p:pic>
      <p:sp>
        <p:nvSpPr>
          <p:cNvPr id="4" name="TextBox 3">
            <a:extLst>
              <a:ext uri="{FF2B5EF4-FFF2-40B4-BE49-F238E27FC236}">
                <a16:creationId xmlns:a16="http://schemas.microsoft.com/office/drawing/2014/main" id="{A68E9C2E-9025-457D-8230-19DCBCDBCA63}"/>
              </a:ext>
            </a:extLst>
          </p:cNvPr>
          <p:cNvSpPr txBox="1"/>
          <p:nvPr/>
        </p:nvSpPr>
        <p:spPr>
          <a:xfrm>
            <a:off x="4505325" y="2180496"/>
            <a:ext cx="7105481" cy="4045683"/>
          </a:xfrm>
          <a:prstGeom prst="rect">
            <a:avLst/>
          </a:prstGeom>
        </p:spPr>
        <p:txBody>
          <a:bodyPr vert="horz" lIns="91440" tIns="45720" rIns="91440" bIns="45720" rtlCol="0" anchor="ctr">
            <a:normAutofit/>
          </a:bodyPr>
          <a:lstStyle/>
          <a:p>
            <a:pPr marL="0" marR="0">
              <a:spcBef>
                <a:spcPct val="20000"/>
              </a:spcBef>
              <a:spcAft>
                <a:spcPts val="600"/>
              </a:spcAft>
              <a:buClr>
                <a:schemeClr val="accent2"/>
              </a:buClr>
              <a:buSzPct val="92000"/>
            </a:pPr>
            <a:r>
              <a:rPr lang="en-US" sz="2400" dirty="0">
                <a:solidFill>
                  <a:schemeClr val="tx2"/>
                </a:solidFill>
                <a:effectLst/>
              </a:rPr>
              <a:t>In summary, BI makes it possible to combine data from multiple sources, analyze the information into a digested format, and then disseminate the information to relevant stakeholders. This allows companies to see the big picture and make smart business decisions.  By analyzing all these metrics and reports business can make critical decisions about the inventory, which stores are lucrative, which products need improvement, product unit price optimization. </a:t>
            </a:r>
          </a:p>
        </p:txBody>
      </p:sp>
    </p:spTree>
    <p:extLst>
      <p:ext uri="{BB962C8B-B14F-4D97-AF65-F5344CB8AC3E}">
        <p14:creationId xmlns:p14="http://schemas.microsoft.com/office/powerpoint/2010/main" val="207978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8CED-3B58-4A5E-AA7D-11260356B1E0}"/>
              </a:ext>
            </a:extLst>
          </p:cNvPr>
          <p:cNvSpPr>
            <a:spLocks noGrp="1"/>
          </p:cNvSpPr>
          <p:nvPr>
            <p:ph type="title"/>
          </p:nvPr>
        </p:nvSpPr>
        <p:spPr>
          <a:xfrm>
            <a:off x="586490" y="863461"/>
            <a:ext cx="2567998" cy="567284"/>
          </a:xfrm>
        </p:spPr>
        <p:txBody>
          <a:bodyPr/>
          <a:lstStyle/>
          <a:p>
            <a:r>
              <a:rPr lang="en-US" dirty="0"/>
              <a:t>MIND MAP</a:t>
            </a:r>
          </a:p>
        </p:txBody>
      </p:sp>
      <p:pic>
        <p:nvPicPr>
          <p:cNvPr id="3" name="Picture 2" descr="Diagram, letter&#10;&#10;Description automatically generated">
            <a:extLst>
              <a:ext uri="{FF2B5EF4-FFF2-40B4-BE49-F238E27FC236}">
                <a16:creationId xmlns:a16="http://schemas.microsoft.com/office/drawing/2014/main" id="{3AD6B54E-BC8A-4008-8C76-03E77A2EF0B8}"/>
              </a:ext>
            </a:extLst>
          </p:cNvPr>
          <p:cNvPicPr/>
          <p:nvPr/>
        </p:nvPicPr>
        <p:blipFill rotWithShape="1">
          <a:blip r:embed="rId2">
            <a:extLst>
              <a:ext uri="{28A0092B-C50C-407E-A947-70E740481C1C}">
                <a14:useLocalDpi xmlns:a14="http://schemas.microsoft.com/office/drawing/2010/main" val="0"/>
              </a:ext>
            </a:extLst>
          </a:blip>
          <a:srcRect t="10572"/>
          <a:stretch/>
        </p:blipFill>
        <p:spPr bwMode="auto">
          <a:xfrm>
            <a:off x="421240" y="1941816"/>
            <a:ext cx="11332396" cy="4726112"/>
          </a:xfrm>
          <a:prstGeom prst="rect">
            <a:avLst/>
          </a:prstGeom>
          <a:ln w="12700"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pic>
        <p:nvPicPr>
          <p:cNvPr id="4" name="image3.png">
            <a:extLst>
              <a:ext uri="{FF2B5EF4-FFF2-40B4-BE49-F238E27FC236}">
                <a16:creationId xmlns:a16="http://schemas.microsoft.com/office/drawing/2014/main" id="{E7FA293B-4A96-4439-A6B1-A9A50BBC9FE8}"/>
              </a:ext>
            </a:extLst>
          </p:cNvPr>
          <p:cNvPicPr/>
          <p:nvPr/>
        </p:nvPicPr>
        <p:blipFill>
          <a:blip r:embed="rId3"/>
          <a:srcRect/>
          <a:stretch>
            <a:fillRect/>
          </a:stretch>
        </p:blipFill>
        <p:spPr>
          <a:xfrm>
            <a:off x="10637770" y="863461"/>
            <a:ext cx="967740" cy="720725"/>
          </a:xfrm>
          <a:prstGeom prst="rect">
            <a:avLst/>
          </a:prstGeom>
          <a:ln/>
        </p:spPr>
      </p:pic>
    </p:spTree>
    <p:extLst>
      <p:ext uri="{BB962C8B-B14F-4D97-AF65-F5344CB8AC3E}">
        <p14:creationId xmlns:p14="http://schemas.microsoft.com/office/powerpoint/2010/main" val="3982914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1670-02F6-44FF-B41A-D8210EA0F20C}"/>
              </a:ext>
            </a:extLst>
          </p:cNvPr>
          <p:cNvSpPr>
            <a:spLocks noGrp="1"/>
          </p:cNvSpPr>
          <p:nvPr>
            <p:ph type="title"/>
          </p:nvPr>
        </p:nvSpPr>
        <p:spPr>
          <a:xfrm>
            <a:off x="581194" y="849743"/>
            <a:ext cx="3568662" cy="646394"/>
          </a:xfrm>
        </p:spPr>
        <p:txBody>
          <a:bodyPr>
            <a:normAutofit/>
          </a:bodyPr>
          <a:lstStyle/>
          <a:p>
            <a:r>
              <a:rPr lang="en-US" dirty="0"/>
              <a:t>Business Scenario</a:t>
            </a:r>
          </a:p>
        </p:txBody>
      </p:sp>
      <p:sp>
        <p:nvSpPr>
          <p:cNvPr id="54" name="Rectangle 46">
            <a:extLst>
              <a:ext uri="{FF2B5EF4-FFF2-40B4-BE49-F238E27FC236}">
                <a16:creationId xmlns:a16="http://schemas.microsoft.com/office/drawing/2014/main" id="{F9E22090-20B0-4E64-847E-6DE402F70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graphical user interface&#10;&#10;Description automatically generated">
            <a:extLst>
              <a:ext uri="{FF2B5EF4-FFF2-40B4-BE49-F238E27FC236}">
                <a16:creationId xmlns:a16="http://schemas.microsoft.com/office/drawing/2014/main" id="{A3ED7DC2-75C0-4D10-A146-E9619D7D1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5" y="3256085"/>
            <a:ext cx="3305175" cy="1859160"/>
          </a:xfrm>
          <a:prstGeom prst="rect">
            <a:avLst/>
          </a:prstGeom>
        </p:spPr>
      </p:pic>
      <p:sp>
        <p:nvSpPr>
          <p:cNvPr id="3" name="Content Placeholder 2">
            <a:extLst>
              <a:ext uri="{FF2B5EF4-FFF2-40B4-BE49-F238E27FC236}">
                <a16:creationId xmlns:a16="http://schemas.microsoft.com/office/drawing/2014/main" id="{B5BA2E2B-954B-4B18-853B-058B6DD6463A}"/>
              </a:ext>
            </a:extLst>
          </p:cNvPr>
          <p:cNvSpPr>
            <a:spLocks noGrp="1"/>
          </p:cNvSpPr>
          <p:nvPr>
            <p:ph idx="1"/>
          </p:nvPr>
        </p:nvSpPr>
        <p:spPr>
          <a:xfrm>
            <a:off x="4505325" y="2180496"/>
            <a:ext cx="7105481" cy="4045683"/>
          </a:xfrm>
        </p:spPr>
        <p:txBody>
          <a:bodyPr>
            <a:normAutofit/>
          </a:bodyPr>
          <a:lstStyle/>
          <a:p>
            <a:pPr marL="0" marR="0" indent="0">
              <a:lnSpc>
                <a:spcPct val="90000"/>
              </a:lnSpc>
              <a:spcBef>
                <a:spcPts val="200"/>
              </a:spcBef>
              <a:spcAft>
                <a:spcPts val="0"/>
              </a:spcAft>
              <a:buNone/>
            </a:pPr>
            <a:r>
              <a:rPr lang="en-US" sz="1500" b="1">
                <a:highlight>
                  <a:srgbClr val="FFFFFF"/>
                </a:highlight>
                <a:latin typeface="Times New Roman" panose="02020603050405020304" pitchFamily="18" charset="0"/>
                <a:cs typeface="Times New Roman" panose="02020603050405020304" pitchFamily="18" charset="0"/>
              </a:rPr>
              <a:t>Scenario</a:t>
            </a:r>
          </a:p>
          <a:p>
            <a:pPr marL="0" marR="0">
              <a:lnSpc>
                <a:spcPct val="90000"/>
              </a:lnSpc>
              <a:spcBef>
                <a:spcPts val="0"/>
              </a:spcBef>
              <a:spcAft>
                <a:spcPts val="800"/>
              </a:spcAft>
            </a:pPr>
            <a:r>
              <a:rPr lang="en-US" sz="1500">
                <a:effectLst/>
                <a:latin typeface="Times New Roman" panose="02020603050405020304" pitchFamily="18" charset="0"/>
                <a:ea typeface="Times New Roman" panose="02020603050405020304" pitchFamily="18" charset="0"/>
              </a:rPr>
              <a:t>A </a:t>
            </a:r>
            <a:r>
              <a:rPr lang="en-US" sz="1500" b="1">
                <a:effectLst/>
                <a:latin typeface="Times New Roman" panose="02020603050405020304" pitchFamily="18" charset="0"/>
                <a:ea typeface="Times New Roman" panose="02020603050405020304" pitchFamily="18" charset="0"/>
              </a:rPr>
              <a:t>Customer</a:t>
            </a:r>
            <a:r>
              <a:rPr lang="en-US" sz="1500">
                <a:effectLst/>
                <a:latin typeface="Times New Roman" panose="02020603050405020304" pitchFamily="18" charset="0"/>
                <a:ea typeface="Times New Roman" panose="02020603050405020304" pitchFamily="18" charset="0"/>
              </a:rPr>
              <a:t> enters the store to buy a new pair of shoes and tennis racket to start with a new hobby. The </a:t>
            </a:r>
            <a:r>
              <a:rPr lang="en-US" sz="1500" b="1">
                <a:effectLst/>
                <a:latin typeface="Times New Roman" panose="02020603050405020304" pitchFamily="18" charset="0"/>
                <a:ea typeface="Times New Roman" panose="02020603050405020304" pitchFamily="18" charset="0"/>
              </a:rPr>
              <a:t>Salesman</a:t>
            </a:r>
            <a:r>
              <a:rPr lang="en-US" sz="1500">
                <a:effectLst/>
                <a:latin typeface="Times New Roman" panose="02020603050405020304" pitchFamily="18" charset="0"/>
                <a:ea typeface="Times New Roman" panose="02020603050405020304" pitchFamily="18" charset="0"/>
              </a:rPr>
              <a:t> guides him through the aisles and assists him with the correct fit and model for the shoes. The Customer navigates through the store and finally gets his fit and size for shoes. Satisfied with the shoes, Customer now proceeds towards the tennis racket rack and seeks the help of Salesman for a racket for beginners. Salesman has a dialog with the customer regarding requirements for the racket types or any particular parameters the customer is looking for. Then Salesman shows him the existing rackets in different price ranges and according to the parameters of the customer, which are best suitable for beginners. Customer chooses his pick and proceeds towards payment. Salesman informs the </a:t>
            </a:r>
            <a:r>
              <a:rPr lang="en-US" sz="1500" b="1">
                <a:effectLst/>
                <a:latin typeface="Times New Roman" panose="02020603050405020304" pitchFamily="18" charset="0"/>
                <a:ea typeface="Times New Roman" panose="02020603050405020304" pitchFamily="18" charset="0"/>
              </a:rPr>
              <a:t>Inventory clerk</a:t>
            </a:r>
            <a:r>
              <a:rPr lang="en-US" sz="1500">
                <a:effectLst/>
                <a:latin typeface="Times New Roman" panose="02020603050405020304" pitchFamily="18" charset="0"/>
                <a:ea typeface="Times New Roman" panose="02020603050405020304" pitchFamily="18" charset="0"/>
              </a:rPr>
              <a:t> about the customer's pick and the Inventory clerk replaces the purchased items in the rack. The </a:t>
            </a:r>
            <a:r>
              <a:rPr lang="en-US" sz="1500" b="1">
                <a:effectLst/>
                <a:latin typeface="Times New Roman" panose="02020603050405020304" pitchFamily="18" charset="0"/>
                <a:ea typeface="Times New Roman" panose="02020603050405020304" pitchFamily="18" charset="0"/>
              </a:rPr>
              <a:t>Cashier</a:t>
            </a:r>
            <a:r>
              <a:rPr lang="en-US" sz="1500">
                <a:effectLst/>
                <a:latin typeface="Times New Roman" panose="02020603050405020304" pitchFamily="18" charset="0"/>
                <a:ea typeface="Times New Roman" panose="02020603050405020304" pitchFamily="18" charset="0"/>
              </a:rPr>
              <a:t> hands over the goods and receipt to the Customer. The receipt contains the bill amount for the order along with the prices for each item and the tax applied. The Customer then selects his Feedback on the screen based on his experience at the store.</a:t>
            </a:r>
          </a:p>
          <a:p>
            <a:pPr>
              <a:lnSpc>
                <a:spcPct val="90000"/>
              </a:lnSpc>
            </a:pPr>
            <a:endParaRPr lang="en-US" sz="1500"/>
          </a:p>
        </p:txBody>
      </p:sp>
      <p:pic>
        <p:nvPicPr>
          <p:cNvPr id="56" name="image3.png">
            <a:extLst>
              <a:ext uri="{FF2B5EF4-FFF2-40B4-BE49-F238E27FC236}">
                <a16:creationId xmlns:a16="http://schemas.microsoft.com/office/drawing/2014/main" id="{AE372345-FC58-4863-999B-67FB67FB1CD3}"/>
              </a:ext>
            </a:extLst>
          </p:cNvPr>
          <p:cNvPicPr/>
          <p:nvPr/>
        </p:nvPicPr>
        <p:blipFill>
          <a:blip r:embed="rId3"/>
          <a:srcRect/>
          <a:stretch>
            <a:fillRect/>
          </a:stretch>
        </p:blipFill>
        <p:spPr>
          <a:xfrm>
            <a:off x="10643066" y="848693"/>
            <a:ext cx="967740" cy="720725"/>
          </a:xfrm>
          <a:prstGeom prst="rect">
            <a:avLst/>
          </a:prstGeom>
          <a:ln/>
        </p:spPr>
      </p:pic>
    </p:spTree>
    <p:extLst>
      <p:ext uri="{BB962C8B-B14F-4D97-AF65-F5344CB8AC3E}">
        <p14:creationId xmlns:p14="http://schemas.microsoft.com/office/powerpoint/2010/main" val="3961150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5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5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5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56">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66" name="Rectangle 58">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5D39877-5029-4DEB-A55A-B33BDC05FEA3}"/>
              </a:ext>
            </a:extLst>
          </p:cNvPr>
          <p:cNvSpPr>
            <a:spLocks noGrp="1"/>
          </p:cNvSpPr>
          <p:nvPr>
            <p:ph type="title"/>
          </p:nvPr>
        </p:nvSpPr>
        <p:spPr>
          <a:xfrm>
            <a:off x="601255" y="702156"/>
            <a:ext cx="3409783" cy="1013800"/>
          </a:xfrm>
        </p:spPr>
        <p:txBody>
          <a:bodyPr vert="horz" lIns="91440" tIns="45720" rIns="91440" bIns="45720" rtlCol="0" anchor="b">
            <a:normAutofit/>
          </a:bodyPr>
          <a:lstStyle/>
          <a:p>
            <a:r>
              <a:rPr lang="en-US" sz="2600"/>
              <a:t>Business Scenario ANALYSIS</a:t>
            </a:r>
          </a:p>
        </p:txBody>
      </p:sp>
      <p:sp>
        <p:nvSpPr>
          <p:cNvPr id="4" name="TextBox 3">
            <a:extLst>
              <a:ext uri="{FF2B5EF4-FFF2-40B4-BE49-F238E27FC236}">
                <a16:creationId xmlns:a16="http://schemas.microsoft.com/office/drawing/2014/main" id="{4D92DF86-1145-4D2D-800E-2C34EE3A3725}"/>
              </a:ext>
            </a:extLst>
          </p:cNvPr>
          <p:cNvSpPr txBox="1"/>
          <p:nvPr/>
        </p:nvSpPr>
        <p:spPr>
          <a:xfrm>
            <a:off x="591224" y="1715956"/>
            <a:ext cx="3409782" cy="4036582"/>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pPr>
            <a:r>
              <a:rPr lang="en-US" b="1" dirty="0">
                <a:solidFill>
                  <a:schemeClr val="bg1"/>
                </a:solidFill>
              </a:rPr>
              <a:t>Parsing Scenario to Identify key Information</a:t>
            </a:r>
          </a:p>
          <a:p>
            <a:pPr marL="342900" marR="0" lvl="0" indent="-342900">
              <a:spcBef>
                <a:spcPct val="20000"/>
              </a:spcBef>
              <a:spcAft>
                <a:spcPts val="600"/>
              </a:spcAft>
              <a:buClr>
                <a:schemeClr val="accent2"/>
              </a:buClr>
              <a:buSzPct val="92000"/>
              <a:buFont typeface="Wingdings 2" panose="05020102010507070707" pitchFamily="18" charset="2"/>
              <a:buChar char=""/>
            </a:pPr>
            <a:r>
              <a:rPr lang="en-US" b="1" dirty="0">
                <a:solidFill>
                  <a:schemeClr val="bg1"/>
                </a:solidFill>
                <a:effectLst/>
              </a:rPr>
              <a:t>Stakeholders</a:t>
            </a:r>
            <a:r>
              <a:rPr lang="en-US" dirty="0">
                <a:solidFill>
                  <a:schemeClr val="bg1"/>
                </a:solidFill>
                <a:effectLst/>
              </a:rPr>
              <a:t>: Customer, Salesman, Cashier</a:t>
            </a:r>
          </a:p>
          <a:p>
            <a:pPr marL="342900" marR="0" lvl="0" indent="-342900">
              <a:spcBef>
                <a:spcPct val="20000"/>
              </a:spcBef>
              <a:spcAft>
                <a:spcPts val="600"/>
              </a:spcAft>
              <a:buClr>
                <a:schemeClr val="accent2"/>
              </a:buClr>
              <a:buSzPct val="92000"/>
              <a:buFont typeface="Wingdings 2" panose="05020102010507070707" pitchFamily="18" charset="2"/>
              <a:buChar char=""/>
            </a:pPr>
            <a:r>
              <a:rPr lang="en-US" b="1" dirty="0">
                <a:solidFill>
                  <a:schemeClr val="bg1"/>
                </a:solidFill>
                <a:effectLst/>
              </a:rPr>
              <a:t>Products</a:t>
            </a:r>
            <a:r>
              <a:rPr lang="en-US" dirty="0">
                <a:solidFill>
                  <a:schemeClr val="bg1"/>
                </a:solidFill>
                <a:effectLst/>
              </a:rPr>
              <a:t>: Shoes, Tennis Racket</a:t>
            </a:r>
          </a:p>
          <a:p>
            <a:pPr marL="342900" marR="0" lvl="0" indent="-342900">
              <a:spcBef>
                <a:spcPct val="20000"/>
              </a:spcBef>
              <a:spcAft>
                <a:spcPts val="600"/>
              </a:spcAft>
              <a:buClr>
                <a:schemeClr val="accent2"/>
              </a:buClr>
              <a:buSzPct val="92000"/>
              <a:buFont typeface="Wingdings 2" panose="05020102010507070707" pitchFamily="18" charset="2"/>
              <a:buChar char=""/>
            </a:pPr>
            <a:r>
              <a:rPr lang="en-US" b="1" dirty="0">
                <a:solidFill>
                  <a:schemeClr val="bg1"/>
                </a:solidFill>
                <a:effectLst/>
              </a:rPr>
              <a:t>Infrastructure</a:t>
            </a:r>
            <a:r>
              <a:rPr lang="en-US" dirty="0">
                <a:solidFill>
                  <a:schemeClr val="bg1"/>
                </a:solidFill>
                <a:effectLst/>
              </a:rPr>
              <a:t>: Scanner, Computer, Card Reader, Receipt Printer</a:t>
            </a:r>
          </a:p>
        </p:txBody>
      </p:sp>
      <p:graphicFrame>
        <p:nvGraphicFramePr>
          <p:cNvPr id="5" name="Table 4">
            <a:extLst>
              <a:ext uri="{FF2B5EF4-FFF2-40B4-BE49-F238E27FC236}">
                <a16:creationId xmlns:a16="http://schemas.microsoft.com/office/drawing/2014/main" id="{F24A25D0-1C35-4B7F-887E-E8404F87A09E}"/>
              </a:ext>
            </a:extLst>
          </p:cNvPr>
          <p:cNvGraphicFramePr>
            <a:graphicFrameLocks noGrp="1"/>
          </p:cNvGraphicFramePr>
          <p:nvPr>
            <p:extLst>
              <p:ext uri="{D42A27DB-BD31-4B8C-83A1-F6EECF244321}">
                <p14:modId xmlns:p14="http://schemas.microsoft.com/office/powerpoint/2010/main" val="2030918391"/>
              </p:ext>
            </p:extLst>
          </p:nvPr>
        </p:nvGraphicFramePr>
        <p:xfrm>
          <a:off x="5145444" y="1111641"/>
          <a:ext cx="5781976" cy="4655350"/>
        </p:xfrm>
        <a:graphic>
          <a:graphicData uri="http://schemas.openxmlformats.org/drawingml/2006/table">
            <a:tbl>
              <a:tblPr>
                <a:solidFill>
                  <a:schemeClr val="bg1"/>
                </a:solidFill>
                <a:tableStyleId>{5C22544A-7EE6-4342-B048-85BDC9FD1C3A}</a:tableStyleId>
              </a:tblPr>
              <a:tblGrid>
                <a:gridCol w="2202896">
                  <a:extLst>
                    <a:ext uri="{9D8B030D-6E8A-4147-A177-3AD203B41FA5}">
                      <a16:colId xmlns:a16="http://schemas.microsoft.com/office/drawing/2014/main" val="1025948494"/>
                    </a:ext>
                  </a:extLst>
                </a:gridCol>
                <a:gridCol w="1573929">
                  <a:extLst>
                    <a:ext uri="{9D8B030D-6E8A-4147-A177-3AD203B41FA5}">
                      <a16:colId xmlns:a16="http://schemas.microsoft.com/office/drawing/2014/main" val="1274714889"/>
                    </a:ext>
                  </a:extLst>
                </a:gridCol>
                <a:gridCol w="2005151">
                  <a:extLst>
                    <a:ext uri="{9D8B030D-6E8A-4147-A177-3AD203B41FA5}">
                      <a16:colId xmlns:a16="http://schemas.microsoft.com/office/drawing/2014/main" val="1693647173"/>
                    </a:ext>
                  </a:extLst>
                </a:gridCol>
              </a:tblGrid>
              <a:tr h="632444">
                <a:tc>
                  <a:txBody>
                    <a:bodyPr/>
                    <a:lstStyle/>
                    <a:p>
                      <a:pPr marL="0" marR="0" algn="ctr">
                        <a:lnSpc>
                          <a:spcPct val="107000"/>
                        </a:lnSpc>
                        <a:spcBef>
                          <a:spcPts val="0"/>
                        </a:spcBef>
                        <a:spcAft>
                          <a:spcPts val="0"/>
                        </a:spcAft>
                      </a:pPr>
                      <a:r>
                        <a:rPr lang="en-US" sz="2100" cap="none" spc="0">
                          <a:solidFill>
                            <a:schemeClr val="tx1"/>
                          </a:solidFill>
                          <a:effectLst/>
                        </a:rPr>
                        <a:t>Type of Data</a:t>
                      </a:r>
                      <a:endParaRPr lang="en-US" sz="2100" cap="none" spc="0">
                        <a:solidFill>
                          <a:schemeClr val="tx1"/>
                        </a:solidFill>
                        <a:effectLst/>
                        <a:latin typeface="Times New Roman" panose="02020603050405020304" pitchFamily="18" charset="0"/>
                        <a:ea typeface="Times New Roman" panose="02020603050405020304" pitchFamily="18" charset="0"/>
                      </a:endParaRPr>
                    </a:p>
                  </a:txBody>
                  <a:tcPr marL="178397" marR="125207" marT="137229" marB="137229">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pPr marL="0" marR="0" algn="ctr">
                        <a:lnSpc>
                          <a:spcPct val="107000"/>
                        </a:lnSpc>
                        <a:spcBef>
                          <a:spcPts val="0"/>
                        </a:spcBef>
                        <a:spcAft>
                          <a:spcPts val="0"/>
                        </a:spcAft>
                      </a:pPr>
                      <a:r>
                        <a:rPr lang="en-US" sz="2100" cap="none" spc="0">
                          <a:solidFill>
                            <a:schemeClr val="tx1"/>
                          </a:solidFill>
                          <a:effectLst/>
                        </a:rPr>
                        <a:t>Entity</a:t>
                      </a:r>
                      <a:endParaRPr lang="en-US" sz="2100" cap="none" spc="0">
                        <a:solidFill>
                          <a:schemeClr val="tx1"/>
                        </a:solidFill>
                        <a:effectLst/>
                        <a:latin typeface="Times New Roman" panose="02020603050405020304" pitchFamily="18" charset="0"/>
                        <a:ea typeface="Times New Roman" panose="02020603050405020304" pitchFamily="18" charset="0"/>
                      </a:endParaRPr>
                    </a:p>
                  </a:txBody>
                  <a:tcPr marL="178397" marR="125207" marT="137229" marB="137229">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pPr marL="0" marR="0" algn="ctr">
                        <a:lnSpc>
                          <a:spcPct val="107000"/>
                        </a:lnSpc>
                        <a:spcBef>
                          <a:spcPts val="0"/>
                        </a:spcBef>
                        <a:spcAft>
                          <a:spcPts val="0"/>
                        </a:spcAft>
                      </a:pPr>
                      <a:r>
                        <a:rPr lang="en-US" sz="2100" cap="none" spc="0">
                          <a:solidFill>
                            <a:schemeClr val="tx1"/>
                          </a:solidFill>
                          <a:effectLst/>
                        </a:rPr>
                        <a:t>Data</a:t>
                      </a:r>
                      <a:endParaRPr lang="en-US" sz="2100" cap="none" spc="0">
                        <a:solidFill>
                          <a:schemeClr val="tx1"/>
                        </a:solidFill>
                        <a:effectLst/>
                        <a:latin typeface="Times New Roman" panose="02020603050405020304" pitchFamily="18" charset="0"/>
                        <a:ea typeface="Times New Roman" panose="02020603050405020304" pitchFamily="18" charset="0"/>
                      </a:endParaRPr>
                    </a:p>
                  </a:txBody>
                  <a:tcPr marL="178397" marR="125207" marT="137229" marB="137229">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83491996"/>
                  </a:ext>
                </a:extLst>
              </a:tr>
              <a:tr h="2356205">
                <a:tc>
                  <a:txBody>
                    <a:bodyPr/>
                    <a:lstStyle/>
                    <a:p>
                      <a:pPr marL="0" marR="0" algn="ctr">
                        <a:lnSpc>
                          <a:spcPct val="107000"/>
                        </a:lnSpc>
                        <a:spcBef>
                          <a:spcPts val="0"/>
                        </a:spcBef>
                        <a:spcAft>
                          <a:spcPts val="0"/>
                        </a:spcAft>
                      </a:pPr>
                      <a:r>
                        <a:rPr lang="en-US" sz="2100" cap="none" spc="0">
                          <a:solidFill>
                            <a:schemeClr val="tx1"/>
                          </a:solidFill>
                          <a:effectLst/>
                        </a:rPr>
                        <a:t>Business Data</a:t>
                      </a:r>
                      <a:endParaRPr lang="en-US" sz="2100" cap="none" spc="0">
                        <a:solidFill>
                          <a:schemeClr val="tx1"/>
                        </a:solidFill>
                        <a:effectLst/>
                        <a:latin typeface="Times New Roman" panose="02020603050405020304" pitchFamily="18" charset="0"/>
                        <a:ea typeface="Times New Roman" panose="02020603050405020304" pitchFamily="18" charset="0"/>
                      </a:endParaRPr>
                    </a:p>
                  </a:txBody>
                  <a:tcPr marL="178397" marR="125207" marT="137229" marB="137229">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marL="0" marR="0" algn="ctr">
                        <a:lnSpc>
                          <a:spcPct val="107000"/>
                        </a:lnSpc>
                        <a:spcBef>
                          <a:spcPts val="0"/>
                        </a:spcBef>
                        <a:spcAft>
                          <a:spcPts val="0"/>
                        </a:spcAft>
                      </a:pPr>
                      <a:r>
                        <a:rPr lang="en-US" sz="2100" cap="none" spc="0">
                          <a:solidFill>
                            <a:schemeClr val="tx1"/>
                          </a:solidFill>
                          <a:effectLst/>
                        </a:rPr>
                        <a:t>Order Receipt</a:t>
                      </a:r>
                      <a:endParaRPr lang="en-US" sz="2100" cap="none" spc="0">
                        <a:solidFill>
                          <a:schemeClr val="tx1"/>
                        </a:solidFill>
                        <a:effectLst/>
                        <a:latin typeface="Times New Roman" panose="02020603050405020304" pitchFamily="18" charset="0"/>
                        <a:ea typeface="Times New Roman" panose="02020603050405020304" pitchFamily="18" charset="0"/>
                      </a:endParaRPr>
                    </a:p>
                  </a:txBody>
                  <a:tcPr marL="178397" marR="125207" marT="137229" marB="137229">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marL="0" marR="0" algn="ctr">
                        <a:lnSpc>
                          <a:spcPct val="107000"/>
                        </a:lnSpc>
                        <a:spcBef>
                          <a:spcPts val="0"/>
                        </a:spcBef>
                        <a:spcAft>
                          <a:spcPts val="0"/>
                        </a:spcAft>
                      </a:pPr>
                      <a:r>
                        <a:rPr lang="en-US" sz="2100" cap="none" spc="0">
                          <a:solidFill>
                            <a:schemeClr val="tx1"/>
                          </a:solidFill>
                          <a:effectLst/>
                        </a:rPr>
                        <a:t>Sale Summary</a:t>
                      </a:r>
                    </a:p>
                    <a:p>
                      <a:pPr marL="0" marR="0" algn="ctr">
                        <a:lnSpc>
                          <a:spcPct val="107000"/>
                        </a:lnSpc>
                        <a:spcBef>
                          <a:spcPts val="0"/>
                        </a:spcBef>
                        <a:spcAft>
                          <a:spcPts val="0"/>
                        </a:spcAft>
                      </a:pPr>
                      <a:r>
                        <a:rPr lang="en-US" sz="2100" cap="none" spc="0">
                          <a:solidFill>
                            <a:schemeClr val="tx1"/>
                          </a:solidFill>
                          <a:effectLst/>
                        </a:rPr>
                        <a:t>Sale Item Details</a:t>
                      </a:r>
                    </a:p>
                    <a:p>
                      <a:pPr marL="0" marR="0" algn="ctr">
                        <a:lnSpc>
                          <a:spcPct val="107000"/>
                        </a:lnSpc>
                        <a:spcBef>
                          <a:spcPts val="0"/>
                        </a:spcBef>
                        <a:spcAft>
                          <a:spcPts val="0"/>
                        </a:spcAft>
                      </a:pPr>
                      <a:r>
                        <a:rPr lang="en-US" sz="2100" cap="none" spc="0">
                          <a:solidFill>
                            <a:schemeClr val="tx1"/>
                          </a:solidFill>
                          <a:effectLst/>
                        </a:rPr>
                        <a:t>Sale Amount</a:t>
                      </a:r>
                    </a:p>
                    <a:p>
                      <a:pPr marL="0" marR="0" algn="ctr">
                        <a:lnSpc>
                          <a:spcPct val="107000"/>
                        </a:lnSpc>
                        <a:spcBef>
                          <a:spcPts val="0"/>
                        </a:spcBef>
                        <a:spcAft>
                          <a:spcPts val="0"/>
                        </a:spcAft>
                      </a:pPr>
                      <a:r>
                        <a:rPr lang="en-US" sz="2100" cap="none" spc="0">
                          <a:solidFill>
                            <a:schemeClr val="tx1"/>
                          </a:solidFill>
                          <a:effectLst/>
                        </a:rPr>
                        <a:t>Store Detail</a:t>
                      </a:r>
                      <a:endParaRPr lang="en-US" sz="2100" cap="none" spc="0">
                        <a:solidFill>
                          <a:schemeClr val="tx1"/>
                        </a:solidFill>
                        <a:effectLst/>
                        <a:latin typeface="Times New Roman" panose="02020603050405020304" pitchFamily="18" charset="0"/>
                        <a:ea typeface="Times New Roman" panose="02020603050405020304" pitchFamily="18" charset="0"/>
                      </a:endParaRPr>
                    </a:p>
                  </a:txBody>
                  <a:tcPr marL="178397" marR="125207" marT="137229" marB="137229">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869630859"/>
                  </a:ext>
                </a:extLst>
              </a:tr>
              <a:tr h="1666701">
                <a:tc>
                  <a:txBody>
                    <a:bodyPr/>
                    <a:lstStyle/>
                    <a:p>
                      <a:pPr marL="0" marR="0" algn="ctr">
                        <a:lnSpc>
                          <a:spcPct val="107000"/>
                        </a:lnSpc>
                        <a:spcBef>
                          <a:spcPts val="0"/>
                        </a:spcBef>
                        <a:spcAft>
                          <a:spcPts val="0"/>
                        </a:spcAft>
                      </a:pPr>
                      <a:r>
                        <a:rPr lang="en-US" sz="2100" cap="none" spc="0">
                          <a:solidFill>
                            <a:schemeClr val="tx1"/>
                          </a:solidFill>
                          <a:effectLst/>
                        </a:rPr>
                        <a:t>Inventory Data</a:t>
                      </a:r>
                      <a:endParaRPr lang="en-US" sz="2100" cap="none" spc="0">
                        <a:solidFill>
                          <a:schemeClr val="tx1"/>
                        </a:solidFill>
                        <a:effectLst/>
                        <a:latin typeface="Times New Roman" panose="02020603050405020304" pitchFamily="18" charset="0"/>
                        <a:ea typeface="Times New Roman" panose="02020603050405020304" pitchFamily="18" charset="0"/>
                      </a:endParaRPr>
                    </a:p>
                  </a:txBody>
                  <a:tcPr marL="178397" marR="125207" marT="137229" marB="137229">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marL="0" marR="0" algn="ctr">
                        <a:lnSpc>
                          <a:spcPct val="107000"/>
                        </a:lnSpc>
                        <a:spcBef>
                          <a:spcPts val="0"/>
                        </a:spcBef>
                        <a:spcAft>
                          <a:spcPts val="0"/>
                        </a:spcAft>
                      </a:pPr>
                      <a:r>
                        <a:rPr lang="en-US" sz="2100" cap="none" spc="0">
                          <a:solidFill>
                            <a:schemeClr val="tx1"/>
                          </a:solidFill>
                          <a:effectLst/>
                        </a:rPr>
                        <a:t>Inventory Checklist</a:t>
                      </a:r>
                      <a:endParaRPr lang="en-US" sz="2100" cap="none" spc="0">
                        <a:solidFill>
                          <a:schemeClr val="tx1"/>
                        </a:solidFill>
                        <a:effectLst/>
                        <a:latin typeface="Times New Roman" panose="02020603050405020304" pitchFamily="18" charset="0"/>
                        <a:ea typeface="Times New Roman" panose="02020603050405020304" pitchFamily="18" charset="0"/>
                      </a:endParaRPr>
                    </a:p>
                  </a:txBody>
                  <a:tcPr marL="178397" marR="125207" marT="137229" marB="137229">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marL="0" marR="0" algn="ctr">
                        <a:lnSpc>
                          <a:spcPct val="107000"/>
                        </a:lnSpc>
                        <a:spcBef>
                          <a:spcPts val="0"/>
                        </a:spcBef>
                        <a:spcAft>
                          <a:spcPts val="0"/>
                        </a:spcAft>
                      </a:pPr>
                      <a:r>
                        <a:rPr lang="en-US" sz="2100" cap="none" spc="0">
                          <a:solidFill>
                            <a:schemeClr val="tx1"/>
                          </a:solidFill>
                          <a:effectLst/>
                        </a:rPr>
                        <a:t>Items Purchased</a:t>
                      </a:r>
                      <a:br>
                        <a:rPr lang="en-US" sz="2100" cap="none" spc="0">
                          <a:solidFill>
                            <a:schemeClr val="tx1"/>
                          </a:solidFill>
                          <a:effectLst/>
                        </a:rPr>
                      </a:br>
                      <a:r>
                        <a:rPr lang="en-US" sz="2100" cap="none" spc="0">
                          <a:solidFill>
                            <a:schemeClr val="tx1"/>
                          </a:solidFill>
                          <a:effectLst/>
                        </a:rPr>
                        <a:t>Sale Summary</a:t>
                      </a:r>
                      <a:endParaRPr lang="en-US" sz="2100" cap="none" spc="0">
                        <a:solidFill>
                          <a:schemeClr val="tx1"/>
                        </a:solidFill>
                        <a:effectLst/>
                        <a:latin typeface="Times New Roman" panose="02020603050405020304" pitchFamily="18" charset="0"/>
                        <a:ea typeface="Times New Roman" panose="02020603050405020304" pitchFamily="18" charset="0"/>
                      </a:endParaRPr>
                    </a:p>
                  </a:txBody>
                  <a:tcPr marL="178397" marR="125207" marT="137229" marB="137229">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extLst>
                  <a:ext uri="{0D108BD9-81ED-4DB2-BD59-A6C34878D82A}">
                    <a16:rowId xmlns:a16="http://schemas.microsoft.com/office/drawing/2014/main" val="3266358984"/>
                  </a:ext>
                </a:extLst>
              </a:tr>
            </a:tbl>
          </a:graphicData>
        </a:graphic>
      </p:graphicFrame>
    </p:spTree>
    <p:extLst>
      <p:ext uri="{BB962C8B-B14F-4D97-AF65-F5344CB8AC3E}">
        <p14:creationId xmlns:p14="http://schemas.microsoft.com/office/powerpoint/2010/main" val="60605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0670-7CC7-4244-A517-2EBF68EAEB24}"/>
              </a:ext>
            </a:extLst>
          </p:cNvPr>
          <p:cNvSpPr>
            <a:spLocks noGrp="1"/>
          </p:cNvSpPr>
          <p:nvPr>
            <p:ph type="title"/>
          </p:nvPr>
        </p:nvSpPr>
        <p:spPr>
          <a:xfrm>
            <a:off x="575894" y="863461"/>
            <a:ext cx="4006380" cy="577559"/>
          </a:xfrm>
        </p:spPr>
        <p:txBody>
          <a:bodyPr/>
          <a:lstStyle/>
          <a:p>
            <a:r>
              <a:rPr lang="en-US" dirty="0"/>
              <a:t>SWIM LANE DIAGRAM</a:t>
            </a:r>
          </a:p>
        </p:txBody>
      </p:sp>
      <p:pic>
        <p:nvPicPr>
          <p:cNvPr id="3" name="image4.png">
            <a:extLst>
              <a:ext uri="{FF2B5EF4-FFF2-40B4-BE49-F238E27FC236}">
                <a16:creationId xmlns:a16="http://schemas.microsoft.com/office/drawing/2014/main" id="{5A418A07-42B9-434D-A67D-422FA6BDE7D7}"/>
              </a:ext>
            </a:extLst>
          </p:cNvPr>
          <p:cNvPicPr/>
          <p:nvPr/>
        </p:nvPicPr>
        <p:blipFill>
          <a:blip r:embed="rId2"/>
          <a:srcRect/>
          <a:stretch>
            <a:fillRect/>
          </a:stretch>
        </p:blipFill>
        <p:spPr>
          <a:xfrm>
            <a:off x="452063" y="1880171"/>
            <a:ext cx="11301573" cy="4787757"/>
          </a:xfrm>
          <a:prstGeom prst="rect">
            <a:avLst/>
          </a:prstGeom>
          <a:ln/>
        </p:spPr>
      </p:pic>
      <p:pic>
        <p:nvPicPr>
          <p:cNvPr id="4" name="image3.png">
            <a:extLst>
              <a:ext uri="{FF2B5EF4-FFF2-40B4-BE49-F238E27FC236}">
                <a16:creationId xmlns:a16="http://schemas.microsoft.com/office/drawing/2014/main" id="{CAA2A2D3-7D38-446E-BE01-82E974A52E3A}"/>
              </a:ext>
            </a:extLst>
          </p:cNvPr>
          <p:cNvPicPr/>
          <p:nvPr/>
        </p:nvPicPr>
        <p:blipFill>
          <a:blip r:embed="rId3"/>
          <a:srcRect/>
          <a:stretch>
            <a:fillRect/>
          </a:stretch>
        </p:blipFill>
        <p:spPr>
          <a:xfrm>
            <a:off x="10648366" y="863461"/>
            <a:ext cx="967740" cy="720725"/>
          </a:xfrm>
          <a:prstGeom prst="rect">
            <a:avLst/>
          </a:prstGeom>
          <a:ln/>
        </p:spPr>
      </p:pic>
    </p:spTree>
    <p:extLst>
      <p:ext uri="{BB962C8B-B14F-4D97-AF65-F5344CB8AC3E}">
        <p14:creationId xmlns:p14="http://schemas.microsoft.com/office/powerpoint/2010/main" val="3357383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EF3321D-01B9-4355-9010-D143C243529C}"/>
              </a:ext>
            </a:extLst>
          </p:cNvPr>
          <p:cNvSpPr>
            <a:spLocks noGrp="1"/>
          </p:cNvSpPr>
          <p:nvPr>
            <p:ph type="title"/>
          </p:nvPr>
        </p:nvSpPr>
        <p:spPr>
          <a:xfrm>
            <a:off x="2156346" y="849745"/>
            <a:ext cx="5526993" cy="4745836"/>
          </a:xfrm>
        </p:spPr>
        <p:txBody>
          <a:bodyPr vert="horz" lIns="91440" tIns="45720" rIns="91440" bIns="45720" rtlCol="0" anchor="ctr">
            <a:normAutofit/>
          </a:bodyPr>
          <a:lstStyle/>
          <a:p>
            <a:r>
              <a:rPr lang="en-US" sz="6000">
                <a:solidFill>
                  <a:srgbClr val="FFFFFF"/>
                </a:solidFill>
              </a:rPr>
              <a:t>ANALYTICAL MEASURES</a:t>
            </a:r>
          </a:p>
        </p:txBody>
      </p:sp>
      <p:sp>
        <p:nvSpPr>
          <p:cNvPr id="21" name="Rectangle 20">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TextBox 27">
            <a:extLst>
              <a:ext uri="{FF2B5EF4-FFF2-40B4-BE49-F238E27FC236}">
                <a16:creationId xmlns:a16="http://schemas.microsoft.com/office/drawing/2014/main" id="{2C0D2F97-370B-41DC-A0B3-CB7E9AAFD6FA}"/>
              </a:ext>
            </a:extLst>
          </p:cNvPr>
          <p:cNvSpPr txBox="1"/>
          <p:nvPr/>
        </p:nvSpPr>
        <p:spPr>
          <a:xfrm>
            <a:off x="8377679" y="2207000"/>
            <a:ext cx="3233130" cy="2031325"/>
          </a:xfrm>
          <a:prstGeom prst="rect">
            <a:avLst/>
          </a:prstGeom>
          <a:noFill/>
        </p:spPr>
        <p:txBody>
          <a:bodyPr wrap="square">
            <a:spAutoFit/>
          </a:bodyPr>
          <a:lstStyle/>
          <a:p>
            <a:r>
              <a:rPr lang="en-US" b="1" dirty="0">
                <a:solidFill>
                  <a:schemeClr val="bg1"/>
                </a:solidFill>
              </a:rPr>
              <a:t>LEAD MEASURES</a:t>
            </a:r>
            <a:br>
              <a:rPr lang="en-US" b="1" dirty="0">
                <a:solidFill>
                  <a:schemeClr val="bg1"/>
                </a:solidFill>
              </a:rPr>
            </a:br>
            <a:br>
              <a:rPr lang="en-US" b="1" dirty="0">
                <a:solidFill>
                  <a:schemeClr val="bg1"/>
                </a:solidFill>
              </a:rPr>
            </a:br>
            <a:r>
              <a:rPr lang="en-US" b="1" dirty="0">
                <a:solidFill>
                  <a:schemeClr val="bg1"/>
                </a:solidFill>
              </a:rPr>
              <a:t>LAG MEASURES</a:t>
            </a:r>
            <a:br>
              <a:rPr lang="en-US" b="1" dirty="0">
                <a:solidFill>
                  <a:schemeClr val="bg1"/>
                </a:solidFill>
              </a:rPr>
            </a:br>
            <a:br>
              <a:rPr lang="en-US" b="1" dirty="0">
                <a:solidFill>
                  <a:schemeClr val="bg1"/>
                </a:solidFill>
              </a:rPr>
            </a:br>
            <a:r>
              <a:rPr lang="en-US" b="1" dirty="0">
                <a:solidFill>
                  <a:schemeClr val="bg1"/>
                </a:solidFill>
              </a:rPr>
              <a:t>DESCRIPTIVE ANALYTCIS</a:t>
            </a:r>
            <a:br>
              <a:rPr lang="en-US" b="1" dirty="0">
                <a:solidFill>
                  <a:schemeClr val="bg1"/>
                </a:solidFill>
              </a:rPr>
            </a:br>
            <a:br>
              <a:rPr lang="en-US" b="1" dirty="0">
                <a:solidFill>
                  <a:schemeClr val="bg1"/>
                </a:solidFill>
              </a:rPr>
            </a:br>
            <a:r>
              <a:rPr lang="en-US" b="1" dirty="0">
                <a:solidFill>
                  <a:schemeClr val="bg1"/>
                </a:solidFill>
              </a:rPr>
              <a:t>PREDICTIVE ANALYTICS</a:t>
            </a:r>
          </a:p>
        </p:txBody>
      </p:sp>
      <p:pic>
        <p:nvPicPr>
          <p:cNvPr id="29" name="image3.png">
            <a:extLst>
              <a:ext uri="{FF2B5EF4-FFF2-40B4-BE49-F238E27FC236}">
                <a16:creationId xmlns:a16="http://schemas.microsoft.com/office/drawing/2014/main" id="{B7C3EDA9-731D-425B-8D12-6704EDBA3C80}"/>
              </a:ext>
            </a:extLst>
          </p:cNvPr>
          <p:cNvPicPr/>
          <p:nvPr/>
        </p:nvPicPr>
        <p:blipFill>
          <a:blip r:embed="rId2"/>
          <a:srcRect/>
          <a:stretch>
            <a:fillRect/>
          </a:stretch>
        </p:blipFill>
        <p:spPr>
          <a:xfrm>
            <a:off x="10643069" y="592266"/>
            <a:ext cx="967740" cy="720725"/>
          </a:xfrm>
          <a:prstGeom prst="rect">
            <a:avLst/>
          </a:prstGeom>
          <a:ln/>
        </p:spPr>
      </p:pic>
    </p:spTree>
    <p:extLst>
      <p:ext uri="{BB962C8B-B14F-4D97-AF65-F5344CB8AC3E}">
        <p14:creationId xmlns:p14="http://schemas.microsoft.com/office/powerpoint/2010/main" val="1017403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14B6-6EE7-4836-B79E-8EF636B128BD}"/>
              </a:ext>
            </a:extLst>
          </p:cNvPr>
          <p:cNvSpPr>
            <a:spLocks noGrp="1"/>
          </p:cNvSpPr>
          <p:nvPr>
            <p:ph type="title"/>
          </p:nvPr>
        </p:nvSpPr>
        <p:spPr>
          <a:xfrm>
            <a:off x="575894" y="863461"/>
            <a:ext cx="4509814" cy="587833"/>
          </a:xfrm>
        </p:spPr>
        <p:txBody>
          <a:bodyPr/>
          <a:lstStyle/>
          <a:p>
            <a:r>
              <a:rPr lang="en-US" dirty="0"/>
              <a:t>ANALYTICAL MEASURES</a:t>
            </a:r>
          </a:p>
        </p:txBody>
      </p:sp>
      <p:sp>
        <p:nvSpPr>
          <p:cNvPr id="6" name="TextBox 5">
            <a:extLst>
              <a:ext uri="{FF2B5EF4-FFF2-40B4-BE49-F238E27FC236}">
                <a16:creationId xmlns:a16="http://schemas.microsoft.com/office/drawing/2014/main" id="{5E03E080-2636-4375-85BB-81ED12D3A1B8}"/>
              </a:ext>
            </a:extLst>
          </p:cNvPr>
          <p:cNvSpPr txBox="1"/>
          <p:nvPr/>
        </p:nvSpPr>
        <p:spPr>
          <a:xfrm>
            <a:off x="575894" y="2059169"/>
            <a:ext cx="4931054" cy="2739661"/>
          </a:xfrm>
          <a:prstGeom prst="rect">
            <a:avLst/>
          </a:prstGeom>
          <a:noFill/>
        </p:spPr>
        <p:txBody>
          <a:bodyPr wrap="square">
            <a:spAutoFit/>
          </a:bodyPr>
          <a:lstStyle/>
          <a:p>
            <a:pPr marL="0" marR="0">
              <a:lnSpc>
                <a:spcPct val="107000"/>
              </a:lnSpc>
              <a:spcBef>
                <a:spcPts val="200"/>
              </a:spcBef>
              <a:spcAft>
                <a:spcPts val="0"/>
              </a:spcAft>
            </a:pPr>
            <a:r>
              <a:rPr lang="en-US" sz="1800" b="1" dirty="0">
                <a:solidFill>
                  <a:srgbClr val="2F5496"/>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Lead Measures</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Number of items in an order</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Total orders in a day</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Number of New customers daily</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Inventory at the end of Day</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Feedback score at the end of the end</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Peak business hours for each day</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New Customers signing up for the loyalty program Daily</a:t>
            </a:r>
            <a:endParaRPr lang="en-US" sz="18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D8F39C2F-0269-46B5-A8AD-25B81792CFFE}"/>
              </a:ext>
            </a:extLst>
          </p:cNvPr>
          <p:cNvSpPr txBox="1"/>
          <p:nvPr/>
        </p:nvSpPr>
        <p:spPr>
          <a:xfrm>
            <a:off x="5894797" y="2058982"/>
            <a:ext cx="6097712" cy="3628750"/>
          </a:xfrm>
          <a:prstGeom prst="rect">
            <a:avLst/>
          </a:prstGeom>
          <a:noFill/>
        </p:spPr>
        <p:txBody>
          <a:bodyPr wrap="square">
            <a:spAutoFit/>
          </a:bodyPr>
          <a:lstStyle/>
          <a:p>
            <a:pPr marL="0" marR="0">
              <a:lnSpc>
                <a:spcPct val="107000"/>
              </a:lnSpc>
              <a:spcBef>
                <a:spcPts val="200"/>
              </a:spcBef>
              <a:spcAft>
                <a:spcPts val="0"/>
              </a:spcAft>
            </a:pPr>
            <a:r>
              <a:rPr lang="en-US" sz="1800" b="1">
                <a:solidFill>
                  <a:srgbClr val="2F5496"/>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Lag Measures</a:t>
            </a:r>
            <a:endPar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a:solidFill>
                  <a:srgbClr val="000000"/>
                </a:solidFill>
                <a:effectLst/>
                <a:latin typeface="Times New Roman" panose="02020603050405020304" pitchFamily="18" charset="0"/>
                <a:ea typeface="Times New Roman" panose="02020603050405020304" pitchFamily="18" charset="0"/>
              </a:rPr>
              <a:t>Profit for the Quarter/Year</a:t>
            </a:r>
            <a:endParaRPr lang="en-US" sz="180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a:solidFill>
                  <a:srgbClr val="000000"/>
                </a:solidFill>
                <a:effectLst/>
                <a:latin typeface="Times New Roman" panose="02020603050405020304" pitchFamily="18" charset="0"/>
                <a:ea typeface="Times New Roman" panose="02020603050405020304" pitchFamily="18" charset="0"/>
              </a:rPr>
              <a:t>Frequent Customers </a:t>
            </a:r>
            <a:endParaRPr lang="en-US" sz="180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a:solidFill>
                  <a:srgbClr val="000000"/>
                </a:solidFill>
                <a:effectLst/>
                <a:latin typeface="Times New Roman" panose="02020603050405020304" pitchFamily="18" charset="0"/>
                <a:ea typeface="Times New Roman" panose="02020603050405020304" pitchFamily="18" charset="0"/>
              </a:rPr>
              <a:t>Most sold items in each category of goods every quarter/year</a:t>
            </a:r>
            <a:endParaRPr lang="en-US" sz="180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a:solidFill>
                  <a:srgbClr val="000000"/>
                </a:solidFill>
                <a:effectLst/>
                <a:latin typeface="Times New Roman" panose="02020603050405020304" pitchFamily="18" charset="0"/>
                <a:ea typeface="Times New Roman" panose="02020603050405020304" pitchFamily="18" charset="0"/>
              </a:rPr>
              <a:t>Price Dynamics based on the Orders/ Market</a:t>
            </a:r>
            <a:endParaRPr lang="en-US" sz="180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a:solidFill>
                  <a:srgbClr val="000000"/>
                </a:solidFill>
                <a:effectLst/>
                <a:latin typeface="Times New Roman" panose="02020603050405020304" pitchFamily="18" charset="0"/>
                <a:ea typeface="Times New Roman" panose="02020603050405020304" pitchFamily="18" charset="0"/>
              </a:rPr>
              <a:t>ROI/ Revenue growth</a:t>
            </a:r>
            <a:endParaRPr lang="en-US" sz="180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a:solidFill>
                  <a:srgbClr val="000000"/>
                </a:solidFill>
                <a:effectLst/>
                <a:latin typeface="Times New Roman" panose="02020603050405020304" pitchFamily="18" charset="0"/>
                <a:ea typeface="Times New Roman" panose="02020603050405020304" pitchFamily="18" charset="0"/>
              </a:rPr>
              <a:t>Expenses/ Costs incurred in a Quarter/Year</a:t>
            </a:r>
            <a:endParaRPr lang="en-US" sz="180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a:solidFill>
                  <a:srgbClr val="000000"/>
                </a:solidFill>
                <a:effectLst/>
                <a:latin typeface="Times New Roman" panose="02020603050405020304" pitchFamily="18" charset="0"/>
                <a:ea typeface="Times New Roman" panose="02020603050405020304" pitchFamily="18" charset="0"/>
              </a:rPr>
              <a:t>Stock for the coming season</a:t>
            </a:r>
            <a:endParaRPr lang="en-US" sz="180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a:solidFill>
                  <a:srgbClr val="000000"/>
                </a:solidFill>
                <a:effectLst/>
                <a:latin typeface="Times New Roman" panose="02020603050405020304" pitchFamily="18" charset="0"/>
                <a:ea typeface="Times New Roman" panose="02020603050405020304" pitchFamily="18" charset="0"/>
              </a:rPr>
              <a:t>How well was the Loyalty program received by the customers</a:t>
            </a:r>
            <a:endParaRPr lang="en-US" sz="180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US" sz="1800">
                <a:solidFill>
                  <a:srgbClr val="000000"/>
                </a:solidFill>
                <a:effectLst/>
                <a:latin typeface="Times New Roman" panose="02020603050405020304" pitchFamily="18" charset="0"/>
                <a:ea typeface="Times New Roman" panose="02020603050405020304" pitchFamily="18" charset="0"/>
              </a:rPr>
              <a:t>Goods returned the most</a:t>
            </a:r>
            <a:endParaRPr lang="en-US" sz="1800" dirty="0">
              <a:effectLst/>
              <a:latin typeface="Times New Roman" panose="02020603050405020304" pitchFamily="18" charset="0"/>
              <a:ea typeface="Times New Roman" panose="02020603050405020304" pitchFamily="18" charset="0"/>
            </a:endParaRPr>
          </a:p>
        </p:txBody>
      </p:sp>
      <p:pic>
        <p:nvPicPr>
          <p:cNvPr id="21" name="image3.png">
            <a:extLst>
              <a:ext uri="{FF2B5EF4-FFF2-40B4-BE49-F238E27FC236}">
                <a16:creationId xmlns:a16="http://schemas.microsoft.com/office/drawing/2014/main" id="{4761109F-3B8D-4DEF-B625-34826BB3BB51}"/>
              </a:ext>
            </a:extLst>
          </p:cNvPr>
          <p:cNvPicPr/>
          <p:nvPr/>
        </p:nvPicPr>
        <p:blipFill>
          <a:blip r:embed="rId2"/>
          <a:srcRect/>
          <a:stretch>
            <a:fillRect/>
          </a:stretch>
        </p:blipFill>
        <p:spPr>
          <a:xfrm>
            <a:off x="10523177" y="863461"/>
            <a:ext cx="967740" cy="720725"/>
          </a:xfrm>
          <a:prstGeom prst="rect">
            <a:avLst/>
          </a:prstGeom>
          <a:ln/>
        </p:spPr>
      </p:pic>
    </p:spTree>
    <p:extLst>
      <p:ext uri="{BB962C8B-B14F-4D97-AF65-F5344CB8AC3E}">
        <p14:creationId xmlns:p14="http://schemas.microsoft.com/office/powerpoint/2010/main" val="2950121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14B6-6EE7-4836-B79E-8EF636B128BD}"/>
              </a:ext>
            </a:extLst>
          </p:cNvPr>
          <p:cNvSpPr>
            <a:spLocks noGrp="1"/>
          </p:cNvSpPr>
          <p:nvPr>
            <p:ph type="title"/>
          </p:nvPr>
        </p:nvSpPr>
        <p:spPr>
          <a:xfrm>
            <a:off x="482886" y="863461"/>
            <a:ext cx="8074946" cy="536223"/>
          </a:xfrm>
        </p:spPr>
        <p:txBody>
          <a:bodyPr/>
          <a:lstStyle/>
          <a:p>
            <a:r>
              <a:rPr lang="en-US" dirty="0"/>
              <a:t>ANALYTICAL MEASURES – Descriptive ANALYSIS</a:t>
            </a:r>
          </a:p>
        </p:txBody>
      </p:sp>
      <p:sp>
        <p:nvSpPr>
          <p:cNvPr id="7" name="TextBox 6">
            <a:extLst>
              <a:ext uri="{FF2B5EF4-FFF2-40B4-BE49-F238E27FC236}">
                <a16:creationId xmlns:a16="http://schemas.microsoft.com/office/drawing/2014/main" id="{E4C81558-DD1B-4718-AD75-12C31C9B3FA0}"/>
              </a:ext>
            </a:extLst>
          </p:cNvPr>
          <p:cNvSpPr txBox="1"/>
          <p:nvPr/>
        </p:nvSpPr>
        <p:spPr>
          <a:xfrm>
            <a:off x="482886" y="1975695"/>
            <a:ext cx="11122624" cy="4027706"/>
          </a:xfrm>
          <a:prstGeom prst="rect">
            <a:avLst/>
          </a:prstGeom>
          <a:noFill/>
        </p:spPr>
        <p:txBody>
          <a:bodyPr wrap="square">
            <a:spAutoFit/>
          </a:bodyPr>
          <a:lstStyle/>
          <a:p>
            <a:pPr marL="0" marR="0">
              <a:lnSpc>
                <a:spcPct val="107000"/>
              </a:lnSpc>
              <a:spcBef>
                <a:spcPts val="200"/>
              </a:spcBef>
              <a:spcAft>
                <a:spcPts val="0"/>
              </a:spcAft>
            </a:pPr>
            <a:r>
              <a:rPr lang="en-US" sz="1800" b="1" dirty="0">
                <a:solidFill>
                  <a:srgbClr val="2F5496"/>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Descriptive Analytics</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rPr>
              <a:t>This is a reflective analysis of user data and is meant to provide insight into historical patterns of behaviors and performance in online learning environments. Descriptive analytics is leveraged when a business needs to understand the overall performance of the company at an aggregate level and describe the various aspects.</a:t>
            </a: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Trends of revenue in the total fiscal year</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Comparing sales for the past years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Determining the most common payment type(cash/debit/credit)</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Most bought goods for the customers for each region</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Validate if a promotional campaign was successful or not</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Customer Clusters for the promotions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Sales across various branches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Goods which were out of stock the most</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Reviews </a:t>
            </a:r>
            <a:endParaRPr lang="en-US" sz="1800" dirty="0">
              <a:effectLst/>
              <a:latin typeface="Times New Roman" panose="02020603050405020304" pitchFamily="18" charset="0"/>
              <a:ea typeface="Times New Roman" panose="02020603050405020304" pitchFamily="18" charset="0"/>
            </a:endParaRPr>
          </a:p>
        </p:txBody>
      </p:sp>
      <p:pic>
        <p:nvPicPr>
          <p:cNvPr id="10" name="Picture 9" descr="A picture containing text, whiteboard&#10;&#10;Description automatically generated">
            <a:extLst>
              <a:ext uri="{FF2B5EF4-FFF2-40B4-BE49-F238E27FC236}">
                <a16:creationId xmlns:a16="http://schemas.microsoft.com/office/drawing/2014/main" id="{D19902B8-6FD0-4340-9914-A25EAA9F5C5A}"/>
              </a:ext>
            </a:extLst>
          </p:cNvPr>
          <p:cNvPicPr>
            <a:picLocks noChangeAspect="1"/>
          </p:cNvPicPr>
          <p:nvPr/>
        </p:nvPicPr>
        <p:blipFill rotWithShape="1">
          <a:blip r:embed="rId2">
            <a:extLst>
              <a:ext uri="{28A0092B-C50C-407E-A947-70E740481C1C}">
                <a14:useLocalDpi xmlns:a14="http://schemas.microsoft.com/office/drawing/2010/main" val="0"/>
              </a:ext>
            </a:extLst>
          </a:blip>
          <a:srcRect l="1475" b="6149"/>
          <a:stretch/>
        </p:blipFill>
        <p:spPr>
          <a:xfrm>
            <a:off x="8173942" y="3292867"/>
            <a:ext cx="3431568" cy="3292867"/>
          </a:xfrm>
          <a:prstGeom prst="rect">
            <a:avLst/>
          </a:prstGeom>
        </p:spPr>
      </p:pic>
      <p:pic>
        <p:nvPicPr>
          <p:cNvPr id="43" name="image3.png">
            <a:extLst>
              <a:ext uri="{FF2B5EF4-FFF2-40B4-BE49-F238E27FC236}">
                <a16:creationId xmlns:a16="http://schemas.microsoft.com/office/drawing/2014/main" id="{46125D19-2174-47A0-A74A-08A24D925A65}"/>
              </a:ext>
            </a:extLst>
          </p:cNvPr>
          <p:cNvPicPr/>
          <p:nvPr/>
        </p:nvPicPr>
        <p:blipFill>
          <a:blip r:embed="rId3"/>
          <a:srcRect/>
          <a:stretch>
            <a:fillRect/>
          </a:stretch>
        </p:blipFill>
        <p:spPr>
          <a:xfrm>
            <a:off x="10554000" y="863461"/>
            <a:ext cx="967740" cy="720725"/>
          </a:xfrm>
          <a:prstGeom prst="rect">
            <a:avLst/>
          </a:prstGeom>
          <a:ln/>
        </p:spPr>
      </p:pic>
    </p:spTree>
    <p:extLst>
      <p:ext uri="{BB962C8B-B14F-4D97-AF65-F5344CB8AC3E}">
        <p14:creationId xmlns:p14="http://schemas.microsoft.com/office/powerpoint/2010/main" val="26804922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1170</Words>
  <Application>Microsoft Office PowerPoint</Application>
  <PresentationFormat>Widescreen</PresentationFormat>
  <Paragraphs>128</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Gill Sans MT</vt:lpstr>
      <vt:lpstr>Times New Roman</vt:lpstr>
      <vt:lpstr>Wingdings</vt:lpstr>
      <vt:lpstr>Wingdings 2</vt:lpstr>
      <vt:lpstr>Dividend</vt:lpstr>
      <vt:lpstr>PowerPoint Presentation</vt:lpstr>
      <vt:lpstr>Introduction </vt:lpstr>
      <vt:lpstr>MIND MAP</vt:lpstr>
      <vt:lpstr>Business Scenario</vt:lpstr>
      <vt:lpstr>Business Scenario ANALYSIS</vt:lpstr>
      <vt:lpstr>SWIM LANE DIAGRAM</vt:lpstr>
      <vt:lpstr>ANALYTICAL MEASURES</vt:lpstr>
      <vt:lpstr>ANALYTICAL MEASURES</vt:lpstr>
      <vt:lpstr>ANALYTICAL MEASURES – Descriptive ANALYSIS</vt:lpstr>
      <vt:lpstr>ANALYTICAL MEASURES – Predictive ANALYSIS</vt:lpstr>
      <vt:lpstr>DATA MODELING</vt:lpstr>
      <vt:lpstr>OLTP SCHEMA</vt:lpstr>
      <vt:lpstr>ODS SCHEMA</vt:lpstr>
      <vt:lpstr>OLAP SCHEMA</vt:lpstr>
      <vt:lpstr>ETL IMPLEMENTATION</vt:lpstr>
      <vt:lpstr>ETL IMPLEMENTATION</vt:lpstr>
      <vt:lpstr>PowerPoint Presentation</vt:lpstr>
      <vt:lpstr>PowerPoint Presentation</vt:lpstr>
      <vt:lpstr>PowerPoint Presentation</vt:lpstr>
      <vt:lpstr>PowerPoint Presentation</vt:lpstr>
      <vt:lpstr>PowerPoint Presentation</vt:lpstr>
      <vt:lpstr>PowerPoint Presentation</vt:lpstr>
      <vt:lpstr>TABLEAU IMPLEMENTATION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Jaikumar Ambekar</dc:creator>
  <cp:lastModifiedBy>Jaikumar Ambekar</cp:lastModifiedBy>
  <cp:revision>1</cp:revision>
  <dcterms:created xsi:type="dcterms:W3CDTF">2020-11-30T01:19:20Z</dcterms:created>
  <dcterms:modified xsi:type="dcterms:W3CDTF">2020-11-30T01:21:43Z</dcterms:modified>
</cp:coreProperties>
</file>