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9" r:id="rId8"/>
    <p:sldId id="266" r:id="rId9"/>
    <p:sldId id="267" r:id="rId10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0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0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8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3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18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3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77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1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71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5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127" y="532183"/>
            <a:ext cx="30397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</a:t>
            </a:r>
            <a:r>
              <a:rPr spc="-3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416811"/>
            <a:ext cx="9066474" cy="13608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latin typeface="Arial MT"/>
                <a:cs typeface="Arial MT"/>
              </a:rPr>
              <a:t>Public services are essential for the well-being of citizens, yet accessing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these services often poses significant challenges. The current fragmented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bureaucratic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systems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inefficiencies,delays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dissatisfaction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among the general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public.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661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1" y="214609"/>
            <a:ext cx="656393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Unique</a:t>
            </a:r>
            <a:r>
              <a:rPr dirty="0"/>
              <a:t> </a:t>
            </a:r>
            <a:r>
              <a:rPr spc="-5" dirty="0"/>
              <a:t>Idea</a:t>
            </a:r>
            <a:r>
              <a:rPr spc="5" dirty="0"/>
              <a:t> </a:t>
            </a:r>
            <a:r>
              <a:rPr spc="-5" dirty="0"/>
              <a:t>Brief(Solution)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999342"/>
            <a:ext cx="9129395" cy="275588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9715" marR="212090" indent="374650">
              <a:lnSpc>
                <a:spcPts val="2760"/>
              </a:lnSpc>
              <a:spcBef>
                <a:spcPts val="90"/>
              </a:spcBef>
            </a:pPr>
            <a:r>
              <a:rPr sz="2200" b="1" i="1" u="heavy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Concept</a:t>
            </a:r>
            <a:r>
              <a:rPr sz="2200" spc="-5" dirty="0">
                <a:latin typeface="Arial MT"/>
                <a:cs typeface="Arial MT"/>
              </a:rPr>
              <a:t>: Centralized platform to integrate various public services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(healthcare,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education,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utilities,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etc.)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single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accessible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interface.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497205" indent="387985">
              <a:lnSpc>
                <a:spcPts val="2630"/>
              </a:lnSpc>
            </a:pP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Goal</a:t>
            </a:r>
            <a:r>
              <a:rPr sz="2200" spc="-5" dirty="0">
                <a:latin typeface="Arial MT"/>
                <a:cs typeface="Arial MT"/>
              </a:rPr>
              <a:t>: Simplify access, improve service </a:t>
            </a:r>
            <a:r>
              <a:rPr sz="2200" spc="-25" dirty="0">
                <a:latin typeface="Arial MT"/>
                <a:cs typeface="Arial MT"/>
              </a:rPr>
              <a:t>delivery, </a:t>
            </a:r>
            <a:r>
              <a:rPr sz="2200" spc="-5" dirty="0">
                <a:latin typeface="Arial MT"/>
                <a:cs typeface="Arial MT"/>
              </a:rPr>
              <a:t>and enhance user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experience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minimizing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bureaucracy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reducing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redundancies.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 MT"/>
              <a:cs typeface="Arial MT"/>
            </a:endParaRPr>
          </a:p>
          <a:p>
            <a:pPr marL="12700" marR="5080" indent="387985">
              <a:lnSpc>
                <a:spcPts val="2630"/>
              </a:lnSpc>
            </a:pP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Benefits</a:t>
            </a:r>
            <a:r>
              <a:rPr sz="2200" spc="-5" dirty="0">
                <a:latin typeface="Arial MT"/>
                <a:cs typeface="Arial MT"/>
              </a:rPr>
              <a:t>: Increased </a:t>
            </a:r>
            <a:r>
              <a:rPr sz="2200" spc="-25" dirty="0">
                <a:latin typeface="Arial MT"/>
                <a:cs typeface="Arial MT"/>
              </a:rPr>
              <a:t>efficiency, </a:t>
            </a:r>
            <a:r>
              <a:rPr sz="2200" spc="-5" dirty="0">
                <a:latin typeface="Arial MT"/>
                <a:cs typeface="Arial MT"/>
              </a:rPr>
              <a:t>cost savings, and improved satisfaction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citizens.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038"/>
            <a:ext cx="9144000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214609"/>
            <a:ext cx="5600664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Features</a:t>
            </a:r>
            <a:r>
              <a:rPr spc="-45" dirty="0"/>
              <a:t> </a:t>
            </a:r>
            <a:r>
              <a:rPr spc="-10" dirty="0"/>
              <a:t>Offered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769122"/>
            <a:ext cx="8610600" cy="4680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165" algn="just">
              <a:lnSpc>
                <a:spcPct val="100000"/>
              </a:lnSpc>
              <a:spcBef>
                <a:spcPts val="100"/>
              </a:spcBef>
            </a:pP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One-Stop</a:t>
            </a:r>
            <a:r>
              <a:rPr sz="14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Service</a:t>
            </a:r>
            <a:r>
              <a:rPr sz="1400" b="1" i="1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Portal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546100" indent="-229235" algn="just">
              <a:lnSpc>
                <a:spcPts val="1664"/>
              </a:lnSpc>
              <a:spcBef>
                <a:spcPts val="1170"/>
              </a:spcBef>
              <a:buChar char="●"/>
              <a:tabLst>
                <a:tab pos="546735" algn="l"/>
              </a:tabLst>
            </a:pPr>
            <a:r>
              <a:rPr sz="1400" spc="-5" dirty="0">
                <a:latin typeface="Arial MT"/>
                <a:cs typeface="Arial MT"/>
              </a:rPr>
              <a:t>Unified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login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multiple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services</a:t>
            </a:r>
            <a:endParaRPr sz="1400" dirty="0">
              <a:latin typeface="Arial MT"/>
              <a:cs typeface="Arial MT"/>
            </a:endParaRPr>
          </a:p>
          <a:p>
            <a:pPr marL="516255" indent="-229235" algn="just">
              <a:lnSpc>
                <a:spcPts val="1664"/>
              </a:lnSpc>
              <a:buChar char="●"/>
              <a:tabLst>
                <a:tab pos="516890" algn="l"/>
              </a:tabLst>
            </a:pPr>
            <a:r>
              <a:rPr sz="1400" spc="-5" dirty="0">
                <a:latin typeface="Arial MT"/>
                <a:cs typeface="Arial MT"/>
              </a:rPr>
              <a:t>Personalized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dashboard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users</a:t>
            </a:r>
            <a:endParaRPr sz="14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Arial MT"/>
              <a:cs typeface="Arial MT"/>
            </a:endParaRPr>
          </a:p>
          <a:p>
            <a:pPr marR="431165" algn="just">
              <a:lnSpc>
                <a:spcPct val="100000"/>
              </a:lnSpc>
            </a:pPr>
            <a:r>
              <a:rPr sz="1400" b="1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Real-Time</a:t>
            </a:r>
            <a:r>
              <a:rPr sz="1400" b="1" i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Updates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525780" indent="-229235" algn="just">
              <a:lnSpc>
                <a:spcPts val="1664"/>
              </a:lnSpc>
              <a:spcBef>
                <a:spcPts val="1170"/>
              </a:spcBef>
              <a:buChar char="●"/>
              <a:tabLst>
                <a:tab pos="526415" algn="l"/>
              </a:tabLst>
            </a:pPr>
            <a:r>
              <a:rPr sz="1400" spc="-5" dirty="0">
                <a:latin typeface="Arial MT"/>
                <a:cs typeface="Arial MT"/>
              </a:rPr>
              <a:t>Notifications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application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status</a:t>
            </a:r>
            <a:endParaRPr sz="1400" dirty="0">
              <a:latin typeface="Arial MT"/>
              <a:cs typeface="Arial MT"/>
            </a:endParaRPr>
          </a:p>
          <a:p>
            <a:pPr marL="530860" indent="-229235" algn="just">
              <a:lnSpc>
                <a:spcPts val="1664"/>
              </a:lnSpc>
              <a:buChar char="●"/>
              <a:tabLst>
                <a:tab pos="531495" algn="l"/>
              </a:tabLst>
            </a:pPr>
            <a:r>
              <a:rPr sz="1400" spc="-5" dirty="0">
                <a:latin typeface="Arial MT"/>
                <a:cs typeface="Arial MT"/>
              </a:rPr>
              <a:t>Alerts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deadlines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renewals</a:t>
            </a:r>
            <a:endParaRPr sz="140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</a:pPr>
            <a:endParaRPr sz="1950" dirty="0">
              <a:latin typeface="Arial MT"/>
              <a:cs typeface="Arial MT"/>
            </a:endParaRPr>
          </a:p>
          <a:p>
            <a:pPr marR="431165" algn="just">
              <a:lnSpc>
                <a:spcPct val="100000"/>
              </a:lnSpc>
            </a:pP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Multi-Channel</a:t>
            </a:r>
            <a:r>
              <a:rPr sz="1400" b="1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Access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314960" indent="-229235" algn="just">
              <a:lnSpc>
                <a:spcPct val="100000"/>
              </a:lnSpc>
              <a:spcBef>
                <a:spcPts val="1170"/>
              </a:spcBef>
              <a:buChar char="●"/>
              <a:tabLst>
                <a:tab pos="315595" algn="l"/>
              </a:tabLst>
            </a:pPr>
            <a:r>
              <a:rPr sz="1400" spc="-10" dirty="0">
                <a:latin typeface="Arial MT"/>
                <a:cs typeface="Arial MT"/>
              </a:rPr>
              <a:t>Web,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mobile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app,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in-person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kiosks</a:t>
            </a:r>
            <a:endParaRPr lang="en-IN" sz="1400" spc="-5" dirty="0">
              <a:latin typeface="Arial MT"/>
              <a:cs typeface="Arial MT"/>
            </a:endParaRPr>
          </a:p>
          <a:p>
            <a:pPr marL="85725" algn="just">
              <a:lnSpc>
                <a:spcPct val="100000"/>
              </a:lnSpc>
              <a:spcBef>
                <a:spcPts val="1170"/>
              </a:spcBef>
              <a:tabLst>
                <a:tab pos="315595" algn="l"/>
              </a:tabLst>
            </a:pPr>
            <a:endParaRPr lang="en-IN" sz="1400" b="1" i="1" u="heavy" spc="-5" dirty="0">
              <a:uFill>
                <a:solidFill>
                  <a:srgbClr val="000000"/>
                </a:solidFill>
              </a:uFill>
              <a:latin typeface="Arial MT"/>
              <a:cs typeface="Arial"/>
            </a:endParaRPr>
          </a:p>
          <a:p>
            <a:pPr marL="85725" algn="just">
              <a:lnSpc>
                <a:spcPct val="100000"/>
              </a:lnSpc>
              <a:spcBef>
                <a:spcPts val="1170"/>
              </a:spcBef>
              <a:tabLst>
                <a:tab pos="315595" algn="l"/>
              </a:tabLst>
            </a:pPr>
            <a:r>
              <a:rPr lang="en-GB"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lang="en-GB" sz="1400" b="1" i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Security</a:t>
            </a:r>
            <a:r>
              <a:rPr lang="en-GB" sz="1400" b="1" i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lang="en-GB" sz="1400" b="1" i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GB"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Privacy</a:t>
            </a:r>
            <a:r>
              <a:rPr lang="en-GB" sz="1400" spc="-5" dirty="0">
                <a:latin typeface="Arial MT"/>
                <a:cs typeface="Arial MT"/>
              </a:rPr>
              <a:t>:</a:t>
            </a:r>
            <a:endParaRPr lang="en-GB" sz="1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170"/>
              </a:spcBef>
              <a:buChar char="●"/>
              <a:tabLst>
                <a:tab pos="241300" algn="l"/>
              </a:tabLst>
            </a:pPr>
            <a:r>
              <a:rPr lang="en-GB" sz="1400" spc="-5" dirty="0">
                <a:latin typeface="Arial MT"/>
                <a:cs typeface="Arial MT"/>
              </a:rPr>
              <a:t>Robust</a:t>
            </a:r>
            <a:r>
              <a:rPr lang="en-GB" sz="1400" spc="-15" dirty="0">
                <a:latin typeface="Arial MT"/>
                <a:cs typeface="Arial MT"/>
              </a:rPr>
              <a:t> </a:t>
            </a:r>
            <a:r>
              <a:rPr lang="en-GB" sz="1400" spc="-5" dirty="0">
                <a:latin typeface="Arial MT"/>
                <a:cs typeface="Arial MT"/>
              </a:rPr>
              <a:t>encryption</a:t>
            </a:r>
            <a:r>
              <a:rPr lang="en-GB" sz="1400" spc="-15" dirty="0">
                <a:latin typeface="Arial MT"/>
                <a:cs typeface="Arial MT"/>
              </a:rPr>
              <a:t> </a:t>
            </a:r>
            <a:r>
              <a:rPr lang="en-GB" sz="1400" spc="-5" dirty="0">
                <a:latin typeface="Arial MT"/>
                <a:cs typeface="Arial MT"/>
              </a:rPr>
              <a:t>and</a:t>
            </a:r>
            <a:r>
              <a:rPr lang="en-GB" sz="1400" spc="-10" dirty="0">
                <a:latin typeface="Arial MT"/>
                <a:cs typeface="Arial MT"/>
              </a:rPr>
              <a:t> </a:t>
            </a:r>
            <a:r>
              <a:rPr lang="en-GB" sz="1400" spc="-5" dirty="0">
                <a:latin typeface="Arial MT"/>
                <a:cs typeface="Arial MT"/>
              </a:rPr>
              <a:t>compliance</a:t>
            </a:r>
            <a:r>
              <a:rPr lang="en-GB" sz="1400" spc="-15" dirty="0">
                <a:latin typeface="Arial MT"/>
                <a:cs typeface="Arial MT"/>
              </a:rPr>
              <a:t> </a:t>
            </a:r>
            <a:r>
              <a:rPr lang="en-GB" sz="1400" spc="-5" dirty="0">
                <a:latin typeface="Arial MT"/>
                <a:cs typeface="Arial MT"/>
              </a:rPr>
              <a:t>with</a:t>
            </a:r>
            <a:r>
              <a:rPr lang="en-GB" sz="1400" spc="-10" dirty="0">
                <a:latin typeface="Arial MT"/>
                <a:cs typeface="Arial MT"/>
              </a:rPr>
              <a:t> </a:t>
            </a:r>
            <a:r>
              <a:rPr lang="en-GB" sz="1400" spc="-5" dirty="0">
                <a:latin typeface="Arial MT"/>
                <a:cs typeface="Arial MT"/>
              </a:rPr>
              <a:t>data</a:t>
            </a:r>
            <a:r>
              <a:rPr lang="en-GB" sz="1400" spc="-15" dirty="0">
                <a:latin typeface="Arial MT"/>
                <a:cs typeface="Arial MT"/>
              </a:rPr>
              <a:t> </a:t>
            </a:r>
            <a:r>
              <a:rPr lang="en-GB" sz="1400" spc="-5" dirty="0">
                <a:latin typeface="Arial MT"/>
                <a:cs typeface="Arial MT"/>
              </a:rPr>
              <a:t>protection</a:t>
            </a:r>
            <a:r>
              <a:rPr lang="en-GB" sz="1400" spc="-10" dirty="0">
                <a:latin typeface="Arial MT"/>
                <a:cs typeface="Arial MT"/>
              </a:rPr>
              <a:t> </a:t>
            </a:r>
            <a:r>
              <a:rPr lang="en-GB" sz="1400" spc="-5" dirty="0">
                <a:latin typeface="Arial MT"/>
                <a:cs typeface="Arial MT"/>
              </a:rPr>
              <a:t>laws</a:t>
            </a:r>
            <a:endParaRPr lang="en-GB" sz="1400" dirty="0">
              <a:latin typeface="Arial MT"/>
              <a:cs typeface="Arial MT"/>
            </a:endParaRPr>
          </a:p>
          <a:p>
            <a:pPr marL="85725" algn="just">
              <a:lnSpc>
                <a:spcPct val="100000"/>
              </a:lnSpc>
              <a:spcBef>
                <a:spcPts val="1170"/>
              </a:spcBef>
              <a:tabLst>
                <a:tab pos="315595" algn="l"/>
              </a:tabLst>
            </a:pPr>
            <a:endParaRPr lang="en-IN" sz="1400" dirty="0">
              <a:latin typeface="Arial MT"/>
              <a:cs typeface="Arial MT"/>
            </a:endParaRPr>
          </a:p>
          <a:p>
            <a:pPr marL="85725" algn="just">
              <a:lnSpc>
                <a:spcPct val="100000"/>
              </a:lnSpc>
              <a:spcBef>
                <a:spcPts val="1170"/>
              </a:spcBef>
              <a:tabLst>
                <a:tab pos="315595" algn="l"/>
              </a:tabLst>
            </a:pPr>
            <a:endParaRPr lang="en-IN" sz="1400" b="1" i="1" u="heavy" spc="-5" dirty="0">
              <a:uFill>
                <a:solidFill>
                  <a:srgbClr val="000000"/>
                </a:solidFill>
              </a:uFill>
              <a:latin typeface="Arial MT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87"/>
            <a:ext cx="9144000" cy="209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050"/>
            <a:ext cx="9144000" cy="4448174"/>
            <a:chOff x="-76200" y="-664337"/>
            <a:chExt cx="9144000" cy="444817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619" y="259588"/>
              <a:ext cx="5611559" cy="3524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200" y="-664337"/>
              <a:ext cx="9144000" cy="2095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14596"/>
            <a:ext cx="537731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Process</a:t>
            </a:r>
            <a:r>
              <a:rPr spc="-55" dirty="0"/>
              <a:t> </a:t>
            </a:r>
            <a:r>
              <a:rPr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782668"/>
            <a:ext cx="6510710" cy="4224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20979" algn="just">
              <a:lnSpc>
                <a:spcPct val="100000"/>
              </a:lnSpc>
              <a:spcBef>
                <a:spcPts val="105"/>
              </a:spcBef>
            </a:pP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</a:t>
            </a:r>
            <a:r>
              <a:rPr sz="1400" b="1" i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Registration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lang="en-IN" sz="1400" spc="-5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Arial MT"/>
                <a:cs typeface="Arial MT"/>
              </a:rPr>
              <a:t>Sign-up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identification</a:t>
            </a:r>
            <a:endParaRPr lang="en-IN" sz="1400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1400" spc="-10" dirty="0">
                <a:latin typeface="Arial MT"/>
                <a:cs typeface="Arial MT"/>
              </a:rPr>
              <a:t>Verification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 email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 mobile</a:t>
            </a:r>
            <a:r>
              <a:rPr sz="1400" spc="-5" dirty="0">
                <a:latin typeface="Arial MT"/>
                <a:cs typeface="Arial MT"/>
              </a:rPr>
              <a:t> number</a:t>
            </a:r>
            <a:endParaRPr sz="1400" dirty="0">
              <a:latin typeface="Arial MT"/>
              <a:cs typeface="Arial MT"/>
            </a:endParaRPr>
          </a:p>
          <a:p>
            <a:pPr marR="220979" algn="just">
              <a:lnSpc>
                <a:spcPct val="100000"/>
              </a:lnSpc>
              <a:spcBef>
                <a:spcPts val="1245"/>
              </a:spcBef>
            </a:pP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Service</a:t>
            </a:r>
            <a:r>
              <a:rPr sz="1400" b="1" i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Selection</a:t>
            </a:r>
            <a:r>
              <a:rPr sz="1400" dirty="0">
                <a:latin typeface="Arial MT"/>
                <a:cs typeface="Arial MT"/>
              </a:rPr>
              <a:t>:</a:t>
            </a:r>
            <a:endParaRPr lang="en-IN" sz="1400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0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latin typeface="Arial MT"/>
                <a:cs typeface="Arial MT"/>
              </a:rPr>
              <a:t>B</a:t>
            </a:r>
            <a:r>
              <a:rPr sz="1400" dirty="0" err="1">
                <a:latin typeface="Arial MT"/>
                <a:cs typeface="Arial MT"/>
              </a:rPr>
              <a:t>rowse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available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services</a:t>
            </a:r>
            <a:endParaRPr lang="en-IN" sz="1400" spc="-5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0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sz="1400" spc="-5" dirty="0">
                <a:latin typeface="Arial MT"/>
                <a:cs typeface="Arial MT"/>
              </a:rPr>
              <a:t>Select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required</a:t>
            </a:r>
            <a:r>
              <a:rPr sz="1400" spc="-5" dirty="0">
                <a:latin typeface="Arial MT"/>
                <a:cs typeface="Arial MT"/>
              </a:rPr>
              <a:t> service(s)</a:t>
            </a:r>
            <a:endParaRPr sz="1400" dirty="0">
              <a:latin typeface="Arial MT"/>
              <a:cs typeface="Arial MT"/>
            </a:endParaRPr>
          </a:p>
          <a:p>
            <a:pPr marR="220979" algn="just">
              <a:lnSpc>
                <a:spcPct val="100000"/>
              </a:lnSpc>
              <a:spcBef>
                <a:spcPts val="1245"/>
              </a:spcBef>
            </a:pPr>
            <a:r>
              <a:rPr sz="1400" b="1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Application</a:t>
            </a:r>
            <a:r>
              <a:rPr sz="1400" b="1" i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Submission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lang="en-IN" sz="1400" spc="-5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0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Arial MT"/>
                <a:cs typeface="Arial MT"/>
              </a:rPr>
              <a:t>Fill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necessary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forms</a:t>
            </a:r>
            <a:endParaRPr lang="en-IN" sz="1400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0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Arial MT"/>
                <a:cs typeface="Arial MT"/>
              </a:rPr>
              <a:t>Upload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required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documents</a:t>
            </a:r>
            <a:endParaRPr sz="1400" dirty="0">
              <a:latin typeface="Arial MT"/>
              <a:cs typeface="Arial MT"/>
            </a:endParaRPr>
          </a:p>
          <a:p>
            <a:pPr marR="220979" algn="just">
              <a:lnSpc>
                <a:spcPct val="100000"/>
              </a:lnSpc>
              <a:spcBef>
                <a:spcPts val="1245"/>
              </a:spcBef>
            </a:pPr>
            <a:r>
              <a:rPr sz="1400" b="1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Processing</a:t>
            </a:r>
            <a:r>
              <a:rPr sz="1400" spc="-5" dirty="0">
                <a:latin typeface="Arial MT"/>
                <a:cs typeface="Arial MT"/>
              </a:rPr>
              <a:t>:</a:t>
            </a:r>
            <a:endParaRPr lang="en-IN" sz="1400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0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sz="1400" spc="-5" dirty="0">
                <a:latin typeface="Arial MT"/>
                <a:cs typeface="Arial MT"/>
              </a:rPr>
              <a:t>Backend </a:t>
            </a:r>
            <a:r>
              <a:rPr sz="1400" dirty="0">
                <a:latin typeface="Arial MT"/>
                <a:cs typeface="Arial MT"/>
              </a:rPr>
              <a:t>integration with</a:t>
            </a:r>
            <a:r>
              <a:rPr sz="1400" spc="-5" dirty="0">
                <a:latin typeface="Arial MT"/>
                <a:cs typeface="Arial MT"/>
              </a:rPr>
              <a:t> respective</a:t>
            </a:r>
            <a:r>
              <a:rPr sz="1400" dirty="0">
                <a:latin typeface="Arial MT"/>
                <a:cs typeface="Arial MT"/>
              </a:rPr>
              <a:t> departments</a:t>
            </a:r>
            <a:endParaRPr lang="en-IN" sz="1400" dirty="0">
              <a:latin typeface="Arial MT"/>
              <a:cs typeface="Arial MT"/>
            </a:endParaRPr>
          </a:p>
          <a:p>
            <a:pPr marL="285750" marR="220979" indent="-285750" algn="just">
              <a:lnSpc>
                <a:spcPct val="100000"/>
              </a:lnSpc>
              <a:spcBef>
                <a:spcPts val="1245"/>
              </a:spcBef>
              <a:buFont typeface="Arial" panose="020B0604020202020204" pitchFamily="34" charset="0"/>
              <a:buChar char="•"/>
            </a:pPr>
            <a:r>
              <a:rPr sz="1400" dirty="0">
                <a:latin typeface="Arial MT"/>
                <a:cs typeface="Arial MT"/>
              </a:rPr>
              <a:t>Automated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workflow for</a:t>
            </a:r>
            <a:r>
              <a:rPr sz="1400" spc="-5" dirty="0">
                <a:latin typeface="Arial MT"/>
                <a:cs typeface="Arial MT"/>
              </a:rPr>
              <a:t> approvals</a:t>
            </a:r>
            <a:r>
              <a:rPr sz="1400" dirty="0">
                <a:latin typeface="Arial MT"/>
                <a:cs typeface="Arial MT"/>
              </a:rPr>
              <a:t> and</a:t>
            </a:r>
            <a:r>
              <a:rPr sz="1400" spc="-5" dirty="0">
                <a:latin typeface="Arial MT"/>
                <a:cs typeface="Arial MT"/>
              </a:rPr>
              <a:t> updates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87"/>
            <a:ext cx="9144000" cy="209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26813"/>
            <a:ext cx="590627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Architecture</a:t>
            </a:r>
            <a:r>
              <a:rPr sz="2400" spc="-90" dirty="0"/>
              <a:t> </a:t>
            </a:r>
            <a:r>
              <a:rPr sz="240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769" y="1200150"/>
            <a:ext cx="2379493" cy="34209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0987"/>
            <a:ext cx="9144000" cy="209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740C-A9F9-10C0-6309-0071EDA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BF3C3-958E-F072-E23A-E5E3A371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Backend - </a:t>
            </a:r>
          </a:p>
          <a:p>
            <a:r>
              <a:rPr lang="en-IN" dirty="0"/>
              <a:t>NodeJS and Express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Database – </a:t>
            </a:r>
          </a:p>
          <a:p>
            <a:r>
              <a:rPr lang="en-IN" dirty="0" err="1"/>
              <a:t>MongoDb</a:t>
            </a:r>
            <a:r>
              <a:rPr lang="en-IN" dirty="0"/>
              <a:t> Atlas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Frontend – </a:t>
            </a:r>
          </a:p>
          <a:p>
            <a:r>
              <a:rPr lang="en-IN" dirty="0"/>
              <a:t>ReactJS and </a:t>
            </a:r>
            <a:r>
              <a:rPr lang="en-IN" dirty="0" err="1"/>
              <a:t>Cors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464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1" y="1014709"/>
            <a:ext cx="541096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Team</a:t>
            </a:r>
            <a:r>
              <a:rPr spc="-60" dirty="0"/>
              <a:t> </a:t>
            </a:r>
            <a:r>
              <a:rPr spc="-5" dirty="0"/>
              <a:t>members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95576"/>
            <a:ext cx="8610599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4520" indent="-605155">
              <a:lnSpc>
                <a:spcPct val="100000"/>
              </a:lnSpc>
              <a:spcBef>
                <a:spcPts val="105"/>
              </a:spcBef>
              <a:buFont typeface="MS PGothic"/>
              <a:buChar char="❖"/>
              <a:tabLst>
                <a:tab pos="605155" algn="l"/>
              </a:tabLst>
            </a:pPr>
            <a:r>
              <a:rPr sz="2000" spc="-5" dirty="0">
                <a:latin typeface="Arial MT"/>
                <a:cs typeface="Arial MT"/>
              </a:rPr>
              <a:t>Mukesh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Raj</a:t>
            </a:r>
            <a:r>
              <a:rPr lang="en-IN" sz="20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.K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230051601079</a:t>
            </a:r>
            <a:r>
              <a:rPr lang="en-IN" sz="2000" spc="-5" dirty="0">
                <a:latin typeface="Arial MT"/>
                <a:cs typeface="Arial MT"/>
              </a:rPr>
              <a:t> (Frontend and Backend Development)</a:t>
            </a:r>
          </a:p>
          <a:p>
            <a:pPr marL="604520" indent="-605155">
              <a:lnSpc>
                <a:spcPct val="100000"/>
              </a:lnSpc>
              <a:spcBef>
                <a:spcPts val="105"/>
              </a:spcBef>
              <a:buFont typeface="MS PGothic"/>
              <a:buChar char="❖"/>
              <a:tabLst>
                <a:tab pos="605155" algn="l"/>
              </a:tabLst>
            </a:pPr>
            <a:r>
              <a:rPr sz="2000" spc="-5" dirty="0" err="1">
                <a:latin typeface="Arial MT"/>
                <a:cs typeface="Arial MT"/>
              </a:rPr>
              <a:t>Sarath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5" dirty="0" err="1">
                <a:latin typeface="Arial MT"/>
                <a:cs typeface="Arial MT"/>
              </a:rPr>
              <a:t>Kumar.R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230051601100</a:t>
            </a:r>
            <a:r>
              <a:rPr lang="en-IN" sz="2000" spc="-20" dirty="0">
                <a:latin typeface="Arial MT"/>
                <a:cs typeface="Arial MT"/>
              </a:rPr>
              <a:t> (Documentation)</a:t>
            </a:r>
            <a:endParaRPr lang="en-IN" sz="2000" dirty="0">
              <a:latin typeface="Arial MT"/>
              <a:cs typeface="Arial MT"/>
            </a:endParaRPr>
          </a:p>
          <a:p>
            <a:pPr marL="604520" indent="-605155">
              <a:lnSpc>
                <a:spcPct val="100000"/>
              </a:lnSpc>
              <a:spcBef>
                <a:spcPts val="105"/>
              </a:spcBef>
              <a:buFont typeface="MS PGothic"/>
              <a:buChar char="❖"/>
              <a:tabLst>
                <a:tab pos="605155" algn="l"/>
              </a:tabLst>
            </a:pPr>
            <a:r>
              <a:rPr sz="2000" spc="-5" dirty="0" err="1">
                <a:latin typeface="Arial MT"/>
                <a:cs typeface="Arial MT"/>
              </a:rPr>
              <a:t>Sherin.R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–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230051601105</a:t>
            </a:r>
            <a:r>
              <a:rPr lang="en-IN" sz="2000" spc="-20" dirty="0">
                <a:latin typeface="Arial MT"/>
                <a:cs typeface="Arial MT"/>
              </a:rPr>
              <a:t> (Research and Resources)</a:t>
            </a:r>
            <a:endParaRPr lang="en-IN" sz="2000" dirty="0">
              <a:latin typeface="Arial MT"/>
              <a:cs typeface="Arial MT"/>
            </a:endParaRPr>
          </a:p>
          <a:p>
            <a:pPr marL="604520" indent="-605155">
              <a:lnSpc>
                <a:spcPct val="100000"/>
              </a:lnSpc>
              <a:spcBef>
                <a:spcPts val="105"/>
              </a:spcBef>
              <a:buFont typeface="MS PGothic"/>
              <a:buChar char="❖"/>
              <a:tabLst>
                <a:tab pos="605155" algn="l"/>
              </a:tabLst>
            </a:pPr>
            <a:r>
              <a:rPr sz="2000" spc="-35" dirty="0" err="1">
                <a:latin typeface="Arial MT"/>
                <a:cs typeface="Arial MT"/>
              </a:rPr>
              <a:t>Tehzeeb.T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–</a:t>
            </a:r>
            <a:r>
              <a:rPr sz="2000" spc="-20" dirty="0">
                <a:latin typeface="Arial MT"/>
                <a:cs typeface="Arial MT"/>
              </a:rPr>
              <a:t> 230051601120</a:t>
            </a:r>
            <a:r>
              <a:rPr lang="en-IN" sz="2000" spc="-20" dirty="0">
                <a:latin typeface="Arial MT"/>
                <a:cs typeface="Arial MT"/>
              </a:rPr>
              <a:t>(Research and Resources)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987"/>
            <a:ext cx="9144000" cy="2095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88685" y="1511799"/>
            <a:ext cx="7202456" cy="2850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55880" algn="just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Summary</a:t>
            </a:r>
            <a:r>
              <a:rPr b="0" i="0" u="none" spc="-5" dirty="0">
                <a:latin typeface="Arial MT"/>
                <a:cs typeface="Arial MT"/>
              </a:rPr>
              <a:t>:</a:t>
            </a:r>
          </a:p>
          <a:p>
            <a:pPr marL="0" marR="5080" indent="0" algn="just">
              <a:lnSpc>
                <a:spcPct val="100699"/>
              </a:lnSpc>
              <a:buNone/>
            </a:pPr>
            <a:r>
              <a:rPr b="0" i="0" u="none" spc="-5" dirty="0">
                <a:latin typeface="Arial MT"/>
                <a:cs typeface="Arial MT"/>
              </a:rPr>
              <a:t>Integrated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services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provide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dirty="0">
                <a:latin typeface="Arial MT"/>
                <a:cs typeface="Arial MT"/>
              </a:rPr>
              <a:t>a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streamlined,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user-friendly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approach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to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public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service </a:t>
            </a:r>
            <a:r>
              <a:rPr b="0" i="0" u="none" spc="-484" dirty="0">
                <a:latin typeface="Arial MT"/>
                <a:cs typeface="Arial MT"/>
              </a:rPr>
              <a:t> </a:t>
            </a:r>
            <a:r>
              <a:rPr b="0" i="0" u="none" spc="-20" dirty="0">
                <a:latin typeface="Arial MT"/>
                <a:cs typeface="Arial MT"/>
              </a:rPr>
              <a:t>delivery.</a:t>
            </a:r>
          </a:p>
          <a:p>
            <a:pPr marL="64135" algn="just"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 marL="63500" marR="55880" algn="just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Impact</a:t>
            </a:r>
            <a:r>
              <a:rPr b="0" i="0" u="none" spc="-5" dirty="0">
                <a:latin typeface="Arial MT"/>
                <a:cs typeface="Arial MT"/>
              </a:rPr>
              <a:t>:</a:t>
            </a:r>
          </a:p>
          <a:p>
            <a:pPr marL="0" marR="55880" indent="0" algn="just">
              <a:lnSpc>
                <a:spcPct val="100000"/>
              </a:lnSpc>
              <a:spcBef>
                <a:spcPts val="15"/>
              </a:spcBef>
              <a:buNone/>
            </a:pPr>
            <a:r>
              <a:rPr b="0" i="0" u="none" spc="-5" dirty="0">
                <a:latin typeface="Arial MT"/>
                <a:cs typeface="Arial MT"/>
              </a:rPr>
              <a:t>Enhances</a:t>
            </a:r>
            <a:r>
              <a:rPr b="0" i="0" u="none" dirty="0">
                <a:latin typeface="Arial MT"/>
                <a:cs typeface="Arial MT"/>
              </a:rPr>
              <a:t> </a:t>
            </a:r>
            <a:r>
              <a:rPr b="0" i="0" u="none" spc="-20" dirty="0">
                <a:latin typeface="Arial MT"/>
                <a:cs typeface="Arial MT"/>
              </a:rPr>
              <a:t>efficiency,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15" dirty="0">
                <a:latin typeface="Arial MT"/>
                <a:cs typeface="Arial MT"/>
              </a:rPr>
              <a:t>transparency,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and</a:t>
            </a:r>
            <a:r>
              <a:rPr b="0" i="0" u="none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satisfaction.</a:t>
            </a:r>
          </a:p>
          <a:p>
            <a:pPr marL="64135" algn="just"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 marL="63500" marR="55880" algn="just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Call</a:t>
            </a:r>
            <a:r>
              <a:rPr spc="-20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5" dirty="0"/>
              <a:t>Action</a:t>
            </a:r>
            <a:r>
              <a:rPr b="0" i="0" u="none" spc="-5" dirty="0">
                <a:latin typeface="Arial MT"/>
                <a:cs typeface="Arial MT"/>
              </a:rPr>
              <a:t>:</a:t>
            </a:r>
          </a:p>
          <a:p>
            <a:pPr marL="44450" marR="144145" indent="0" algn="just">
              <a:lnSpc>
                <a:spcPct val="100699"/>
              </a:lnSpc>
              <a:buNone/>
            </a:pPr>
            <a:r>
              <a:rPr b="0" i="0" u="none" spc="-5" dirty="0">
                <a:latin typeface="Arial MT"/>
                <a:cs typeface="Arial MT"/>
              </a:rPr>
              <a:t>Encourage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stakeholders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to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support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and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adopt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integrated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service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models</a:t>
            </a:r>
            <a:r>
              <a:rPr b="0" i="0" u="none" spc="10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for</a:t>
            </a:r>
            <a:r>
              <a:rPr b="0" i="0" u="none" spc="5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the </a:t>
            </a:r>
            <a:r>
              <a:rPr b="0" i="0" u="none" spc="-484" dirty="0">
                <a:latin typeface="Arial MT"/>
                <a:cs typeface="Arial MT"/>
              </a:rPr>
              <a:t> </a:t>
            </a:r>
            <a:r>
              <a:rPr b="0" i="0" u="none" spc="-5" dirty="0">
                <a:latin typeface="Arial MT"/>
                <a:cs typeface="Arial MT"/>
              </a:rPr>
              <a:t>betterment of</a:t>
            </a:r>
            <a:r>
              <a:rPr b="0" i="0" u="none" dirty="0">
                <a:latin typeface="Arial MT"/>
                <a:cs typeface="Arial MT"/>
              </a:rPr>
              <a:t> </a:t>
            </a:r>
            <a:r>
              <a:rPr b="0" i="0" u="none" spc="-20" dirty="0">
                <a:latin typeface="Arial MT"/>
                <a:cs typeface="Arial MT"/>
              </a:rPr>
              <a:t>society.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612"/>
            <a:ext cx="9144000" cy="209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311</Words>
  <Application>Microsoft Office PowerPoint</Application>
  <PresentationFormat>On-screen Show (16:9)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Arial MT</vt:lpstr>
      <vt:lpstr>Courier New</vt:lpstr>
      <vt:lpstr>Gill Sans MT</vt:lpstr>
      <vt:lpstr>Gallery</vt:lpstr>
      <vt:lpstr>Problem Statement</vt:lpstr>
      <vt:lpstr>Unique Idea Brief(Solution)</vt:lpstr>
      <vt:lpstr>Features Offered</vt:lpstr>
      <vt:lpstr>PowerPoint Presentation</vt:lpstr>
      <vt:lpstr>Process flow</vt:lpstr>
      <vt:lpstr>Architecture Diagram</vt:lpstr>
      <vt:lpstr>Technologies used</vt:lpstr>
      <vt:lpstr>Team members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Unnati _ Idea Submission PPT</dc:title>
  <cp:lastModifiedBy>Mukesh Raj Kumaran</cp:lastModifiedBy>
  <cp:revision>5</cp:revision>
  <dcterms:created xsi:type="dcterms:W3CDTF">2024-07-15T08:33:36Z</dcterms:created>
  <dcterms:modified xsi:type="dcterms:W3CDTF">2024-07-15T09:28:43Z</dcterms:modified>
</cp:coreProperties>
</file>