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9" r:id="rId3"/>
    <p:sldId id="289" r:id="rId4"/>
    <p:sldId id="290" r:id="rId5"/>
    <p:sldId id="291" r:id="rId6"/>
    <p:sldId id="292" r:id="rId7"/>
    <p:sldId id="293" r:id="rId8"/>
    <p:sldId id="257" r:id="rId9"/>
    <p:sldId id="266" r:id="rId10"/>
    <p:sldId id="267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FD1BAE-9621-4154-839A-D60D002DD9F9}">
          <p14:sldIdLst>
            <p14:sldId id="256"/>
            <p14:sldId id="269"/>
            <p14:sldId id="289"/>
            <p14:sldId id="290"/>
            <p14:sldId id="291"/>
            <p14:sldId id="292"/>
            <p14:sldId id="293"/>
            <p14:sldId id="257"/>
            <p14:sldId id="266"/>
            <p14:sldId id="267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33180-5722-4A66-AE1F-8B745A0CD82C}" v="170" dt="2023-12-15T12:59:2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3447" autoAdjust="0"/>
  </p:normalViewPr>
  <p:slideViewPr>
    <p:cSldViewPr snapToGrid="0">
      <p:cViewPr>
        <p:scale>
          <a:sx n="80" d="100"/>
          <a:sy n="80" d="100"/>
        </p:scale>
        <p:origin x="492" y="-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jan, Mukesh" userId="46c5dd69-c73e-49cf-85bb-ad7144bc5475" providerId="ADAL" clId="{38433180-5722-4A66-AE1F-8B745A0CD82C}"/>
    <pc:docChg chg="custSel addSld modSld sldOrd modSection">
      <pc:chgData name="Sajjan, Mukesh" userId="46c5dd69-c73e-49cf-85bb-ad7144bc5475" providerId="ADAL" clId="{38433180-5722-4A66-AE1F-8B745A0CD82C}" dt="2023-12-15T13:08:01.233" v="887" actId="6549"/>
      <pc:docMkLst>
        <pc:docMk/>
      </pc:docMkLst>
      <pc:sldChg chg="modTransition">
        <pc:chgData name="Sajjan, Mukesh" userId="46c5dd69-c73e-49cf-85bb-ad7144bc5475" providerId="ADAL" clId="{38433180-5722-4A66-AE1F-8B745A0CD82C}" dt="2023-12-15T11:16:38.124" v="1"/>
        <pc:sldMkLst>
          <pc:docMk/>
          <pc:sldMk cId="629537418" sldId="256"/>
        </pc:sldMkLst>
      </pc:sldChg>
      <pc:sldChg chg="modSp modTransition modAnim">
        <pc:chgData name="Sajjan, Mukesh" userId="46c5dd69-c73e-49cf-85bb-ad7144bc5475" providerId="ADAL" clId="{38433180-5722-4A66-AE1F-8B745A0CD82C}" dt="2023-12-15T11:34:33.049" v="550" actId="20577"/>
        <pc:sldMkLst>
          <pc:docMk/>
          <pc:sldMk cId="440378143" sldId="257"/>
        </pc:sldMkLst>
        <pc:spChg chg="mod">
          <ac:chgData name="Sajjan, Mukesh" userId="46c5dd69-c73e-49cf-85bb-ad7144bc5475" providerId="ADAL" clId="{38433180-5722-4A66-AE1F-8B745A0CD82C}" dt="2023-12-15T11:34:33.049" v="550" actId="20577"/>
          <ac:spMkLst>
            <pc:docMk/>
            <pc:sldMk cId="440378143" sldId="257"/>
            <ac:spMk id="12" creationId="{1DA1FDD8-2A8E-9BA7-69B7-D9FC787BD746}"/>
          </ac:spMkLst>
        </pc:spChg>
      </pc:sldChg>
      <pc:sldChg chg="modSp modTransition modAnim">
        <pc:chgData name="Sajjan, Mukesh" userId="46c5dd69-c73e-49cf-85bb-ad7144bc5475" providerId="ADAL" clId="{38433180-5722-4A66-AE1F-8B745A0CD82C}" dt="2023-12-15T12:29:31.732" v="657" actId="20577"/>
        <pc:sldMkLst>
          <pc:docMk/>
          <pc:sldMk cId="2700281011" sldId="259"/>
        </pc:sldMkLst>
        <pc:spChg chg="mod">
          <ac:chgData name="Sajjan, Mukesh" userId="46c5dd69-c73e-49cf-85bb-ad7144bc5475" providerId="ADAL" clId="{38433180-5722-4A66-AE1F-8B745A0CD82C}" dt="2023-12-15T12:29:31.732" v="657" actId="20577"/>
          <ac:spMkLst>
            <pc:docMk/>
            <pc:sldMk cId="2700281011" sldId="259"/>
            <ac:spMk id="2" creationId="{9B2D276D-74ED-4F18-156F-20F155283857}"/>
          </ac:spMkLst>
        </pc:spChg>
      </pc:sldChg>
      <pc:sldChg chg="modTransition modAnim">
        <pc:chgData name="Sajjan, Mukesh" userId="46c5dd69-c73e-49cf-85bb-ad7144bc5475" providerId="ADAL" clId="{38433180-5722-4A66-AE1F-8B745A0CD82C}" dt="2023-12-15T11:24:13.304" v="33"/>
        <pc:sldMkLst>
          <pc:docMk/>
          <pc:sldMk cId="2043018627" sldId="260"/>
        </pc:sldMkLst>
      </pc:sldChg>
      <pc:sldChg chg="modTransition modAnim">
        <pc:chgData name="Sajjan, Mukesh" userId="46c5dd69-c73e-49cf-85bb-ad7144bc5475" providerId="ADAL" clId="{38433180-5722-4A66-AE1F-8B745A0CD82C}" dt="2023-12-15T11:24:26.592" v="34"/>
        <pc:sldMkLst>
          <pc:docMk/>
          <pc:sldMk cId="2738015238" sldId="261"/>
        </pc:sldMkLst>
      </pc:sldChg>
      <pc:sldChg chg="modTransition modAnim">
        <pc:chgData name="Sajjan, Mukesh" userId="46c5dd69-c73e-49cf-85bb-ad7144bc5475" providerId="ADAL" clId="{38433180-5722-4A66-AE1F-8B745A0CD82C}" dt="2023-12-15T11:25:33.020" v="39"/>
        <pc:sldMkLst>
          <pc:docMk/>
          <pc:sldMk cId="230691455" sldId="262"/>
        </pc:sldMkLst>
      </pc:sldChg>
      <pc:sldChg chg="modTransition modAnim">
        <pc:chgData name="Sajjan, Mukesh" userId="46c5dd69-c73e-49cf-85bb-ad7144bc5475" providerId="ADAL" clId="{38433180-5722-4A66-AE1F-8B745A0CD82C}" dt="2023-12-15T11:25:44.679" v="40"/>
        <pc:sldMkLst>
          <pc:docMk/>
          <pc:sldMk cId="2909105263" sldId="263"/>
        </pc:sldMkLst>
      </pc:sldChg>
      <pc:sldChg chg="modSp modTransition modAnim">
        <pc:chgData name="Sajjan, Mukesh" userId="46c5dd69-c73e-49cf-85bb-ad7144bc5475" providerId="ADAL" clId="{38433180-5722-4A66-AE1F-8B745A0CD82C}" dt="2023-12-15T12:59:29.546" v="673" actId="20577"/>
        <pc:sldMkLst>
          <pc:docMk/>
          <pc:sldMk cId="3781154122" sldId="264"/>
        </pc:sldMkLst>
        <pc:spChg chg="mod">
          <ac:chgData name="Sajjan, Mukesh" userId="46c5dd69-c73e-49cf-85bb-ad7144bc5475" providerId="ADAL" clId="{38433180-5722-4A66-AE1F-8B745A0CD82C}" dt="2023-12-15T12:59:29.546" v="673" actId="20577"/>
          <ac:spMkLst>
            <pc:docMk/>
            <pc:sldMk cId="3781154122" sldId="264"/>
            <ac:spMk id="2" creationId="{9B2D276D-74ED-4F18-156F-20F155283857}"/>
          </ac:spMkLst>
        </pc:spChg>
      </pc:sldChg>
      <pc:sldChg chg="modTransition modAnim">
        <pc:chgData name="Sajjan, Mukesh" userId="46c5dd69-c73e-49cf-85bb-ad7144bc5475" providerId="ADAL" clId="{38433180-5722-4A66-AE1F-8B745A0CD82C}" dt="2023-12-15T11:26:16.690" v="42"/>
        <pc:sldMkLst>
          <pc:docMk/>
          <pc:sldMk cId="106534589" sldId="265"/>
        </pc:sldMkLst>
      </pc:sldChg>
      <pc:sldChg chg="modTransition modAnim">
        <pc:chgData name="Sajjan, Mukesh" userId="46c5dd69-c73e-49cf-85bb-ad7144bc5475" providerId="ADAL" clId="{38433180-5722-4A66-AE1F-8B745A0CD82C}" dt="2023-12-15T11:22:42.007" v="26"/>
        <pc:sldMkLst>
          <pc:docMk/>
          <pc:sldMk cId="286563252" sldId="266"/>
        </pc:sldMkLst>
      </pc:sldChg>
      <pc:sldChg chg="modTransition modAnim">
        <pc:chgData name="Sajjan, Mukesh" userId="46c5dd69-c73e-49cf-85bb-ad7144bc5475" providerId="ADAL" clId="{38433180-5722-4A66-AE1F-8B745A0CD82C}" dt="2023-12-15T11:22:59.193" v="27"/>
        <pc:sldMkLst>
          <pc:docMk/>
          <pc:sldMk cId="3309412879" sldId="267"/>
        </pc:sldMkLst>
      </pc:sldChg>
      <pc:sldChg chg="modSp add mod">
        <pc:chgData name="Sajjan, Mukesh" userId="46c5dd69-c73e-49cf-85bb-ad7144bc5475" providerId="ADAL" clId="{38433180-5722-4A66-AE1F-8B745A0CD82C}" dt="2023-12-15T11:33:18.840" v="546" actId="20577"/>
        <pc:sldMkLst>
          <pc:docMk/>
          <pc:sldMk cId="2700813689" sldId="268"/>
        </pc:sldMkLst>
        <pc:spChg chg="mod">
          <ac:chgData name="Sajjan, Mukesh" userId="46c5dd69-c73e-49cf-85bb-ad7144bc5475" providerId="ADAL" clId="{38433180-5722-4A66-AE1F-8B745A0CD82C}" dt="2023-12-15T11:27:19.201" v="53" actId="20577"/>
          <ac:spMkLst>
            <pc:docMk/>
            <pc:sldMk cId="2700813689" sldId="268"/>
            <ac:spMk id="6" creationId="{FA1745D0-1966-99C6-E622-668379A14D68}"/>
          </ac:spMkLst>
        </pc:spChg>
        <pc:spChg chg="mod">
          <ac:chgData name="Sajjan, Mukesh" userId="46c5dd69-c73e-49cf-85bb-ad7144bc5475" providerId="ADAL" clId="{38433180-5722-4A66-AE1F-8B745A0CD82C}" dt="2023-12-15T11:33:18.840" v="546" actId="20577"/>
          <ac:spMkLst>
            <pc:docMk/>
            <pc:sldMk cId="2700813689" sldId="268"/>
            <ac:spMk id="12" creationId="{1DA1FDD8-2A8E-9BA7-69B7-D9FC787BD746}"/>
          </ac:spMkLst>
        </pc:spChg>
      </pc:sldChg>
      <pc:sldChg chg="modSp add mod ord">
        <pc:chgData name="Sajjan, Mukesh" userId="46c5dd69-c73e-49cf-85bb-ad7144bc5475" providerId="ADAL" clId="{38433180-5722-4A66-AE1F-8B745A0CD82C}" dt="2023-12-15T13:08:01.233" v="887" actId="6549"/>
        <pc:sldMkLst>
          <pc:docMk/>
          <pc:sldMk cId="1634805835" sldId="269"/>
        </pc:sldMkLst>
        <pc:spChg chg="mod">
          <ac:chgData name="Sajjan, Mukesh" userId="46c5dd69-c73e-49cf-85bb-ad7144bc5475" providerId="ADAL" clId="{38433180-5722-4A66-AE1F-8B745A0CD82C}" dt="2023-12-15T13:04:45.815" v="713" actId="20577"/>
          <ac:spMkLst>
            <pc:docMk/>
            <pc:sldMk cId="1634805835" sldId="269"/>
            <ac:spMk id="6" creationId="{FA1745D0-1966-99C6-E622-668379A14D68}"/>
          </ac:spMkLst>
        </pc:spChg>
        <pc:spChg chg="mod">
          <ac:chgData name="Sajjan, Mukesh" userId="46c5dd69-c73e-49cf-85bb-ad7144bc5475" providerId="ADAL" clId="{38433180-5722-4A66-AE1F-8B745A0CD82C}" dt="2023-12-15T13:08:01.233" v="887" actId="6549"/>
          <ac:spMkLst>
            <pc:docMk/>
            <pc:sldMk cId="1634805835" sldId="269"/>
            <ac:spMk id="12" creationId="{1DA1FDD8-2A8E-9BA7-69B7-D9FC787BD7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38B9-FDF5-35E1-FB02-144A7B9F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4192-FDFB-783C-923D-7E5205639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FAD5-7B1E-E960-B572-F015B040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596F-A7B0-36A0-3DA0-BB6FDDAF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BE1D-F121-3CB1-4F04-30EC6119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7445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5AE-156A-5360-0D30-AF7C82F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25D5E-3137-505E-32DB-427FB978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5FC-0BB7-BC43-DB5E-99AFE3F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229C-A4E9-868E-C3D1-BA28CAB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531F-DF68-9DC0-F1F7-B72904FE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8205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F3674-77ED-E957-512E-5650E22A5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F7CFF-E3F1-58EB-A56D-D9B6F9FF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44FE-BB50-3236-D0BE-5467BD12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A16E-27BA-E4EB-CB20-7C4D06CD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5F89-08FD-04C6-FC12-8E2A15DB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2123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1E37-C61F-5529-8B5A-94A64684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7979-294F-0A24-2455-253C7EB3C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DEF-79F1-0864-58C6-C77D5558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0101-BE48-5E4A-D48D-1AD51E41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0F29-6AC1-B31F-24D2-1ED0EAE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123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38-3C6D-745E-A823-3989037C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18E2-4059-41C2-2E03-2001F0BD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0259-7227-72C3-AF8D-28CDD8E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9429-5DF0-3D73-5BEF-C4B19884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A29C-3E6E-0DF0-1EDC-54301884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9705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BE35-2C3B-CE5F-0994-1B57A6B4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449C-D84F-43B7-9E7B-2687DC509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EC91B-ADED-E545-2F65-25684027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A0EFF-CAFD-B1C2-DB55-38E317E5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C862B-6506-8F1C-5EF4-3EB592BC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1C9B2-F4EA-7350-4BAB-075B05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5016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B858-C139-44F0-A3F4-B71E19A9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9910-6359-A814-96A7-6DF5523E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8366-A4F1-C86E-DD6C-DA90361A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D385A-E108-33A2-671E-0C038FA32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95D5C-7A95-C513-D478-BBABA8258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1680C-054A-B2F2-8E1B-964D073A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07DC-7F73-8619-1B37-C41309A2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7BB57-37AA-5986-CA70-4DE5F015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9523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A136-374F-1EA3-AB0B-676008DF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D73D2-26BA-E25B-C7B1-D6C0E6B2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0398D-1484-592A-DFEC-507612F0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E0E3C-F21E-77A3-A715-4BA48634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0150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2547A-4EEE-CA35-FABD-C9AADCD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1D9B3-8535-DF0D-69CF-64FDB52D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E4BBE-3107-BECB-518A-DABFF8F5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3693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0F13-93E7-2C52-1806-07B6999F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AE8B-49A5-8E05-E782-8360B9CA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5D151-57AE-3469-2356-20337ED4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9A4B-1B78-2991-DF71-A85EAC83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81AC-0A90-73A0-71C1-EFE6AD4A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C23B-9AEA-7549-E34F-ACAE1B2C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3268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B92-C8A2-326D-CCA5-548A9AD7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67FAD-F59A-3FC7-3F53-B0D8C148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72E7-B682-6248-9A7B-2096B66F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63566-D5CF-DA30-AFBA-B22D359A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366BE-9A14-76AE-95E0-E6ABAAAB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61ED6-B8C0-FF7D-4F3D-AA53B0CD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9263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23BD0-99A9-DAD9-B57A-97E21A50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11AA-35A7-DAB0-8BA6-0D459510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F440-E014-CF32-2D8F-FEEB5FD4F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98C8-2270-9FCE-46B6-3ED419F9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B295-515B-F72A-32C2-73369D428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spd="slow">
    <p:wheel spokes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7E30B6F3-B578-259C-162F-8F36C4213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1" y="31933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21BD8-732F-DCA2-ECF7-19DAE205D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1" y="1622807"/>
            <a:ext cx="10332720" cy="2236264"/>
          </a:xfrm>
        </p:spPr>
        <p:txBody>
          <a:bodyPr>
            <a:normAutofit/>
          </a:bodyPr>
          <a:lstStyle/>
          <a:p>
            <a:r>
              <a:rPr lang="en-IN" sz="5500" b="1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C3E5-DF9C-D9D8-4248-93133376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en-IN" sz="2000" dirty="0"/>
              <a:t>- Mukesh Sajjan</a:t>
            </a:r>
          </a:p>
        </p:txBody>
      </p:sp>
    </p:spTree>
    <p:extLst>
      <p:ext uri="{BB962C8B-B14F-4D97-AF65-F5344CB8AC3E}">
        <p14:creationId xmlns:p14="http://schemas.microsoft.com/office/powerpoint/2010/main" val="62953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Aspect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 of Inferential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714103" y="1575459"/>
            <a:ext cx="10515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Uncertainty and Probability:</a:t>
            </a:r>
            <a:endParaRPr lang="en-US" sz="2100" dirty="0"/>
          </a:p>
          <a:p>
            <a:pPr lvl="1"/>
            <a:r>
              <a:rPr lang="en-US" sz="2100" dirty="0"/>
              <a:t>Because inferential statistics involves making predictions about a population based on a sample, there is an inherent level of uncertainty. Probability theory plays a crucial role in quantifying this uncertainty and expressing it in terms of confidence levels or p-values.</a:t>
            </a:r>
          </a:p>
          <a:p>
            <a:pPr lvl="1"/>
            <a:endParaRPr lang="en-US" sz="2100" dirty="0"/>
          </a:p>
          <a:p>
            <a:r>
              <a:rPr lang="en-US" sz="2100" b="1" dirty="0"/>
              <a:t>Hypothesis Testing:</a:t>
            </a:r>
            <a:endParaRPr lang="en-US" sz="2100" dirty="0"/>
          </a:p>
          <a:p>
            <a:pPr lvl="1"/>
            <a:r>
              <a:rPr lang="en-US" sz="2100" dirty="0"/>
              <a:t>A common technique in inferential statistics is hypothesis testing, which involves making a statement about a population parameter and assessing the evidence against that statement based on sample data. The results of hypothesis tests help researchers make decisions and draw conclusions.</a:t>
            </a:r>
          </a:p>
          <a:p>
            <a:pPr lvl="1"/>
            <a:endParaRPr lang="en-US" sz="2100" dirty="0"/>
          </a:p>
          <a:p>
            <a:r>
              <a:rPr lang="en-US" sz="2100" b="1" dirty="0"/>
              <a:t>Confidence Intervals:</a:t>
            </a:r>
            <a:endParaRPr lang="en-US" sz="2100" dirty="0"/>
          </a:p>
          <a:p>
            <a:pPr lvl="1"/>
            <a:r>
              <a:rPr lang="en-US" sz="2100" dirty="0"/>
              <a:t>Confidence intervals provide a range of values within which a population parameter is likely to lie. They express the level of confidence in the estimate and are often used in conjunction with point estimates.</a:t>
            </a:r>
          </a:p>
        </p:txBody>
      </p:sp>
    </p:spTree>
    <p:extLst>
      <p:ext uri="{BB962C8B-B14F-4D97-AF65-F5344CB8AC3E}">
        <p14:creationId xmlns:p14="http://schemas.microsoft.com/office/powerpoint/2010/main" val="33094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 Testing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605246" y="1575459"/>
            <a:ext cx="105156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/>
              <a:t>A common technique in inferential statistics is hypothesis testing, which involves making a statement about a population parameter and assessing the evidence against that statement based on sample data. The results of hypothesis tests help researchers make decisions and draw conclusions.</a:t>
            </a:r>
          </a:p>
          <a:p>
            <a:pPr algn="l"/>
            <a:endParaRPr lang="en-US" sz="22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With hypothesis testing, there are two hypotheses that is formed generally which are mainly the </a:t>
            </a:r>
            <a:r>
              <a:rPr lang="en-US" sz="2200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Null hypothesis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 and the </a:t>
            </a:r>
            <a:r>
              <a:rPr lang="en-US" sz="2200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Alternative hypothesis. 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Where the Null hypothesis contradicts the assumption made in the alternative hypothesis. We set a significance threshold and test for 2 possible scenarios which are to either</a:t>
            </a:r>
          </a:p>
          <a:p>
            <a:pPr algn="l"/>
            <a:endParaRPr lang="en-US" sz="2200" b="0" i="0" dirty="0">
              <a:solidFill>
                <a:srgbClr val="242424"/>
              </a:solidFill>
              <a:effectLst/>
              <a:highlight>
                <a:srgbClr val="FFFFFF"/>
              </a:highlight>
            </a:endParaRPr>
          </a:p>
          <a:p>
            <a:pPr marL="514350" indent="-514350" algn="l">
              <a:buAutoNum type="romanLcPeriod"/>
            </a:pPr>
            <a:r>
              <a:rPr lang="en-US" sz="2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Reject the null hypothesis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 </a:t>
            </a:r>
          </a:p>
          <a:p>
            <a:pPr marL="514350" indent="-514350" algn="l">
              <a:buAutoNum type="romanLcPeriod"/>
            </a:pPr>
            <a:endParaRPr lang="en-US" sz="2200" dirty="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marL="514350" indent="-514350" algn="l">
              <a:buAutoNum type="romanLcPeriod"/>
            </a:pPr>
            <a:r>
              <a:rPr lang="en-US" sz="2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ii. Fail to reject the null hypothesis</a:t>
            </a:r>
            <a:r>
              <a:rPr lang="en-US" sz="2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</a:rPr>
              <a:t> </a:t>
            </a:r>
            <a:endParaRPr lang="en-IN" sz="2200" b="1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339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822960" y="2072640"/>
            <a:ext cx="105156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500" b="1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Z-test</a:t>
            </a:r>
            <a:r>
              <a:rPr lang="en-US" sz="2500" b="0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If population means and standard deviations are known. Z-statistic is commonly used.</a:t>
            </a:r>
          </a:p>
          <a:p>
            <a:pPr algn="l">
              <a:buFont typeface="+mj-lt"/>
              <a:buAutoNum type="arabicPeriod"/>
            </a:pPr>
            <a:endParaRPr lang="en-US" sz="2500" b="0" i="0" dirty="0">
              <a:solidFill>
                <a:srgbClr val="353535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n-US" sz="2500" b="1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t-test</a:t>
            </a:r>
            <a:r>
              <a:rPr lang="en-US" sz="2500" b="0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If population standard deviations are unknown. and sample size is small than t-test statistic is more appropriate.</a:t>
            </a:r>
          </a:p>
          <a:p>
            <a:pPr algn="l">
              <a:buFont typeface="+mj-lt"/>
              <a:buAutoNum type="arabicPeriod" startAt="2"/>
            </a:pPr>
            <a:endParaRPr lang="en-US" sz="2500" b="0" i="0" dirty="0">
              <a:solidFill>
                <a:srgbClr val="353535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n-US" sz="2500" b="1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Chi-square test</a:t>
            </a:r>
            <a:r>
              <a:rPr lang="en-US" sz="2500" b="0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Chi-square test is used for categorical data or for testing independence in contingency tables</a:t>
            </a:r>
          </a:p>
          <a:p>
            <a:pPr algn="l">
              <a:buFont typeface="+mj-lt"/>
              <a:buAutoNum type="arabicPeriod" startAt="3"/>
            </a:pPr>
            <a:endParaRPr lang="en-US" sz="2500" b="0" i="0" dirty="0">
              <a:solidFill>
                <a:srgbClr val="353535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en-US" sz="2500" b="1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F-test</a:t>
            </a:r>
            <a:r>
              <a:rPr lang="en-US" sz="2500" b="0" i="0" dirty="0">
                <a:solidFill>
                  <a:srgbClr val="3535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F-test is often used in analysis of variance (ANOVA) to compare variances or test the equality of means across multiple groups.</a:t>
            </a:r>
          </a:p>
          <a:p>
            <a:endParaRPr lang="en-IN" sz="3000" b="1" dirty="0"/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780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1 and Type 2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822960" y="2072640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Type 1 error:</a:t>
            </a:r>
            <a:r>
              <a:rPr lang="en-IN" sz="3000" dirty="0"/>
              <a:t> When we reject the null Hypothesis, although that hypothesis was true. Type 1 error is denoted by alpha.</a:t>
            </a:r>
          </a:p>
          <a:p>
            <a:endParaRPr lang="en-IN" sz="3000" dirty="0"/>
          </a:p>
          <a:p>
            <a:r>
              <a:rPr lang="en-IN" sz="3000" b="1" dirty="0"/>
              <a:t>Type 2 error:</a:t>
            </a:r>
            <a:r>
              <a:rPr lang="en-IN" sz="3000" dirty="0"/>
              <a:t> When we accept the null Hypothesis, but it is false. Type 2 error is denoted by beta.</a:t>
            </a:r>
          </a:p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302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Study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822960" y="207264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/>
          </a:p>
          <a:p>
            <a:endParaRPr lang="en-IN" sz="3000" dirty="0"/>
          </a:p>
          <a:p>
            <a:endParaRPr lang="en-IN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B1EAD-8201-6E72-674F-83803323E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92185"/>
            <a:ext cx="10824754" cy="48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8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441960" y="1924820"/>
            <a:ext cx="10515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 Descriptive Statistics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F1F"/>
                </a:solidFill>
                <a:latin typeface="Google Sans"/>
              </a:rPr>
              <a:t> Inferential Statistics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sz="2800" dirty="0">
                <a:solidFill>
                  <a:srgbClr val="1F1F1F"/>
                </a:solidFill>
                <a:latin typeface="Google Sans"/>
              </a:rPr>
              <a:t> </a:t>
            </a:r>
            <a:endParaRPr lang="en-US" sz="2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6348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07D0A-6862-AC39-7B20-93940DB4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2072149"/>
            <a:ext cx="10254343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AC5F2-76B1-3BC5-C738-9A70304D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49" y="1826848"/>
            <a:ext cx="9087494" cy="45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 of Descriptive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870D4-B55D-214F-FB0D-9702BA9B093D}"/>
              </a:ext>
            </a:extLst>
          </p:cNvPr>
          <p:cNvSpPr txBox="1"/>
          <p:nvPr/>
        </p:nvSpPr>
        <p:spPr>
          <a:xfrm>
            <a:off x="1371597" y="2046514"/>
            <a:ext cx="925286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Central Tendency Measures: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Mean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Median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Quartiles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b="1" dirty="0"/>
          </a:p>
          <a:p>
            <a:r>
              <a:rPr lang="en-IN" sz="2500" b="1" u="sng" dirty="0"/>
              <a:t>Dispersion Measures: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Max and Min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Range: Max – 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Inter-Quartile Range (Q3-Q1)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42551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Shapes - Skewness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9BA11-3C92-7682-B3B2-D2926C67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79" y="1575460"/>
            <a:ext cx="10545964" cy="51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Shapes - Skewness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054CA-4260-3AAC-F2F7-445389A9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8" y="1564573"/>
            <a:ext cx="10764022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Inferential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822960" y="207264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Inferential statistics is a branch of statistics that involves drawing conclusions or making inferences about a population based on a sample of data taken from that population.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goal of inferential statistics is to make predictions, generalize findings, and draw conclusions beyond the immediate data at hand.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403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745D0-1966-99C6-E622-668379A14D68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Aspect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 of Inferential Statistics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1FDD8-2A8E-9BA7-69B7-D9FC787BD746}"/>
              </a:ext>
            </a:extLst>
          </p:cNvPr>
          <p:cNvSpPr txBox="1"/>
          <p:nvPr/>
        </p:nvSpPr>
        <p:spPr>
          <a:xfrm>
            <a:off x="659675" y="1575459"/>
            <a:ext cx="10515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Population and Sample:</a:t>
            </a:r>
            <a:endParaRPr lang="en-US" sz="2300" dirty="0"/>
          </a:p>
          <a:p>
            <a:pPr lvl="1"/>
            <a:r>
              <a:rPr lang="en-US" sz="2300" b="1" dirty="0"/>
              <a:t>Population:</a:t>
            </a:r>
            <a:r>
              <a:rPr lang="en-US" sz="2300" dirty="0"/>
              <a:t> Refers to the entire group that is the subject of the study.</a:t>
            </a:r>
          </a:p>
          <a:p>
            <a:pPr lvl="1"/>
            <a:r>
              <a:rPr lang="en-US" sz="2300" b="1" dirty="0"/>
              <a:t>Sample:</a:t>
            </a:r>
            <a:r>
              <a:rPr lang="en-US" sz="2300" dirty="0"/>
              <a:t> A subset of the population that is selected for the actual study. The characteristics of the sample are used to make inferences about the entire population.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Random Sampling:</a:t>
            </a:r>
            <a:endParaRPr lang="en-US" sz="2300" dirty="0"/>
          </a:p>
          <a:p>
            <a:pPr lvl="1"/>
            <a:r>
              <a:rPr lang="en-US" sz="2300" dirty="0"/>
              <a:t>To ensure the validity of inferences, the sample should ideally be selected randomly from the population. Random sampling helps minimize bias and ensures that the sample is representative of the population.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Statistical Inference:</a:t>
            </a:r>
            <a:endParaRPr lang="en-US" sz="2300" dirty="0"/>
          </a:p>
          <a:p>
            <a:pPr lvl="1"/>
            <a:r>
              <a:rPr lang="en-US" sz="2300" dirty="0"/>
              <a:t>Inferential statistics involves using sample data to make predictions or draw conclusions about population parameters. Common inferential techniques include hypothesis testing, confidence intervals, and regression analysis.</a:t>
            </a:r>
          </a:p>
          <a:p>
            <a:pPr algn="l"/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865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10523</TotalTime>
  <Words>621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Unisys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&amp; SQL Basics</dc:title>
  <dc:creator>Sajjan, Mukesh</dc:creator>
  <cp:lastModifiedBy>Mukesh Sajjan</cp:lastModifiedBy>
  <cp:revision>21</cp:revision>
  <dcterms:created xsi:type="dcterms:W3CDTF">2023-12-14T12:25:04Z</dcterms:created>
  <dcterms:modified xsi:type="dcterms:W3CDTF">2024-06-30T12:47:06Z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ec90da-8de3-41c2-83a2-9a36daf445f7_Enabled">
    <vt:lpwstr>true</vt:lpwstr>
  </property>
  <property fmtid="{D5CDD505-2E9C-101B-9397-08002B2CF9AE}" pid="3" name="MSIP_Label_cbec90da-8de3-41c2-83a2-9a36daf445f7_SetDate">
    <vt:lpwstr>2023-12-15T11:13:42Z</vt:lpwstr>
  </property>
  <property fmtid="{D5CDD505-2E9C-101B-9397-08002B2CF9AE}" pid="4" name="MSIP_Label_cbec90da-8de3-41c2-83a2-9a36daf445f7_Method">
    <vt:lpwstr>Standard</vt:lpwstr>
  </property>
  <property fmtid="{D5CDD505-2E9C-101B-9397-08002B2CF9AE}" pid="5" name="MSIP_Label_cbec90da-8de3-41c2-83a2-9a36daf445f7_Name">
    <vt:lpwstr>Confidential File</vt:lpwstr>
  </property>
  <property fmtid="{D5CDD505-2E9C-101B-9397-08002B2CF9AE}" pid="6" name="MSIP_Label_cbec90da-8de3-41c2-83a2-9a36daf445f7_SiteId">
    <vt:lpwstr>8d894c2b-238f-490b-8dd1-d93898c5bf83</vt:lpwstr>
  </property>
  <property fmtid="{D5CDD505-2E9C-101B-9397-08002B2CF9AE}" pid="7" name="MSIP_Label_cbec90da-8de3-41c2-83a2-9a36daf445f7_ActionId">
    <vt:lpwstr>af28c2c4-2ba3-4d49-9504-092801df12e8</vt:lpwstr>
  </property>
  <property fmtid="{D5CDD505-2E9C-101B-9397-08002B2CF9AE}" pid="8" name="MSIP_Label_cbec90da-8de3-41c2-83a2-9a36daf445f7_ContentBits">
    <vt:lpwstr>0</vt:lpwstr>
  </property>
</Properties>
</file>