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8410e1d73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78410e1d73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8410e1d73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8410e1d73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8410e1d73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8410e1d73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8410e1d73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8410e1d73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8410e1d73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8410e1d73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8410e1d73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78410e1d73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8410e1d73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8410e1d73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78410e1d73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78410e1d73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8410e1d73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78410e1d73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8410e1d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8410e1d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8410e1d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8410e1d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78410e1d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78410e1d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8410e1d7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8410e1d7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8410e1d7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8410e1d7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8410e1d73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8410e1d73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8410e1d73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8410e1d73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8410e1d73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8410e1d73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localhost:8888/notebooks/Case_Study_Telecom_Churn.ipynb#There-is-high-churn-rate-in-the-users-that-do-not-use-Call-or-Internet-services-although-they-are-very-less-people.-There-is-a-high-churn-rate-in-the-customers-having-low-No_days-(i.e.-0-45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700"/>
              <a:t>T</a:t>
            </a:r>
            <a:r>
              <a:rPr lang="en-GB" sz="4700"/>
              <a:t>elecom Industry Churn Report</a:t>
            </a:r>
            <a:endParaRPr sz="47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239225"/>
            <a:ext cx="8520600" cy="5043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b="1" lang="en-GB" sz="1550">
                <a:solidFill>
                  <a:srgbClr val="000000"/>
                </a:solidFill>
                <a:highlight>
                  <a:srgbClr val="FFFFFF"/>
                </a:highlight>
                <a:latin typeface="Arial"/>
                <a:ea typeface="Arial"/>
                <a:cs typeface="Arial"/>
                <a:sym typeface="Arial"/>
              </a:rPr>
              <a:t>Filtering High Value Customers and creating the Label column for </a:t>
            </a:r>
            <a:r>
              <a:rPr b="1" lang="en-GB" sz="1550">
                <a:solidFill>
                  <a:srgbClr val="000000"/>
                </a:solidFill>
                <a:highlight>
                  <a:srgbClr val="FFFFFF"/>
                </a:highlight>
                <a:latin typeface="Arial"/>
                <a:ea typeface="Arial"/>
                <a:cs typeface="Arial"/>
                <a:sym typeface="Arial"/>
              </a:rPr>
              <a:t>Classification</a:t>
            </a:r>
            <a:r>
              <a:rPr b="1" lang="en-GB" sz="1550">
                <a:solidFill>
                  <a:srgbClr val="000000"/>
                </a:solidFill>
                <a:highlight>
                  <a:srgbClr val="FFFFFF"/>
                </a:highlight>
                <a:latin typeface="Arial"/>
                <a:ea typeface="Arial"/>
                <a:cs typeface="Arial"/>
                <a:sym typeface="Arial"/>
              </a:rPr>
              <a:t> problem</a:t>
            </a:r>
            <a:endParaRPr sz="3200"/>
          </a:p>
        </p:txBody>
      </p:sp>
      <p:sp>
        <p:nvSpPr>
          <p:cNvPr id="142" name="Google Shape;142;p22"/>
          <p:cNvSpPr txBox="1"/>
          <p:nvPr>
            <p:ph idx="1" type="body"/>
          </p:nvPr>
        </p:nvSpPr>
        <p:spPr>
          <a:xfrm>
            <a:off x="311700" y="743525"/>
            <a:ext cx="8520600" cy="3825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So based on 9 th month Calls and Data usage i have calculated the Churn columns so for that.</a:t>
            </a:r>
            <a:endParaRPr/>
          </a:p>
          <a:p>
            <a:pPr indent="-342900" lvl="0" marL="457200" rtl="0" algn="l">
              <a:spcBef>
                <a:spcPts val="0"/>
              </a:spcBef>
              <a:spcAft>
                <a:spcPts val="0"/>
              </a:spcAft>
              <a:buSzPts val="1800"/>
              <a:buChar char="-"/>
            </a:pPr>
            <a:r>
              <a:rPr lang="en-GB"/>
              <a:t>I have taken total incoming and outgoing call rate as total call for month 9</a:t>
            </a:r>
            <a:endParaRPr/>
          </a:p>
          <a:p>
            <a:pPr indent="-342900" lvl="0" marL="457200" rtl="0" algn="l">
              <a:spcBef>
                <a:spcPts val="0"/>
              </a:spcBef>
              <a:spcAft>
                <a:spcPts val="0"/>
              </a:spcAft>
              <a:buSzPts val="1800"/>
              <a:buChar char="-"/>
            </a:pPr>
            <a:r>
              <a:rPr lang="en-GB"/>
              <a:t>And for data volume consumed as bean taken as total data for month 9</a:t>
            </a:r>
            <a:endParaRPr/>
          </a:p>
          <a:p>
            <a:pPr indent="-342900" lvl="0" marL="457200" rtl="0" algn="l">
              <a:spcBef>
                <a:spcPts val="0"/>
              </a:spcBef>
              <a:spcAft>
                <a:spcPts val="0"/>
              </a:spcAft>
              <a:buSzPts val="1800"/>
              <a:buChar char="-"/>
            </a:pPr>
            <a:r>
              <a:rPr lang="en-GB"/>
              <a:t>So with respect to that made and if condition states that if total call and data usage is 0 means </a:t>
            </a:r>
            <a:r>
              <a:rPr lang="en-GB"/>
              <a:t>label</a:t>
            </a:r>
            <a:r>
              <a:rPr lang="en-GB"/>
              <a:t> it as 1 are else </a:t>
            </a:r>
            <a:r>
              <a:rPr lang="en-GB"/>
              <a:t>label it as 0</a:t>
            </a:r>
            <a:endParaRPr/>
          </a:p>
          <a:p>
            <a:pPr indent="-342900" lvl="0" marL="457200" rtl="0" algn="l">
              <a:spcBef>
                <a:spcPts val="0"/>
              </a:spcBef>
              <a:spcAft>
                <a:spcPts val="0"/>
              </a:spcAft>
              <a:buSzPts val="1800"/>
              <a:buChar char="-"/>
            </a:pPr>
            <a:r>
              <a:rPr lang="en-GB"/>
              <a:t>After creating this we have drop the 9th month columns because</a:t>
            </a:r>
            <a:endParaRPr/>
          </a:p>
          <a:p>
            <a:pPr indent="0" lvl="0" marL="0" rtl="0" algn="l">
              <a:lnSpc>
                <a:spcPct val="100000"/>
              </a:lnSpc>
              <a:spcBef>
                <a:spcPts val="1200"/>
              </a:spcBef>
              <a:spcAft>
                <a:spcPts val="0"/>
              </a:spcAft>
              <a:buNone/>
            </a:pPr>
            <a:r>
              <a:rPr lang="en-GB" sz="1400">
                <a:solidFill>
                  <a:srgbClr val="000000"/>
                </a:solidFill>
                <a:latin typeface="Cambria"/>
                <a:ea typeface="Cambria"/>
                <a:cs typeface="Cambria"/>
                <a:sym typeface="Cambria"/>
              </a:rPr>
              <a:t>The business objective is to predict the churn in the last (i.e. the ninth) month using the data (features) from the first three months</a:t>
            </a:r>
            <a:endParaRPr sz="14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t/>
            </a:r>
            <a:endParaRPr sz="1400">
              <a:solidFill>
                <a:srgbClr val="000000"/>
              </a:solidFill>
              <a:latin typeface="Cambria"/>
              <a:ea typeface="Cambria"/>
              <a:cs typeface="Cambria"/>
              <a:sym typeface="Cambria"/>
            </a:endParaRPr>
          </a:p>
        </p:txBody>
      </p:sp>
      <p:pic>
        <p:nvPicPr>
          <p:cNvPr id="143" name="Google Shape;143;p22"/>
          <p:cNvPicPr preferRelativeResize="0"/>
          <p:nvPr/>
        </p:nvPicPr>
        <p:blipFill>
          <a:blip r:embed="rId3">
            <a:alphaModFix/>
          </a:blip>
          <a:stretch>
            <a:fillRect/>
          </a:stretch>
        </p:blipFill>
        <p:spPr>
          <a:xfrm>
            <a:off x="1239275" y="3787325"/>
            <a:ext cx="5419725" cy="106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1789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a:t>
            </a:r>
            <a:endParaRPr/>
          </a:p>
        </p:txBody>
      </p:sp>
      <p:sp>
        <p:nvSpPr>
          <p:cNvPr id="149" name="Google Shape;149;p23"/>
          <p:cNvSpPr txBox="1"/>
          <p:nvPr>
            <p:ph idx="1" type="body"/>
          </p:nvPr>
        </p:nvSpPr>
        <p:spPr>
          <a:xfrm>
            <a:off x="311700" y="743400"/>
            <a:ext cx="8520600" cy="38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Plotting</a:t>
            </a:r>
            <a:r>
              <a:rPr lang="en-GB"/>
              <a:t> the pie </a:t>
            </a:r>
            <a:r>
              <a:rPr lang="en-GB"/>
              <a:t>chart</a:t>
            </a:r>
            <a:r>
              <a:rPr lang="en-GB"/>
              <a:t> for Churn column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428625" y="1275050"/>
            <a:ext cx="4143375" cy="3293950"/>
          </a:xfrm>
          <a:prstGeom prst="rect">
            <a:avLst/>
          </a:prstGeom>
          <a:noFill/>
          <a:ln>
            <a:noFill/>
          </a:ln>
        </p:spPr>
      </p:pic>
      <p:sp>
        <p:nvSpPr>
          <p:cNvPr id="151" name="Google Shape;151;p23"/>
          <p:cNvSpPr txBox="1"/>
          <p:nvPr/>
        </p:nvSpPr>
        <p:spPr>
          <a:xfrm>
            <a:off x="4862225" y="1537025"/>
            <a:ext cx="381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It is shown that </a:t>
            </a:r>
            <a:r>
              <a:rPr lang="en-GB">
                <a:latin typeface="Roboto"/>
                <a:ea typeface="Roboto"/>
                <a:cs typeface="Roboto"/>
                <a:sym typeface="Roboto"/>
              </a:rPr>
              <a:t>around</a:t>
            </a:r>
            <a:r>
              <a:rPr lang="en-GB">
                <a:latin typeface="Roboto"/>
                <a:ea typeface="Roboto"/>
                <a:cs typeface="Roboto"/>
                <a:sym typeface="Roboto"/>
              </a:rPr>
              <a:t> 8 % of the people are not using the network properly by they are the </a:t>
            </a:r>
            <a:r>
              <a:rPr lang="en-GB">
                <a:latin typeface="Roboto"/>
                <a:ea typeface="Roboto"/>
                <a:cs typeface="Roboto"/>
                <a:sym typeface="Roboto"/>
              </a:rPr>
              <a:t>customer</a:t>
            </a:r>
            <a:r>
              <a:rPr lang="en-GB">
                <a:latin typeface="Roboto"/>
                <a:ea typeface="Roboto"/>
                <a:cs typeface="Roboto"/>
                <a:sym typeface="Roboto"/>
              </a:rPr>
              <a:t> of the company</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311700" y="331525"/>
            <a:ext cx="8520600" cy="42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Outlier</a:t>
            </a:r>
            <a:r>
              <a:rPr b="1" lang="en-GB"/>
              <a:t> Detection:</a:t>
            </a:r>
            <a:endParaRPr b="1"/>
          </a:p>
          <a:p>
            <a:pPr indent="-361950" lvl="0" marL="457200" rtl="0" algn="l">
              <a:lnSpc>
                <a:spcPct val="100000"/>
              </a:lnSpc>
              <a:spcBef>
                <a:spcPts val="1200"/>
              </a:spcBef>
              <a:spcAft>
                <a:spcPts val="0"/>
              </a:spcAft>
              <a:buSzPts val="2100"/>
              <a:buChar char="-"/>
            </a:pPr>
            <a:r>
              <a:rPr lang="en-GB" sz="1350">
                <a:solidFill>
                  <a:srgbClr val="000000"/>
                </a:solidFill>
                <a:highlight>
                  <a:srgbClr val="FFFFFF"/>
                </a:highlight>
                <a:latin typeface="Arial"/>
                <a:ea typeface="Arial"/>
                <a:cs typeface="Arial"/>
                <a:sym typeface="Arial"/>
              </a:rPr>
              <a:t>All the columns have high outliers based on the plots and we need to do the outlier treatment of the numerical columns</a:t>
            </a:r>
            <a:endParaRPr sz="1350">
              <a:solidFill>
                <a:srgbClr val="000000"/>
              </a:solidFill>
              <a:highlight>
                <a:srgbClr val="FFFFFF"/>
              </a:highlight>
              <a:latin typeface="Arial"/>
              <a:ea typeface="Arial"/>
              <a:cs typeface="Arial"/>
              <a:sym typeface="Arial"/>
            </a:endParaRPr>
          </a:p>
          <a:p>
            <a:pPr indent="-314325" lvl="0" marL="457200" rtl="0" algn="l">
              <a:lnSpc>
                <a:spcPct val="100000"/>
              </a:lnSpc>
              <a:spcBef>
                <a:spcPts val="0"/>
              </a:spcBef>
              <a:spcAft>
                <a:spcPts val="0"/>
              </a:spcAft>
              <a:buClr>
                <a:srgbClr val="000000"/>
              </a:buClr>
              <a:buSzPts val="1350"/>
              <a:buFont typeface="Arial"/>
              <a:buChar char="-"/>
            </a:pPr>
            <a:r>
              <a:rPr lang="en-GB" sz="1350">
                <a:solidFill>
                  <a:srgbClr val="000000"/>
                </a:solidFill>
                <a:highlight>
                  <a:srgbClr val="FFFFFF"/>
                </a:highlight>
                <a:latin typeface="Arial"/>
                <a:ea typeface="Arial"/>
                <a:cs typeface="Arial"/>
                <a:sym typeface="Arial"/>
              </a:rPr>
              <a:t>Treated the outliers with the quentile range </a:t>
            </a:r>
            <a:endParaRPr sz="1350">
              <a:solidFill>
                <a:srgbClr val="000000"/>
              </a:solidFill>
              <a:highlight>
                <a:srgbClr val="FFFFFF"/>
              </a:highlight>
              <a:latin typeface="Arial"/>
              <a:ea typeface="Arial"/>
              <a:cs typeface="Arial"/>
              <a:sym typeface="Arial"/>
            </a:endParaRPr>
          </a:p>
          <a:p>
            <a:pPr indent="-327025" lvl="0" marL="457200" rtl="0" algn="l">
              <a:lnSpc>
                <a:spcPct val="100000"/>
              </a:lnSpc>
              <a:spcBef>
                <a:spcPts val="0"/>
              </a:spcBef>
              <a:spcAft>
                <a:spcPts val="0"/>
              </a:spcAft>
              <a:buClr>
                <a:srgbClr val="000000"/>
              </a:buClr>
              <a:buSzPts val="1550"/>
              <a:buFont typeface="Arial"/>
              <a:buChar char="-"/>
            </a:pPr>
            <a:r>
              <a:rPr b="1" lang="en-GB" sz="1550">
                <a:solidFill>
                  <a:srgbClr val="000000"/>
                </a:solidFill>
                <a:highlight>
                  <a:srgbClr val="FFFFFF"/>
                </a:highlight>
                <a:latin typeface="Arial"/>
                <a:ea typeface="Arial"/>
                <a:cs typeface="Arial"/>
                <a:sym typeface="Arial"/>
              </a:rPr>
              <a:t>People giving low Average revenue per user and low recharges have higher churn rate</a:t>
            </a:r>
            <a:endParaRPr b="1" sz="1550">
              <a:solidFill>
                <a:srgbClr val="000000"/>
              </a:solidFill>
              <a:highlight>
                <a:srgbClr val="FFFFFF"/>
              </a:highlight>
              <a:latin typeface="Arial"/>
              <a:ea typeface="Arial"/>
              <a:cs typeface="Arial"/>
              <a:sym typeface="Arial"/>
            </a:endParaRPr>
          </a:p>
          <a:p>
            <a:pPr indent="-314325" lvl="0" marL="457200" marR="190500" rtl="0" algn="l">
              <a:lnSpc>
                <a:spcPct val="100000"/>
              </a:lnSpc>
              <a:spcBef>
                <a:spcPts val="0"/>
              </a:spcBef>
              <a:spcAft>
                <a:spcPts val="0"/>
              </a:spcAft>
              <a:buSzPts val="1350"/>
              <a:buFont typeface="Arial"/>
              <a:buChar char="-"/>
            </a:pPr>
            <a:r>
              <a:rPr b="1" lang="en-GB" sz="1350">
                <a:solidFill>
                  <a:srgbClr val="000000"/>
                </a:solidFill>
                <a:highlight>
                  <a:srgbClr val="FFFFFF"/>
                </a:highlight>
                <a:latin typeface="Arial"/>
                <a:ea typeface="Arial"/>
                <a:cs typeface="Arial"/>
                <a:sym typeface="Arial"/>
              </a:rPr>
              <a:t>There is high churn rate in the users that do not use Call or Internet services although they are very less people. There is a high churn rate in the customers having low No_days (i.e. 0-450)</a:t>
            </a:r>
            <a:r>
              <a:rPr b="1" lang="en-GB" sz="1350">
                <a:solidFill>
                  <a:srgbClr val="1A466C"/>
                </a:solidFill>
                <a:highlight>
                  <a:srgbClr val="FFFFFF"/>
                </a:highlight>
                <a:uFill>
                  <a:noFill/>
                </a:uFill>
                <a:latin typeface="Arial"/>
                <a:ea typeface="Arial"/>
                <a:cs typeface="Arial"/>
                <a:sym typeface="Arial"/>
                <a:hlinkClick r:id="rId3">
                  <a:extLst>
                    <a:ext uri="{A12FA001-AC4F-418D-AE19-62706E023703}">
                      <ahyp:hlinkClr val="tx"/>
                    </a:ext>
                  </a:extLst>
                </a:hlinkClick>
              </a:rPr>
              <a:t>¶</a:t>
            </a:r>
            <a:endParaRPr b="1" sz="1350">
              <a:solidFill>
                <a:srgbClr val="1A466C"/>
              </a:solidFill>
              <a:highlight>
                <a:srgbClr val="FFFFFF"/>
              </a:highlight>
              <a:latin typeface="Arial"/>
              <a:ea typeface="Arial"/>
              <a:cs typeface="Arial"/>
              <a:sym typeface="Arial"/>
            </a:endParaRPr>
          </a:p>
          <a:p>
            <a:pPr indent="0" lvl="0" marL="0" rtl="0" algn="l">
              <a:lnSpc>
                <a:spcPct val="100000"/>
              </a:lnSpc>
              <a:spcBef>
                <a:spcPts val="1100"/>
              </a:spcBef>
              <a:spcAft>
                <a:spcPts val="0"/>
              </a:spcAft>
              <a:buNone/>
            </a:pPr>
            <a:r>
              <a:t/>
            </a:r>
            <a:endParaRPr b="1" sz="1550">
              <a:solidFill>
                <a:srgbClr val="000000"/>
              </a:solidFill>
              <a:highlight>
                <a:srgbClr val="FFFFFF"/>
              </a:highlight>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2" name="Google Shape;162;p25"/>
          <p:cNvSpPr txBox="1"/>
          <p:nvPr>
            <p:ph idx="1" type="body"/>
          </p:nvPr>
        </p:nvSpPr>
        <p:spPr>
          <a:xfrm>
            <a:off x="5406800" y="640900"/>
            <a:ext cx="3524100" cy="3276900"/>
          </a:xfrm>
          <a:prstGeom prst="rect">
            <a:avLst/>
          </a:prstGeom>
        </p:spPr>
        <p:txBody>
          <a:bodyPr anchorCtr="0" anchor="t" bIns="91425" lIns="91425" spcFirstLastPara="1" rIns="91425" wrap="square" tIns="91425">
            <a:normAutofit/>
          </a:bodyPr>
          <a:lstStyle/>
          <a:p>
            <a:pPr indent="0" lvl="0" marL="0" rtl="0" algn="l">
              <a:lnSpc>
                <a:spcPct val="100000"/>
              </a:lnSpc>
              <a:spcBef>
                <a:spcPts val="1100"/>
              </a:spcBef>
              <a:spcAft>
                <a:spcPts val="0"/>
              </a:spcAft>
              <a:buNone/>
            </a:pPr>
            <a:r>
              <a:rPr b="1" lang="en-GB" sz="1050">
                <a:solidFill>
                  <a:srgbClr val="000000"/>
                </a:solidFill>
                <a:highlight>
                  <a:srgbClr val="FFFFFF"/>
                </a:highlight>
                <a:latin typeface="Arial"/>
                <a:ea typeface="Arial"/>
                <a:cs typeface="Arial"/>
                <a:sym typeface="Arial"/>
              </a:rPr>
              <a:t>Mostly all the variables (for the month of June, July and August) have high correlation with each other which is natural since the usage or amount mostly remains the same per user. However, there is a high correlation amongst 3g volume, 2g volume and Average revenue per user. We will deal with this while doing PCA and VIF in high interpretability models.</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b="1"/>
          </a:p>
        </p:txBody>
      </p:sp>
      <p:pic>
        <p:nvPicPr>
          <p:cNvPr id="163" name="Google Shape;163;p25"/>
          <p:cNvPicPr preferRelativeResize="0"/>
          <p:nvPr/>
        </p:nvPicPr>
        <p:blipFill>
          <a:blip r:embed="rId3">
            <a:alphaModFix/>
          </a:blip>
          <a:stretch>
            <a:fillRect/>
          </a:stretch>
        </p:blipFill>
        <p:spPr>
          <a:xfrm>
            <a:off x="139325" y="170750"/>
            <a:ext cx="5267474" cy="433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Training the model:</a:t>
            </a:r>
            <a:endParaRPr/>
          </a:p>
        </p:txBody>
      </p:sp>
      <p:sp>
        <p:nvSpPr>
          <p:cNvPr id="169" name="Google Shape;169;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Before Training have to scale data then  </a:t>
            </a:r>
            <a:r>
              <a:rPr lang="en-GB"/>
              <a:t>using</a:t>
            </a:r>
            <a:r>
              <a:rPr lang="en-GB"/>
              <a:t> somte technique we have to make balance the data</a:t>
            </a:r>
            <a:endParaRPr/>
          </a:p>
          <a:p>
            <a:pPr indent="-342900" lvl="0" marL="457200" rtl="0" algn="l">
              <a:spcBef>
                <a:spcPts val="0"/>
              </a:spcBef>
              <a:spcAft>
                <a:spcPts val="0"/>
              </a:spcAft>
              <a:buSzPts val="1800"/>
              <a:buChar char="-"/>
            </a:pPr>
            <a:r>
              <a:t/>
            </a:r>
            <a:endParaRPr/>
          </a:p>
        </p:txBody>
      </p:sp>
      <p:pic>
        <p:nvPicPr>
          <p:cNvPr id="170" name="Google Shape;170;p26"/>
          <p:cNvPicPr preferRelativeResize="0"/>
          <p:nvPr/>
        </p:nvPicPr>
        <p:blipFill>
          <a:blip r:embed="rId3">
            <a:alphaModFix/>
          </a:blip>
          <a:stretch>
            <a:fillRect/>
          </a:stretch>
        </p:blipFill>
        <p:spPr>
          <a:xfrm>
            <a:off x="803550" y="1948900"/>
            <a:ext cx="7978799" cy="246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idx="1" type="body"/>
          </p:nvPr>
        </p:nvSpPr>
        <p:spPr>
          <a:xfrm>
            <a:off x="311700" y="180825"/>
            <a:ext cx="8520600" cy="43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Then we have to Use the PCA :</a:t>
            </a:r>
            <a:endParaRPr b="1"/>
          </a:p>
          <a:p>
            <a:pPr indent="0" lvl="0" marL="0" rtl="0" algn="l">
              <a:spcBef>
                <a:spcPts val="1200"/>
              </a:spcBef>
              <a:spcAft>
                <a:spcPts val="0"/>
              </a:spcAft>
              <a:buNone/>
            </a:pPr>
            <a:r>
              <a:rPr lang="en-GB" sz="1300"/>
              <a:t>We are making the 60 principal components , it was showing the variance of 90%And it get </a:t>
            </a:r>
            <a:r>
              <a:rPr lang="en-GB" sz="1300"/>
              <a:t>reduced</a:t>
            </a:r>
            <a:r>
              <a:rPr lang="en-GB" sz="1300"/>
              <a:t> to the </a:t>
            </a:r>
            <a:r>
              <a:rPr lang="en-GB" sz="1300"/>
              <a:t>dimension</a:t>
            </a:r>
            <a:r>
              <a:rPr lang="en-GB" sz="1300"/>
              <a:t> of 60 </a:t>
            </a:r>
            <a:r>
              <a:rPr lang="en-GB" sz="1300"/>
              <a:t>features</a:t>
            </a:r>
            <a:endParaRPr sz="2000"/>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pic>
        <p:nvPicPr>
          <p:cNvPr id="176" name="Google Shape;176;p27"/>
          <p:cNvPicPr preferRelativeResize="0"/>
          <p:nvPr/>
        </p:nvPicPr>
        <p:blipFill>
          <a:blip r:embed="rId3">
            <a:alphaModFix/>
          </a:blip>
          <a:stretch>
            <a:fillRect/>
          </a:stretch>
        </p:blipFill>
        <p:spPr>
          <a:xfrm>
            <a:off x="793625" y="1165325"/>
            <a:ext cx="7665024" cy="369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idx="1" type="body"/>
          </p:nvPr>
        </p:nvSpPr>
        <p:spPr>
          <a:xfrm>
            <a:off x="311700" y="321475"/>
            <a:ext cx="8520600" cy="42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Visualizing the principal components with respect to churn</a:t>
            </a:r>
            <a:endParaRPr/>
          </a:p>
          <a:p>
            <a:pPr indent="0" lvl="0" marL="0" rtl="0" algn="l">
              <a:spcBef>
                <a:spcPts val="1200"/>
              </a:spcBef>
              <a:spcAft>
                <a:spcPts val="1200"/>
              </a:spcAft>
              <a:buNone/>
            </a:pPr>
            <a:r>
              <a:t/>
            </a:r>
            <a:endParaRPr/>
          </a:p>
        </p:txBody>
      </p:sp>
      <p:pic>
        <p:nvPicPr>
          <p:cNvPr id="182" name="Google Shape;182;p28"/>
          <p:cNvPicPr preferRelativeResize="0"/>
          <p:nvPr/>
        </p:nvPicPr>
        <p:blipFill>
          <a:blip r:embed="rId3">
            <a:alphaModFix/>
          </a:blip>
          <a:stretch>
            <a:fillRect/>
          </a:stretch>
        </p:blipFill>
        <p:spPr>
          <a:xfrm>
            <a:off x="775825" y="892075"/>
            <a:ext cx="5804150" cy="3789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2693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55"/>
              <a:t>Trained the model </a:t>
            </a:r>
            <a:r>
              <a:rPr lang="en-GB" sz="2555"/>
              <a:t>with</a:t>
            </a:r>
            <a:r>
              <a:rPr lang="en-GB" sz="2555"/>
              <a:t> Logistic regression and Random forest</a:t>
            </a:r>
            <a:r>
              <a:rPr lang="en-GB"/>
              <a:t> </a:t>
            </a:r>
            <a:endParaRPr/>
          </a:p>
        </p:txBody>
      </p:sp>
      <p:sp>
        <p:nvSpPr>
          <p:cNvPr id="188" name="Google Shape;188;p29"/>
          <p:cNvSpPr txBox="1"/>
          <p:nvPr>
            <p:ph idx="1" type="body"/>
          </p:nvPr>
        </p:nvSpPr>
        <p:spPr>
          <a:xfrm>
            <a:off x="311700" y="944325"/>
            <a:ext cx="8520600" cy="362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Logistic Regression</a:t>
            </a:r>
            <a:endParaRPr/>
          </a:p>
          <a:p>
            <a:pPr indent="0" lvl="0" marL="457200" rtl="0" algn="l">
              <a:spcBef>
                <a:spcPts val="1200"/>
              </a:spcBef>
              <a:spcAft>
                <a:spcPts val="0"/>
              </a:spcAft>
              <a:buNone/>
            </a:pPr>
            <a:r>
              <a:rPr lang="en-GB"/>
              <a:t>Trained with Default parameters and tested the model and evaluated with the confusion metrics it was given the accuracy range of 0.82 %</a:t>
            </a:r>
            <a:endParaRPr/>
          </a:p>
          <a:p>
            <a:pPr indent="-342900" lvl="0" marL="457200" rtl="0" algn="l">
              <a:spcBef>
                <a:spcPts val="1200"/>
              </a:spcBef>
              <a:spcAft>
                <a:spcPts val="0"/>
              </a:spcAft>
              <a:buSzPts val="1800"/>
              <a:buChar char="-"/>
            </a:pPr>
            <a:r>
              <a:rPr lang="en-GB"/>
              <a:t>Random Forest</a:t>
            </a:r>
            <a:endParaRPr/>
          </a:p>
          <a:p>
            <a:pPr indent="0" lvl="0" marL="457200" rtl="0" algn="l">
              <a:spcBef>
                <a:spcPts val="1200"/>
              </a:spcBef>
              <a:spcAft>
                <a:spcPts val="0"/>
              </a:spcAft>
              <a:buNone/>
            </a:pPr>
            <a:r>
              <a:rPr lang="en-GB"/>
              <a:t>Trained with Default parameters and tested the model and evaluated with the confusion metrics it was given the accuracy range of 0.91 %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94" name="Google Shape;194;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After this we have to do hyper parameter </a:t>
            </a:r>
            <a:r>
              <a:rPr lang="en-GB"/>
              <a:t>tuning</a:t>
            </a:r>
            <a:r>
              <a:rPr lang="en-GB"/>
              <a:t> to increase the performance of the model then we have to pickle the </a:t>
            </a:r>
            <a:r>
              <a:rPr lang="en-GB"/>
              <a:t>standard</a:t>
            </a:r>
            <a:r>
              <a:rPr lang="en-GB"/>
              <a:t> model for the production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2" name="Google Shape;92;p14"/>
          <p:cNvSpPr txBox="1"/>
          <p:nvPr>
            <p:ph idx="1" type="body"/>
          </p:nvPr>
        </p:nvSpPr>
        <p:spPr>
          <a:xfrm>
            <a:off x="311700" y="944325"/>
            <a:ext cx="8520600" cy="3624600"/>
          </a:xfrm>
          <a:prstGeom prst="rect">
            <a:avLst/>
          </a:prstGeom>
        </p:spPr>
        <p:txBody>
          <a:bodyPr anchorCtr="0" anchor="t" bIns="91425" lIns="91425" spcFirstLastPara="1" rIns="91425" wrap="square" tIns="91425">
            <a:normAutofit lnSpcReduction="20000"/>
          </a:bodyPr>
          <a:lstStyle/>
          <a:p>
            <a:pPr indent="-314325" lvl="0" marL="457200" rtl="0" algn="l">
              <a:lnSpc>
                <a:spcPct val="100000"/>
              </a:lnSpc>
              <a:spcBef>
                <a:spcPts val="2000"/>
              </a:spcBef>
              <a:spcAft>
                <a:spcPts val="0"/>
              </a:spcAft>
              <a:buClr>
                <a:srgbClr val="000000"/>
              </a:buClr>
              <a:buSzPts val="1350"/>
              <a:buFont typeface="Arial"/>
              <a:buChar char="-"/>
            </a:pPr>
            <a:r>
              <a:rPr b="1" lang="en-GB" sz="1350">
                <a:solidFill>
                  <a:srgbClr val="000000"/>
                </a:solidFill>
                <a:highlight>
                  <a:srgbClr val="FFFFFF"/>
                </a:highlight>
                <a:latin typeface="Arial"/>
                <a:ea typeface="Arial"/>
                <a:cs typeface="Arial"/>
                <a:sym typeface="Arial"/>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endParaRPr b="1" sz="1350">
              <a:solidFill>
                <a:srgbClr val="000000"/>
              </a:solidFill>
              <a:highlight>
                <a:srgbClr val="FFFFFF"/>
              </a:highlight>
              <a:latin typeface="Arial"/>
              <a:ea typeface="Arial"/>
              <a:cs typeface="Arial"/>
              <a:sym typeface="Arial"/>
            </a:endParaRPr>
          </a:p>
          <a:p>
            <a:pPr indent="-314325" lvl="0" marL="457200" rtl="0" algn="l">
              <a:lnSpc>
                <a:spcPct val="100000"/>
              </a:lnSpc>
              <a:spcBef>
                <a:spcPts val="2000"/>
              </a:spcBef>
              <a:spcAft>
                <a:spcPts val="0"/>
              </a:spcAft>
              <a:buClr>
                <a:srgbClr val="000000"/>
              </a:buClr>
              <a:buSzPts val="1350"/>
              <a:buFont typeface="Arial"/>
              <a:buChar char="-"/>
            </a:pPr>
            <a:r>
              <a:rPr b="1" lang="en-GB" sz="1350">
                <a:solidFill>
                  <a:srgbClr val="000000"/>
                </a:solidFill>
                <a:highlight>
                  <a:srgbClr val="FFFFFF"/>
                </a:highlight>
                <a:latin typeface="Arial"/>
                <a:ea typeface="Arial"/>
                <a:cs typeface="Arial"/>
                <a:sym typeface="Arial"/>
              </a:rPr>
              <a:t>So To retain the </a:t>
            </a:r>
            <a:r>
              <a:rPr b="1" lang="en-GB" sz="1350">
                <a:solidFill>
                  <a:srgbClr val="000000"/>
                </a:solidFill>
                <a:highlight>
                  <a:srgbClr val="FFFFFF"/>
                </a:highlight>
                <a:latin typeface="Arial"/>
                <a:ea typeface="Arial"/>
                <a:cs typeface="Arial"/>
                <a:sym typeface="Arial"/>
              </a:rPr>
              <a:t>customer</a:t>
            </a:r>
            <a:r>
              <a:rPr b="1" lang="en-GB" sz="1350">
                <a:solidFill>
                  <a:srgbClr val="000000"/>
                </a:solidFill>
                <a:highlight>
                  <a:srgbClr val="FFFFFF"/>
                </a:highlight>
                <a:latin typeface="Arial"/>
                <a:ea typeface="Arial"/>
                <a:cs typeface="Arial"/>
                <a:sym typeface="Arial"/>
              </a:rPr>
              <a:t> ,first of all we have to analyse the sentiment of the </a:t>
            </a:r>
            <a:r>
              <a:rPr b="1" lang="en-GB" sz="1350">
                <a:solidFill>
                  <a:srgbClr val="000000"/>
                </a:solidFill>
                <a:highlight>
                  <a:srgbClr val="FFFFFF"/>
                </a:highlight>
                <a:latin typeface="Arial"/>
                <a:ea typeface="Arial"/>
                <a:cs typeface="Arial"/>
                <a:sym typeface="Arial"/>
              </a:rPr>
              <a:t>customers so based on that we can provide them some offers to satisfy.</a:t>
            </a:r>
            <a:endParaRPr b="1" sz="1350">
              <a:solidFill>
                <a:srgbClr val="000000"/>
              </a:solidFill>
              <a:highlight>
                <a:srgbClr val="FFFFFF"/>
              </a:highlight>
              <a:latin typeface="Arial"/>
              <a:ea typeface="Arial"/>
              <a:cs typeface="Arial"/>
              <a:sym typeface="Arial"/>
            </a:endParaRPr>
          </a:p>
          <a:p>
            <a:pPr indent="-314325" lvl="0" marL="457200" rtl="0" algn="l">
              <a:lnSpc>
                <a:spcPct val="100000"/>
              </a:lnSpc>
              <a:spcBef>
                <a:spcPts val="2000"/>
              </a:spcBef>
              <a:spcAft>
                <a:spcPts val="0"/>
              </a:spcAft>
              <a:buClr>
                <a:srgbClr val="000000"/>
              </a:buClr>
              <a:buSzPts val="1350"/>
              <a:buFont typeface="Arial"/>
              <a:buChar char="-"/>
            </a:pPr>
            <a:r>
              <a:rPr b="1" lang="en-GB" sz="1400">
                <a:solidFill>
                  <a:srgbClr val="000000"/>
                </a:solidFill>
                <a:latin typeface="Cambria"/>
                <a:ea typeface="Cambria"/>
                <a:cs typeface="Cambria"/>
                <a:sym typeface="Cambria"/>
              </a:rPr>
              <a:t>To reduce customer churn, telecom companies need to predict which customers are at high risk of churn.</a:t>
            </a:r>
            <a:endParaRPr b="1" sz="1400">
              <a:solidFill>
                <a:srgbClr val="000000"/>
              </a:solidFill>
              <a:latin typeface="Cambria"/>
              <a:ea typeface="Cambria"/>
              <a:cs typeface="Cambria"/>
              <a:sym typeface="Cambria"/>
            </a:endParaRPr>
          </a:p>
          <a:p>
            <a:pPr indent="-317500" lvl="0" marL="457200" rtl="0" algn="l">
              <a:lnSpc>
                <a:spcPct val="100000"/>
              </a:lnSpc>
              <a:spcBef>
                <a:spcPts val="2000"/>
              </a:spcBef>
              <a:spcAft>
                <a:spcPts val="0"/>
              </a:spcAft>
              <a:buClr>
                <a:srgbClr val="000000"/>
              </a:buClr>
              <a:buSzPts val="1400"/>
              <a:buFont typeface="Cambria"/>
              <a:buChar char="-"/>
            </a:pPr>
            <a:r>
              <a:rPr b="1" lang="en-GB" sz="1400">
                <a:solidFill>
                  <a:srgbClr val="000000"/>
                </a:solidFill>
                <a:latin typeface="Cambria"/>
                <a:ea typeface="Cambria"/>
                <a:cs typeface="Cambria"/>
                <a:sym typeface="Cambria"/>
              </a:rPr>
              <a:t>In this project, you will analyse customer-level data of a leading telecom firm, build predictive models to identify customers at high risk of churn and identify the main indicators of churn.</a:t>
            </a:r>
            <a:endParaRPr b="1" sz="1400">
              <a:solidFill>
                <a:srgbClr val="000000"/>
              </a:solidFill>
              <a:latin typeface="Cambria"/>
              <a:ea typeface="Cambria"/>
              <a:cs typeface="Cambria"/>
              <a:sym typeface="Cambria"/>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From  the given data it is clearly mentioned that i have to Define the churn Features (i.e </a:t>
            </a:r>
            <a:r>
              <a:rPr lang="en-GB"/>
              <a:t>label</a:t>
            </a:r>
            <a:r>
              <a:rPr lang="en-GB"/>
              <a:t> column) to </a:t>
            </a:r>
            <a:r>
              <a:rPr lang="en-GB"/>
              <a:t>predict</a:t>
            </a:r>
            <a:r>
              <a:rPr lang="en-GB"/>
              <a:t> the churn</a:t>
            </a:r>
            <a:endParaRPr/>
          </a:p>
          <a:p>
            <a:pPr indent="-342900" lvl="0" marL="457200" rtl="0" algn="l">
              <a:spcBef>
                <a:spcPts val="0"/>
              </a:spcBef>
              <a:spcAft>
                <a:spcPts val="0"/>
              </a:spcAft>
              <a:buSzPts val="1800"/>
              <a:buChar char="-"/>
            </a:pPr>
            <a:r>
              <a:rPr lang="en-GB"/>
              <a:t>Step 1 : To do Feature Engineering for the data and to </a:t>
            </a:r>
            <a:r>
              <a:rPr lang="en-GB"/>
              <a:t>create the new label column for the model training</a:t>
            </a:r>
            <a:endParaRPr/>
          </a:p>
          <a:p>
            <a:pPr indent="-342900" lvl="0" marL="457200" rtl="0" algn="l">
              <a:spcBef>
                <a:spcPts val="0"/>
              </a:spcBef>
              <a:spcAft>
                <a:spcPts val="0"/>
              </a:spcAft>
              <a:buSzPts val="1800"/>
              <a:buChar char="-"/>
            </a:pPr>
            <a:r>
              <a:rPr lang="en-GB"/>
              <a:t>Step 2: To do the Null value check and Outlier detection and do the imputation and also to find the numerical and categorical features and convert that into numerical form by using dummy variable trap technique</a:t>
            </a:r>
            <a:endParaRPr/>
          </a:p>
          <a:p>
            <a:pPr indent="-342900" lvl="0" marL="457200" rtl="0" algn="l">
              <a:spcBef>
                <a:spcPts val="0"/>
              </a:spcBef>
              <a:spcAft>
                <a:spcPts val="0"/>
              </a:spcAft>
              <a:buSzPts val="1800"/>
              <a:buChar char="-"/>
            </a:pPr>
            <a:r>
              <a:rPr lang="en-GB"/>
              <a:t>Step 3: To do Exploratory Data analysis about the data to understand the pattern of 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Step 4 :  If the shape of the data is more we have to reduce the </a:t>
            </a:r>
            <a:r>
              <a:rPr lang="en-GB"/>
              <a:t>dimension</a:t>
            </a:r>
            <a:r>
              <a:rPr lang="en-GB"/>
              <a:t> so for that we have to use PCA (Principal Component Analysis)</a:t>
            </a:r>
            <a:endParaRPr/>
          </a:p>
          <a:p>
            <a:pPr indent="-342900" lvl="0" marL="457200" rtl="0" algn="l">
              <a:spcBef>
                <a:spcPts val="0"/>
              </a:spcBef>
              <a:spcAft>
                <a:spcPts val="0"/>
              </a:spcAft>
              <a:buSzPts val="1800"/>
              <a:buChar char="-"/>
            </a:pPr>
            <a:r>
              <a:rPr lang="en-GB"/>
              <a:t>Step 5 : To split the data into train and validation </a:t>
            </a:r>
            <a:endParaRPr/>
          </a:p>
          <a:p>
            <a:pPr indent="-342900" lvl="0" marL="457200" rtl="0" algn="l">
              <a:spcBef>
                <a:spcPts val="0"/>
              </a:spcBef>
              <a:spcAft>
                <a:spcPts val="0"/>
              </a:spcAft>
              <a:buSzPts val="1800"/>
              <a:buChar char="-"/>
            </a:pPr>
            <a:r>
              <a:rPr lang="en-GB"/>
              <a:t>Step 6 : To train the model and Evaluate the model performance </a:t>
            </a:r>
            <a:endParaRPr/>
          </a:p>
          <a:p>
            <a:pPr indent="-342900" lvl="0" marL="457200" rtl="0" algn="l">
              <a:spcBef>
                <a:spcPts val="0"/>
              </a:spcBef>
              <a:spcAft>
                <a:spcPts val="0"/>
              </a:spcAft>
              <a:buSzPts val="1800"/>
              <a:buChar char="-"/>
            </a:pPr>
            <a:r>
              <a:rPr lang="en-GB"/>
              <a:t>Step 7 : If the model Performance is no satisfied the we have to retrain using Tuning technique by Grid search cv …</a:t>
            </a:r>
            <a:endParaRPr/>
          </a:p>
          <a:p>
            <a:pPr indent="-342900" lvl="0" marL="457200" rtl="0" algn="l">
              <a:spcBef>
                <a:spcPts val="0"/>
              </a:spcBef>
              <a:spcAft>
                <a:spcPts val="0"/>
              </a:spcAft>
              <a:buSzPts val="1800"/>
              <a:buChar char="-"/>
            </a:pPr>
            <a:r>
              <a:rPr lang="en-GB"/>
              <a:t>Step 8 : we have to pickle the model for the production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Engineering</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Checking the no of rows and Columns :</a:t>
            </a:r>
            <a:endParaRPr b="1"/>
          </a:p>
          <a:p>
            <a:pPr indent="0" lvl="0" marL="0" rtl="0" algn="l">
              <a:spcBef>
                <a:spcPts val="1200"/>
              </a:spcBef>
              <a:spcAft>
                <a:spcPts val="0"/>
              </a:spcAft>
              <a:buNone/>
            </a:pPr>
            <a:r>
              <a:rPr lang="en-GB"/>
              <a:t>It was having 226 Columns so we have to remove the </a:t>
            </a:r>
            <a:r>
              <a:rPr lang="en-GB"/>
              <a:t>unwanted</a:t>
            </a:r>
            <a:r>
              <a:rPr lang="en-GB"/>
              <a:t> columns so we have to </a:t>
            </a:r>
            <a:r>
              <a:rPr lang="en-GB"/>
              <a:t>definitely</a:t>
            </a:r>
            <a:r>
              <a:rPr lang="en-GB"/>
              <a:t> to use PCA  </a:t>
            </a:r>
            <a:endParaRPr/>
          </a:p>
          <a:p>
            <a:pPr indent="0" lvl="0" marL="0" rtl="0" algn="l">
              <a:spcBef>
                <a:spcPts val="1200"/>
              </a:spcBef>
              <a:spcAft>
                <a:spcPts val="1200"/>
              </a:spcAft>
              <a:buNone/>
            </a:pPr>
            <a:r>
              <a:t/>
            </a:r>
            <a:endParaRPr/>
          </a:p>
        </p:txBody>
      </p:sp>
      <p:pic>
        <p:nvPicPr>
          <p:cNvPr id="111" name="Google Shape;111;p17"/>
          <p:cNvPicPr preferRelativeResize="0"/>
          <p:nvPr/>
        </p:nvPicPr>
        <p:blipFill>
          <a:blip r:embed="rId3">
            <a:alphaModFix/>
          </a:blip>
          <a:stretch>
            <a:fillRect/>
          </a:stretch>
        </p:blipFill>
        <p:spPr>
          <a:xfrm>
            <a:off x="400150" y="2462288"/>
            <a:ext cx="6877050" cy="132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311700" y="401825"/>
            <a:ext cx="8520600" cy="416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Checking the missing values in the top 50% missing columns in the data</a:t>
            </a:r>
            <a:endParaRPr b="1"/>
          </a:p>
          <a:p>
            <a:pPr indent="-342900" lvl="0" marL="457200" rtl="0" algn="l">
              <a:spcBef>
                <a:spcPts val="1200"/>
              </a:spcBef>
              <a:spcAft>
                <a:spcPts val="0"/>
              </a:spcAft>
              <a:buSzPts val="1800"/>
              <a:buChar char="-"/>
            </a:pPr>
            <a:r>
              <a:rPr b="1" lang="en-GB"/>
              <a:t>40 columns are having the missing values above 50% </a:t>
            </a:r>
            <a:endParaRPr b="1"/>
          </a:p>
          <a:p>
            <a:pPr indent="0" lvl="0" marL="457200" rtl="0" algn="l">
              <a:spcBef>
                <a:spcPts val="1200"/>
              </a:spcBef>
              <a:spcAft>
                <a:spcPts val="0"/>
              </a:spcAft>
              <a:buNone/>
            </a:pPr>
            <a:r>
              <a:t/>
            </a:r>
            <a:endParaRPr b="1"/>
          </a:p>
          <a:p>
            <a:pPr indent="0" lvl="0" marL="457200" rtl="0" algn="l">
              <a:spcBef>
                <a:spcPts val="1200"/>
              </a:spcBef>
              <a:spcAft>
                <a:spcPts val="1200"/>
              </a:spcAft>
              <a:buNone/>
            </a:pPr>
            <a:r>
              <a:t/>
            </a:r>
            <a:endParaRPr b="1"/>
          </a:p>
        </p:txBody>
      </p:sp>
      <p:pic>
        <p:nvPicPr>
          <p:cNvPr id="117" name="Google Shape;117;p18"/>
          <p:cNvPicPr preferRelativeResize="0"/>
          <p:nvPr/>
        </p:nvPicPr>
        <p:blipFill>
          <a:blip r:embed="rId3">
            <a:alphaModFix/>
          </a:blip>
          <a:stretch>
            <a:fillRect/>
          </a:stretch>
        </p:blipFill>
        <p:spPr>
          <a:xfrm>
            <a:off x="964375" y="1271300"/>
            <a:ext cx="6413249" cy="3297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311700" y="200925"/>
            <a:ext cx="8520600" cy="436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GB" sz="1600"/>
              <a:t>Deleted the date columns since they do not have much value and are also more than 75% missing values</a:t>
            </a:r>
            <a:endParaRPr b="1" sz="1600"/>
          </a:p>
          <a:p>
            <a:pPr indent="0" lvl="0" marL="0" rtl="0" algn="l">
              <a:spcBef>
                <a:spcPts val="1200"/>
              </a:spcBef>
              <a:spcAft>
                <a:spcPts val="0"/>
              </a:spcAft>
              <a:buNone/>
            </a:pPr>
            <a:r>
              <a:rPr lang="en-GB" sz="1600"/>
              <a:t>Now the shape has </a:t>
            </a:r>
            <a:r>
              <a:rPr lang="en-GB" sz="1600"/>
              <a:t>reduce</a:t>
            </a:r>
            <a:r>
              <a:rPr lang="en-GB" sz="1600"/>
              <a:t> to 214</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b="1" sz="1600"/>
          </a:p>
          <a:p>
            <a:pPr indent="-330200" lvl="0" marL="457200" rtl="0" algn="l">
              <a:spcBef>
                <a:spcPts val="1200"/>
              </a:spcBef>
              <a:spcAft>
                <a:spcPts val="0"/>
              </a:spcAft>
              <a:buSzPts val="1600"/>
              <a:buChar char="-"/>
            </a:pPr>
            <a:r>
              <a:rPr b="1" lang="en-GB" sz="1600"/>
              <a:t>Removing the columns having 1 unique value since they will not add any information</a:t>
            </a:r>
            <a:endParaRPr b="1" sz="1600"/>
          </a:p>
          <a:p>
            <a:pPr indent="0" lvl="0" marL="457200" rtl="0" algn="l">
              <a:spcBef>
                <a:spcPts val="1200"/>
              </a:spcBef>
              <a:spcAft>
                <a:spcPts val="0"/>
              </a:spcAft>
              <a:buNone/>
            </a:pPr>
            <a:r>
              <a:t/>
            </a:r>
            <a:endParaRPr b="1" sz="1600"/>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123" name="Google Shape;123;p19"/>
          <p:cNvPicPr preferRelativeResize="0"/>
          <p:nvPr/>
        </p:nvPicPr>
        <p:blipFill>
          <a:blip r:embed="rId3">
            <a:alphaModFix/>
          </a:blip>
          <a:stretch>
            <a:fillRect/>
          </a:stretch>
        </p:blipFill>
        <p:spPr>
          <a:xfrm>
            <a:off x="311700" y="1293275"/>
            <a:ext cx="8520601" cy="1371600"/>
          </a:xfrm>
          <a:prstGeom prst="rect">
            <a:avLst/>
          </a:prstGeom>
          <a:noFill/>
          <a:ln>
            <a:noFill/>
          </a:ln>
        </p:spPr>
      </p:pic>
      <p:pic>
        <p:nvPicPr>
          <p:cNvPr id="124" name="Google Shape;124;p19"/>
          <p:cNvPicPr preferRelativeResize="0"/>
          <p:nvPr/>
        </p:nvPicPr>
        <p:blipFill rotWithShape="1">
          <a:blip r:embed="rId4">
            <a:alphaModFix/>
          </a:blip>
          <a:srcRect b="0" l="11095" r="0" t="0"/>
          <a:stretch/>
        </p:blipFill>
        <p:spPr>
          <a:xfrm>
            <a:off x="507175" y="3081850"/>
            <a:ext cx="8129650" cy="143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311700" y="241100"/>
            <a:ext cx="8520600" cy="432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Imputing the missing values with 0 for the recharge variables since missing value ideally means no recharge data</a:t>
            </a:r>
            <a:endParaRPr b="1"/>
          </a:p>
          <a:p>
            <a:pPr indent="0" lvl="0" marL="457200" rtl="0" algn="l">
              <a:spcBef>
                <a:spcPts val="1200"/>
              </a:spcBef>
              <a:spcAft>
                <a:spcPts val="1200"/>
              </a:spcAft>
              <a:buNone/>
            </a:pPr>
            <a:r>
              <a:t/>
            </a:r>
            <a:endParaRPr b="1"/>
          </a:p>
        </p:txBody>
      </p:sp>
      <p:pic>
        <p:nvPicPr>
          <p:cNvPr id="130" name="Google Shape;130;p20"/>
          <p:cNvPicPr preferRelativeResize="0"/>
          <p:nvPr/>
        </p:nvPicPr>
        <p:blipFill>
          <a:blip r:embed="rId3">
            <a:alphaModFix/>
          </a:blip>
          <a:stretch>
            <a:fillRect/>
          </a:stretch>
        </p:blipFill>
        <p:spPr>
          <a:xfrm>
            <a:off x="383225" y="1011450"/>
            <a:ext cx="8377549" cy="283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311700" y="104725"/>
            <a:ext cx="8520600" cy="45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Imputing the categorical columns with -1</a:t>
            </a:r>
            <a:endParaRPr b="1"/>
          </a:p>
          <a:p>
            <a:pPr indent="-342900" lvl="0" marL="457200" rtl="0" algn="l">
              <a:spcBef>
                <a:spcPts val="1200"/>
              </a:spcBef>
              <a:spcAft>
                <a:spcPts val="0"/>
              </a:spcAft>
              <a:buSzPts val="1800"/>
              <a:buChar char="-"/>
            </a:pPr>
            <a:r>
              <a:rPr lang="en-GB"/>
              <a:t>So while doing dummy </a:t>
            </a:r>
            <a:r>
              <a:rPr lang="en-GB"/>
              <a:t>variable</a:t>
            </a:r>
            <a:r>
              <a:rPr lang="en-GB"/>
              <a:t> </a:t>
            </a:r>
            <a:r>
              <a:rPr lang="en-GB"/>
              <a:t>trap</a:t>
            </a:r>
            <a:r>
              <a:rPr lang="en-GB"/>
              <a:t> it will give less weightage and it will remove that column </a:t>
            </a:r>
            <a:endParaRPr/>
          </a:p>
          <a:p>
            <a:pPr indent="-342900" lvl="0" marL="457200" rtl="0" algn="l">
              <a:spcBef>
                <a:spcPts val="0"/>
              </a:spcBef>
              <a:spcAft>
                <a:spcPts val="0"/>
              </a:spcAft>
              <a:buSzPts val="1800"/>
              <a:buChar char="-"/>
            </a:pPr>
            <a:r>
              <a:rPr lang="en-GB"/>
              <a:t>After </a:t>
            </a:r>
            <a:r>
              <a:rPr lang="en-GB"/>
              <a:t>inputting</a:t>
            </a:r>
            <a:r>
              <a:rPr lang="en-GB"/>
              <a:t> converted the column into Object </a:t>
            </a:r>
            <a:r>
              <a:rPr lang="en-GB"/>
              <a:t>data type</a:t>
            </a:r>
            <a:r>
              <a:rPr lang="en-GB"/>
              <a:t> </a:t>
            </a:r>
            <a:endParaRPr/>
          </a:p>
        </p:txBody>
      </p:sp>
      <p:pic>
        <p:nvPicPr>
          <p:cNvPr id="136" name="Google Shape;136;p21"/>
          <p:cNvPicPr preferRelativeResize="0"/>
          <p:nvPr/>
        </p:nvPicPr>
        <p:blipFill>
          <a:blip r:embed="rId3">
            <a:alphaModFix/>
          </a:blip>
          <a:stretch>
            <a:fillRect/>
          </a:stretch>
        </p:blipFill>
        <p:spPr>
          <a:xfrm>
            <a:off x="0" y="1865400"/>
            <a:ext cx="9144001" cy="141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