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4.6580803477551128E-2"/>
          <c:y val="4.8048048048048048E-2"/>
          <c:w val="0.80819424329109069"/>
          <c:h val="0.8973024993497434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04C-4107-A212-E977F1614329}"/>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04C-4107-A212-E977F1614329}"/>
            </c:ext>
          </c:extLst>
        </c:ser>
        <c:ser>
          <c:idx val="2"/>
          <c:order val="2"/>
          <c:tx>
            <c:strRef>
              <c:f>Sheet1!$D$3:$D$4</c:f>
              <c:strCache>
                <c:ptCount val="1"/>
                <c:pt idx="0">
                  <c:v>Mid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04C-4107-A212-E977F1614329}"/>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04C-4107-A212-E977F1614329}"/>
            </c:ext>
          </c:extLst>
        </c:ser>
        <c:dLbls>
          <c:showLegendKey val="0"/>
          <c:showVal val="0"/>
          <c:showCatName val="0"/>
          <c:showSerName val="0"/>
          <c:showPercent val="0"/>
          <c:showBubbleSize val="0"/>
        </c:dLbls>
        <c:gapWidth val="219"/>
        <c:overlap val="-27"/>
        <c:axId val="1468053872"/>
        <c:axId val="1471912288"/>
      </c:barChart>
      <c:catAx>
        <c:axId val="146805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912288"/>
        <c:crosses val="autoZero"/>
        <c:auto val="1"/>
        <c:lblAlgn val="ctr"/>
        <c:lblOffset val="100"/>
        <c:noMultiLvlLbl val="0"/>
      </c:catAx>
      <c:valAx>
        <c:axId val="147191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053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NAME:S </a:t>
            </a:r>
            <a:r>
              <a:rPr lang="en-US" sz="2400" dirty="0" err="1" smtClean="0"/>
              <a:t>Mukesh</a:t>
            </a:r>
            <a:endParaRPr lang="en-US" sz="2400" dirty="0"/>
          </a:p>
          <a:p>
            <a:r>
              <a:rPr lang="en-US" sz="2400" dirty="0"/>
              <a:t>REGISTER </a:t>
            </a:r>
            <a:r>
              <a:rPr lang="en-US" sz="2400" dirty="0" smtClean="0"/>
              <a:t>NO:312212150</a:t>
            </a:r>
            <a:endParaRPr lang="en-US" sz="2400" dirty="0"/>
          </a:p>
          <a:p>
            <a:r>
              <a:rPr lang="en-US" sz="2400" dirty="0" smtClean="0"/>
              <a:t>DEPARTMENT:B com (CA)</a:t>
            </a:r>
            <a:endParaRPr lang="en-US" sz="2400" dirty="0"/>
          </a:p>
          <a:p>
            <a:r>
              <a:rPr lang="en-US" sz="2400" dirty="0" smtClean="0"/>
              <a:t>COLLEGE: Mar </a:t>
            </a:r>
            <a:r>
              <a:rPr lang="en-US" sz="2400" dirty="0" err="1" smtClean="0"/>
              <a:t>Gregorious</a:t>
            </a:r>
            <a:r>
              <a:rPr lang="en-US" sz="2400" dirty="0" smtClean="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62000" y="1295400"/>
            <a:ext cx="8153400" cy="4801314"/>
          </a:xfrm>
          <a:prstGeom prst="rect">
            <a:avLst/>
          </a:prstGeom>
          <a:noFill/>
        </p:spPr>
        <p:txBody>
          <a:bodyPr wrap="square" rtlCol="0">
            <a:spAutoFit/>
          </a:bodyPr>
          <a:lstStyle/>
          <a:p>
            <a:r>
              <a:rPr lang="en-GB" b="1" dirty="0"/>
              <a:t>1. Data Preparation:</a:t>
            </a:r>
            <a:endParaRPr lang="en-GB" dirty="0"/>
          </a:p>
          <a:p>
            <a:r>
              <a:rPr lang="en-GB" b="1" dirty="0"/>
              <a:t>Feature Selection:</a:t>
            </a:r>
            <a:r>
              <a:rPr lang="en-GB" dirty="0"/>
              <a:t> Key performance indicators (KPIs) such as task completion rate, attendance, peer reviews, customer feedback, and collaboration scores are used as features.</a:t>
            </a:r>
          </a:p>
          <a:p>
            <a:r>
              <a:rPr lang="en-GB" b="1" dirty="0"/>
              <a:t>Data Normalization:</a:t>
            </a:r>
            <a:r>
              <a:rPr lang="en-GB" dirty="0"/>
              <a:t> Features are normalized to ensure consistent scaling and to reduce bias in model training.</a:t>
            </a:r>
          </a:p>
          <a:p>
            <a:r>
              <a:rPr lang="en-GB" b="1" dirty="0"/>
              <a:t>Handling Missing Data:</a:t>
            </a:r>
            <a:r>
              <a:rPr lang="en-GB" dirty="0"/>
              <a:t> Missing values are addressed using imputation techniques, such as mean/mode replacement or by utilizing the k-nearest </a:t>
            </a:r>
            <a:r>
              <a:rPr lang="en-GB" dirty="0" err="1"/>
              <a:t>neighbors</a:t>
            </a:r>
            <a:r>
              <a:rPr lang="en-GB" dirty="0"/>
              <a:t> (KNN) imputation method</a:t>
            </a:r>
            <a:r>
              <a:rPr lang="en-GB" dirty="0" smtClean="0"/>
              <a:t>.</a:t>
            </a:r>
          </a:p>
          <a:p>
            <a:r>
              <a:rPr lang="en-GB" b="1" dirty="0"/>
              <a:t>2. Classification Models:</a:t>
            </a:r>
            <a:endParaRPr lang="en-GB" dirty="0"/>
          </a:p>
          <a:p>
            <a:r>
              <a:rPr lang="en-GB" b="1" dirty="0"/>
              <a:t>Decision Trees:</a:t>
            </a:r>
            <a:r>
              <a:rPr lang="en-GB" dirty="0"/>
              <a:t> A decision tree model is used to classify employees into performance tiers (high, medium, low) based on their KPI scores.</a:t>
            </a:r>
          </a:p>
          <a:p>
            <a:r>
              <a:rPr lang="en-GB" b="1" dirty="0"/>
              <a:t>Random Forest:</a:t>
            </a:r>
            <a:r>
              <a:rPr lang="en-GB" dirty="0"/>
              <a:t> To improve accuracy, a random forest ensemble method is applied, reducing overfitting by combining multiple decision trees.</a:t>
            </a:r>
          </a:p>
          <a:p>
            <a:r>
              <a:rPr lang="en-GB" b="1" dirty="0" smtClean="0"/>
              <a:t>3. Charts </a:t>
            </a:r>
            <a:r>
              <a:rPr lang="en-GB" b="1" dirty="0"/>
              <a:t>&amp; Graphs:</a:t>
            </a:r>
            <a:r>
              <a:rPr lang="en-GB" dirty="0"/>
              <a:t> KPIs and model outputs are visualized using line charts (for trends), bar graphs (for comparisons), and pie charts (for distribution). These visuals make complex data understandable at a glance.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470130285"/>
              </p:ext>
            </p:extLst>
          </p:nvPr>
        </p:nvGraphicFramePr>
        <p:xfrm>
          <a:off x="755332" y="1717220"/>
          <a:ext cx="6415089" cy="4229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8461169" cy="3785652"/>
          </a:xfrm>
          <a:prstGeom prst="rect">
            <a:avLst/>
          </a:prstGeom>
          <a:noFill/>
        </p:spPr>
        <p:txBody>
          <a:bodyPr wrap="square" rtlCol="0">
            <a:spAutoFit/>
          </a:bodyPr>
          <a:lstStyle/>
          <a:p>
            <a:r>
              <a:rPr lang="en-GB" sz="2400" dirty="0"/>
              <a:t>In conclusion, the Employee Performance Analysis project provides valuable insights into individual and team contributions by leveraging data-driven models. Through the analysis of key performance indicators, classification, and predictive models, we can identify high performers, address performance gaps, and make informed decisions to enhance productivity and employee engagement. The actionable insights and clear visualizations presented in this system empower managers, HR, and leadership to support talent development, optimize workforce performance, and drive continuous improvement across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023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GB" sz="4250" spc="10" dirty="0" smtClean="0"/>
              <a: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695450"/>
            <a:ext cx="5638800" cy="3970318"/>
          </a:xfrm>
          <a:prstGeom prst="rect">
            <a:avLst/>
          </a:prstGeom>
          <a:noFill/>
        </p:spPr>
        <p:txBody>
          <a:bodyPr wrap="square" rtlCol="0">
            <a:spAutoFit/>
          </a:bodyPr>
          <a:lstStyle/>
          <a:p>
            <a:pPr marL="285750" indent="-285750">
              <a:buFont typeface="Arial" panose="020B0604020202020204" pitchFamily="34" charset="0"/>
              <a:buChar char="•"/>
            </a:pPr>
            <a:r>
              <a:rPr lang="en-GB" sz="3600" dirty="0" smtClean="0"/>
              <a:t>To check employee performances  data.</a:t>
            </a:r>
          </a:p>
          <a:p>
            <a:pPr marL="285750" indent="-285750">
              <a:buFont typeface="Arial" panose="020B0604020202020204" pitchFamily="34" charset="0"/>
              <a:buChar char="•"/>
            </a:pPr>
            <a:r>
              <a:rPr lang="en-GB" sz="3600" dirty="0" smtClean="0"/>
              <a:t>To find the best performing employees.</a:t>
            </a:r>
          </a:p>
          <a:p>
            <a:pPr marL="285750" indent="-285750">
              <a:buFont typeface="Arial" panose="020B0604020202020204" pitchFamily="34" charset="0"/>
              <a:buChar char="•"/>
            </a:pPr>
            <a:r>
              <a:rPr lang="en-GB" sz="3600" dirty="0" smtClean="0"/>
              <a:t>To analyse the overall average employee performances</a:t>
            </a:r>
            <a:r>
              <a:rPr lang="en-GB"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725483"/>
            <a:ext cx="7924800" cy="2677656"/>
          </a:xfrm>
          <a:prstGeom prst="rect">
            <a:avLst/>
          </a:prstGeom>
          <a:noFill/>
        </p:spPr>
        <p:txBody>
          <a:bodyPr wrap="square" rtlCol="0">
            <a:spAutoFit/>
          </a:bodyPr>
          <a:lstStyle/>
          <a:p>
            <a:r>
              <a:rPr lang="en-GB" sz="2400" dirty="0"/>
              <a:t>The Employee Performance Analysis project aims to </a:t>
            </a:r>
            <a:r>
              <a:rPr lang="en-GB" sz="2400" dirty="0" err="1"/>
              <a:t>analyze</a:t>
            </a:r>
            <a:r>
              <a:rPr lang="en-GB" sz="2400" dirty="0"/>
              <a:t> employee performance data to identify trends, measure individual and team contributions, and provide actionable insights for productivity improvement. By collecting data from HR systems and project tools, the project will clean and process this information to assess key performance indicators (KPIs) such as task efficiency and collaboration.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828800"/>
            <a:ext cx="7886700" cy="2308324"/>
          </a:xfrm>
          <a:prstGeom prst="rect">
            <a:avLst/>
          </a:prstGeom>
          <a:noFill/>
        </p:spPr>
        <p:txBody>
          <a:bodyPr wrap="square" rtlCol="0">
            <a:spAutoFit/>
          </a:bodyPr>
          <a:lstStyle/>
          <a:p>
            <a:pPr marL="285750" indent="-285750">
              <a:buFont typeface="Arial" panose="020B0604020202020204" pitchFamily="34" charset="0"/>
              <a:buChar char="•"/>
            </a:pPr>
            <a:r>
              <a:rPr lang="en-IN" sz="3600" dirty="0"/>
              <a:t>Senior </a:t>
            </a:r>
            <a:r>
              <a:rPr lang="en-IN" sz="3600" dirty="0" smtClean="0"/>
              <a:t>Leadership/Executives</a:t>
            </a:r>
          </a:p>
          <a:p>
            <a:pPr marL="285750" indent="-285750">
              <a:buFont typeface="Arial" panose="020B0604020202020204" pitchFamily="34" charset="0"/>
              <a:buChar char="•"/>
            </a:pPr>
            <a:r>
              <a:rPr lang="en-IN" sz="3600" dirty="0"/>
              <a:t>HR </a:t>
            </a:r>
            <a:r>
              <a:rPr lang="en-IN" sz="3600" dirty="0" smtClean="0"/>
              <a:t>Department</a:t>
            </a:r>
          </a:p>
          <a:p>
            <a:pPr marL="285750" indent="-285750">
              <a:buFont typeface="Arial" panose="020B0604020202020204" pitchFamily="34" charset="0"/>
              <a:buChar char="•"/>
            </a:pPr>
            <a:r>
              <a:rPr lang="en-IN" sz="3600" dirty="0"/>
              <a:t>Managers &amp; Team </a:t>
            </a:r>
            <a:r>
              <a:rPr lang="en-IN" sz="3600" dirty="0" smtClean="0"/>
              <a:t>Leads</a:t>
            </a:r>
          </a:p>
          <a:p>
            <a:pPr marL="285750" indent="-285750">
              <a:buFont typeface="Arial" panose="020B0604020202020204" pitchFamily="34" charset="0"/>
              <a:buChar char="•"/>
            </a:pPr>
            <a:r>
              <a:rPr lang="en-IN" sz="3600" dirty="0"/>
              <a:t>Employees (for feedback)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752600"/>
            <a:ext cx="5943600" cy="1384995"/>
          </a:xfrm>
          <a:prstGeom prst="rect">
            <a:avLst/>
          </a:prstGeom>
          <a:noFill/>
        </p:spPr>
        <p:txBody>
          <a:bodyPr wrap="square" rtlCol="0">
            <a:spAutoFit/>
          </a:bodyPr>
          <a:lstStyle/>
          <a:p>
            <a:pPr marL="457200" indent="-457200">
              <a:buFont typeface="Arial" panose="020B0604020202020204" pitchFamily="34" charset="0"/>
              <a:buChar char="•"/>
            </a:pPr>
            <a:r>
              <a:rPr lang="en-IN" sz="2800" dirty="0"/>
              <a:t>Conditional formatting- missing</a:t>
            </a:r>
          </a:p>
          <a:p>
            <a:pPr marL="457200" indent="-457200">
              <a:buFont typeface="Arial" panose="020B0604020202020204" pitchFamily="34" charset="0"/>
              <a:buChar char="•"/>
            </a:pPr>
            <a:r>
              <a:rPr lang="en-IN" sz="2800" dirty="0" smtClean="0"/>
              <a:t>Formula- </a:t>
            </a:r>
            <a:r>
              <a:rPr lang="en-IN" sz="2800" dirty="0"/>
              <a:t>performance</a:t>
            </a:r>
          </a:p>
          <a:p>
            <a:pPr marL="457200" indent="-457200">
              <a:buFont typeface="Arial" panose="020B0604020202020204" pitchFamily="34" charset="0"/>
              <a:buChar char="•"/>
            </a:pPr>
            <a:r>
              <a:rPr lang="en-IN" sz="2800" dirty="0" smtClean="0"/>
              <a:t>Graph- </a:t>
            </a:r>
            <a:r>
              <a:rPr lang="en-IN" sz="2800" dirty="0"/>
              <a:t>data </a:t>
            </a:r>
            <a:r>
              <a:rPr lang="en-IN" sz="2800" dirty="0" smtClean="0"/>
              <a:t>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44234" y="1371600"/>
            <a:ext cx="7561565" cy="3970318"/>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employee=</a:t>
            </a:r>
            <a:r>
              <a:rPr lang="en-GB" sz="2800" dirty="0" err="1" smtClean="0"/>
              <a:t>Kaggle</a:t>
            </a:r>
            <a:endParaRPr lang="en-GB" sz="2800" dirty="0"/>
          </a:p>
          <a:p>
            <a:pPr marL="285750" indent="-285750">
              <a:buFont typeface="Arial" panose="020B0604020202020204" pitchFamily="34" charset="0"/>
              <a:buChar char="•"/>
            </a:pPr>
            <a:r>
              <a:rPr lang="en-GB" sz="2800" dirty="0"/>
              <a:t>26-features</a:t>
            </a:r>
          </a:p>
          <a:p>
            <a:pPr marL="285750" indent="-285750">
              <a:buFont typeface="Arial" panose="020B0604020202020204" pitchFamily="34" charset="0"/>
              <a:buChar char="•"/>
            </a:pPr>
            <a:r>
              <a:rPr lang="en-GB" sz="2800" dirty="0"/>
              <a:t>9-features</a:t>
            </a:r>
          </a:p>
          <a:p>
            <a:pPr marL="285750" indent="-285750">
              <a:buFont typeface="Arial" panose="020B0604020202020204" pitchFamily="34" charset="0"/>
              <a:buChar char="•"/>
            </a:pPr>
            <a:r>
              <a:rPr lang="en-GB" sz="2800" dirty="0" smtClean="0"/>
              <a:t>Employee id-number</a:t>
            </a:r>
            <a:endParaRPr lang="en-GB" sz="2800" dirty="0"/>
          </a:p>
          <a:p>
            <a:pPr marL="285750" indent="-285750">
              <a:buFont typeface="Arial" panose="020B0604020202020204" pitchFamily="34" charset="0"/>
              <a:buChar char="•"/>
            </a:pPr>
            <a:r>
              <a:rPr lang="en-GB" sz="2800" dirty="0"/>
              <a:t>Name-text</a:t>
            </a:r>
          </a:p>
          <a:p>
            <a:pPr marL="285750" indent="-285750">
              <a:buFont typeface="Arial" panose="020B0604020202020204" pitchFamily="34" charset="0"/>
              <a:buChar char="•"/>
            </a:pPr>
            <a:r>
              <a:rPr lang="en-GB" sz="2800" dirty="0" smtClean="0"/>
              <a:t>Employee </a:t>
            </a:r>
            <a:r>
              <a:rPr lang="en-GB" sz="2800" dirty="0"/>
              <a:t>type</a:t>
            </a:r>
          </a:p>
          <a:p>
            <a:pPr marL="285750" indent="-285750">
              <a:buFont typeface="Arial" panose="020B0604020202020204" pitchFamily="34" charset="0"/>
              <a:buChar char="•"/>
            </a:pPr>
            <a:r>
              <a:rPr lang="en-GB" sz="2800" dirty="0"/>
              <a:t>Performance level</a:t>
            </a:r>
          </a:p>
          <a:p>
            <a:pPr marL="285750" indent="-285750">
              <a:buFont typeface="Arial" panose="020B0604020202020204" pitchFamily="34" charset="0"/>
              <a:buChar char="•"/>
            </a:pPr>
            <a:r>
              <a:rPr lang="en-GB" sz="2800" dirty="0"/>
              <a:t>Gender- </a:t>
            </a:r>
            <a:r>
              <a:rPr lang="en-GB" sz="2800" dirty="0" smtClean="0"/>
              <a:t>male, </a:t>
            </a:r>
            <a:r>
              <a:rPr lang="en-GB" sz="2800" dirty="0"/>
              <a:t>female</a:t>
            </a:r>
          </a:p>
          <a:p>
            <a:pPr marL="285750" indent="-285750">
              <a:buFont typeface="Arial" panose="020B0604020202020204" pitchFamily="34" charset="0"/>
              <a:buChar char="•"/>
            </a:pPr>
            <a:r>
              <a:rPr lang="en-GB" sz="2800" dirty="0"/>
              <a:t>Employee rating- </a:t>
            </a:r>
            <a:r>
              <a:rPr lang="en-GB" sz="2800" dirty="0" smtClean="0"/>
              <a:t>number</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38200" y="1676400"/>
            <a:ext cx="7467600"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Performance level=IF(Z8=5</a:t>
            </a:r>
            <a:r>
              <a:rPr lang="en-GB" dirty="0"/>
              <a:t>, "Very High", IF(Z8=4, "High", IF(Z8=3, "Mid", "Low</a:t>
            </a:r>
            <a:r>
              <a:rPr lang="en-GB" dirty="0" smtClean="0"/>
              <a:t>")))</a:t>
            </a:r>
          </a:p>
          <a:p>
            <a:pPr marL="285750" indent="-285750">
              <a:buFont typeface="Arial" panose="020B0604020202020204" pitchFamily="34" charset="0"/>
              <a:buChar cha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507</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STATEMENTS</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Jps Justin</cp:lastModifiedBy>
  <cp:revision>18</cp:revision>
  <dcterms:created xsi:type="dcterms:W3CDTF">2024-03-29T15:07:22Z</dcterms:created>
  <dcterms:modified xsi:type="dcterms:W3CDTF">2024-09-10T16:13:23Z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