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913" r:id="rId5"/>
    <p:sldId id="932" r:id="rId6"/>
    <p:sldId id="9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581E-5EF5-45F5-B64F-C0238A8D81FB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87EA-3FB7-4D49-B740-AD2098A0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BF3E55-39DF-4756-9860-BF1CA12F6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8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09932"/>
            <a:ext cx="12192000" cy="548068"/>
            <a:chOff x="0" y="6319004"/>
            <a:chExt cx="9160968" cy="548068"/>
          </a:xfrm>
        </p:grpSpPr>
        <p:sp>
          <p:nvSpPr>
            <p:cNvPr id="8" name="Rectangle 7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10" name="TextBox 9"/>
          <p:cNvSpPr txBox="1"/>
          <p:nvPr userDrawn="1"/>
        </p:nvSpPr>
        <p:spPr>
          <a:xfrm>
            <a:off x="284246" y="6453509"/>
            <a:ext cx="36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9C57C5-32D2-4CA4-8C54-A9CAE2396E74}" type="slidenum">
              <a:rPr lang="en-US" sz="9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048" y="214313"/>
            <a:ext cx="666852" cy="630865"/>
          </a:xfrm>
          <a:prstGeom prst="rect">
            <a:avLst/>
          </a:prstGeom>
        </p:spPr>
      </p:pic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18" y="6395511"/>
            <a:ext cx="1295400" cy="392190"/>
          </a:xfrm>
          <a:prstGeom prst="rect">
            <a:avLst/>
          </a:prstGeom>
        </p:spPr>
      </p:pic>
      <p:pic>
        <p:nvPicPr>
          <p:cNvPr id="13" name="Picture 12" descr="path_extra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2"/>
            <a:ext cx="9144000" cy="6350677"/>
          </a:xfrm>
          <a:prstGeom prst="rect">
            <a:avLst/>
          </a:prstGeom>
        </p:spPr>
      </p:pic>
      <p:pic>
        <p:nvPicPr>
          <p:cNvPr id="14" name="Picture 13" descr="title 4x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83542"/>
            <a:ext cx="12192000" cy="2177143"/>
          </a:xfrm>
          <a:prstGeom prst="rect">
            <a:avLst/>
          </a:prstGeom>
          <a:solidFill>
            <a:srgbClr val="141414">
              <a:alpha val="88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457200">
              <a:defRPr/>
            </a:pPr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6" name="Picture 15" descr="Cognizant_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9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49849"/>
            <a:ext cx="11278184" cy="6072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0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5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A72D8-B0E6-4DED-ADFD-BBF59FFE8243}" type="datetimeFigureOut">
              <a:rPr lang="en-US">
                <a:solidFill>
                  <a:prstClr val="black"/>
                </a:solidFill>
              </a:rPr>
              <a:pPr/>
              <a:t>12/17/2018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5773F-7933-4463-BF09-09BB198409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5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309932"/>
            <a:ext cx="12192000" cy="548068"/>
            <a:chOff x="0" y="6319004"/>
            <a:chExt cx="9160968" cy="548068"/>
          </a:xfrm>
        </p:grpSpPr>
        <p:sp>
          <p:nvSpPr>
            <p:cNvPr id="13" name="Rectangle 12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9" name="TextBox 8"/>
          <p:cNvSpPr txBox="1"/>
          <p:nvPr userDrawn="1"/>
        </p:nvSpPr>
        <p:spPr>
          <a:xfrm>
            <a:off x="284246" y="6453509"/>
            <a:ext cx="36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9C57C5-32D2-4CA4-8C54-A9CAE2396E74}" type="slidenum">
              <a:rPr lang="en-US" sz="9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048" y="214313"/>
            <a:ext cx="666852" cy="630865"/>
          </a:xfrm>
          <a:prstGeom prst="rect">
            <a:avLst/>
          </a:prstGeom>
        </p:spPr>
      </p:pic>
      <p:pic>
        <p:nvPicPr>
          <p:cNvPr id="17" name="Picture 16" descr="Cognizant_LOGO_on blac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18" y="6395511"/>
            <a:ext cx="12954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8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2" y="2757868"/>
            <a:ext cx="8654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2018-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Europe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715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55" y="209183"/>
            <a:ext cx="11246119" cy="6072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BHP 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2" y="816442"/>
            <a:ext cx="796850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Assessment </a:t>
            </a:r>
            <a:r>
              <a:rPr lang="en-US" dirty="0"/>
              <a:t>of  BHP infrastructure </a:t>
            </a:r>
            <a:r>
              <a:rPr lang="en-AU" dirty="0"/>
              <a:t>to support the realisation of the </a:t>
            </a:r>
            <a:r>
              <a:rPr lang="en-AU" dirty="0" smtClean="0"/>
              <a:t>BHPB Technology’s Cybernetics 2025 </a:t>
            </a:r>
            <a:r>
              <a:rPr lang="en-AU" dirty="0"/>
              <a:t>Vision.</a:t>
            </a:r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To effectively describe the current state of the tool sets used in the infrastructure </a:t>
            </a:r>
            <a:r>
              <a:rPr lang="en-AU" dirty="0" smtClean="0"/>
              <a:t>layers across element managers, MOM, service management and Reporting.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 Consolidation and 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aligning to BHPB Vision 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Standardization of automation/orchestration tools for </a:t>
            </a:r>
            <a:r>
              <a:rPr lang="en-AU" dirty="0"/>
              <a:t>Deployment &amp; Automation </a:t>
            </a:r>
            <a:r>
              <a:rPr lang="en-AU" dirty="0" smtClean="0"/>
              <a:t>dimension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AU" dirty="0" smtClean="0"/>
              <a:t>Identification of Ansible Tower as primary tool for automation  and configuration activities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>
              <a:lnSpc>
                <a:spcPct val="200000"/>
              </a:lnSpc>
              <a:buFontTx/>
              <a:buChar char="-"/>
              <a:defRPr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8" y="1238864"/>
            <a:ext cx="4050889" cy="4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3" y="425493"/>
            <a:ext cx="11246119" cy="6072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PON IT </a:t>
            </a:r>
            <a:endParaRPr lang="en-US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101" y="1032752"/>
            <a:ext cx="775219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Deployment of Chef tools for configuration management.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Automation of patch management activities for  Linux servers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Deployment of RedHat CloudForms tool for automated provisioning of Virtual machines across Amazon Web Services, VMware and Azure providers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Policy compliance and Charge back implementation as per tools inbuilt features.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EyeShare implementation for automated resolution of operational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>
              <a:lnSpc>
                <a:spcPct val="200000"/>
              </a:lnSpc>
              <a:buFontTx/>
              <a:buChar char="-"/>
              <a:defRPr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93" y="3540344"/>
            <a:ext cx="2330439" cy="241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92" y="1032752"/>
            <a:ext cx="2330439" cy="23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BB73620038C42B54C5DF87B9046F1" ma:contentTypeVersion="0" ma:contentTypeDescription="Create a new document." ma:contentTypeScope="" ma:versionID="73433e64f73d00acd629d7bd59a9fb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39211-DEF8-49C9-83FE-A82562C2D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C9548E-B482-4422-ACBA-49B9A9D9157F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C61CE2-B7AE-45E0-8A2A-1C07C2951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136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1_Office Theme</vt:lpstr>
      <vt:lpstr>PowerPoint Presentation</vt:lpstr>
      <vt:lpstr>BHP </vt:lpstr>
      <vt:lpstr>PON IT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Dhara (Cognizant)</dc:creator>
  <cp:lastModifiedBy>Prasad, Mukesh Kumar (Cognizant)</cp:lastModifiedBy>
  <cp:revision>255</cp:revision>
  <dcterms:created xsi:type="dcterms:W3CDTF">2017-08-08T04:20:36Z</dcterms:created>
  <dcterms:modified xsi:type="dcterms:W3CDTF">2018-12-17T12:53:11Z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0x010100E63BB73620038C42B54C5DF87B9046F1</vt:lpwstr>
  </property>
  <property fmtid="{D5CDD505-2E9C-101B-9397-08002B2CF9AE}" pid="3" name="Order">
    <vt:r8>48000</vt:r8>
  </property>
  <property fmtid="{D5CDD505-2E9C-101B-9397-08002B2CF9AE}" pid="4" name="TemplateUrl">
    <vt:lpwstr/>
  </property>
  <property fmtid="{D5CDD505-2E9C-101B-9397-08002B2CF9AE}" pid="5" name="_CopySource">
    <vt:lpwstr>http://ctsinpunvsps:33785/Shared Documents/Automation AMI assessment 2017/Reports/EMEA - NA account wise updates for Week ending 21st April/NA Account Wise Status.pptx</vt:lpwstr>
  </property>
  <property fmtid="{D5CDD505-2E9C-101B-9397-08002B2CF9AE}" pid="6" name="xd_ProgID">
    <vt:lpwstr/>
  </property>
</Properties>
</file>