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89"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291" r:id="rId24"/>
    <p:sldId id="309" r:id="rId25"/>
    <p:sldId id="295" r:id="rId26"/>
    <p:sldId id="293" r:id="rId27"/>
    <p:sldId id="297" r:id="rId28"/>
    <p:sldId id="298" r:id="rId29"/>
    <p:sldId id="299" r:id="rId30"/>
    <p:sldId id="300" r:id="rId31"/>
    <p:sldId id="301" r:id="rId32"/>
    <p:sldId id="302" r:id="rId33"/>
    <p:sldId id="303" r:id="rId34"/>
    <p:sldId id="370" r:id="rId35"/>
    <p:sldId id="371" r:id="rId36"/>
    <p:sldId id="372" r:id="rId37"/>
    <p:sldId id="323" r:id="rId38"/>
    <p:sldId id="327" r:id="rId39"/>
    <p:sldId id="369" r:id="rId40"/>
    <p:sldId id="330" r:id="rId41"/>
    <p:sldId id="373" r:id="rId42"/>
    <p:sldId id="362" r:id="rId43"/>
    <p:sldId id="363" r:id="rId44"/>
    <p:sldId id="364" r:id="rId45"/>
    <p:sldId id="365" r:id="rId46"/>
    <p:sldId id="366" r:id="rId47"/>
    <p:sldId id="38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EFE5D-F28E-425D-B710-35F65DC9691E}" type="datetimeFigureOut">
              <a:rPr lang="en-US" smtClean="0"/>
              <a:pPr/>
              <a:t>9/11/2018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5D666-951B-48EB-87FD-60AA1AE28DF5}" type="slidenum">
              <a:rPr lang="en-US" smtClean="0"/>
              <a:pPr/>
              <a:t>‹#›</a:t>
            </a:fld>
            <a:endParaRPr lang="en-US"/>
          </a:p>
        </p:txBody>
      </p:sp>
    </p:spTree>
    <p:extLst>
      <p:ext uri="{BB962C8B-B14F-4D97-AF65-F5344CB8AC3E}">
        <p14:creationId xmlns="" xmlns:p14="http://schemas.microsoft.com/office/powerpoint/2010/main" val="322465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BD688D79-8BF5-4604-BB1E-BADDE5DFCE90}" type="slidenum">
              <a:rPr lang="en-US"/>
              <a:pPr eaLnBrk="1" hangingPunct="1"/>
              <a:t>1</a:t>
            </a:fld>
            <a:endParaRPr lang="en-US"/>
          </a:p>
        </p:txBody>
      </p:sp>
      <p:sp>
        <p:nvSpPr>
          <p:cNvPr id="67587" name="Rectangle 2"/>
          <p:cNvSpPr>
            <a:spLocks noGrp="1" noRot="1" noChangeAspect="1" noChangeArrowheads="1" noTextEdit="1"/>
          </p:cNvSpPr>
          <p:nvPr>
            <p:ph type="sldImg"/>
          </p:nvPr>
        </p:nvSpPr>
        <p:spPr>
          <a:xfrm>
            <a:off x="1147763" y="688975"/>
            <a:ext cx="4565650" cy="3425825"/>
          </a:xfrm>
          <a:ln/>
        </p:spPr>
      </p:sp>
      <p:sp>
        <p:nvSpPr>
          <p:cNvPr id="67588" name="Rectangle 3"/>
          <p:cNvSpPr>
            <a:spLocks noGrp="1" noChangeArrowheads="1"/>
          </p:cNvSpPr>
          <p:nvPr>
            <p:ph type="body" idx="1"/>
          </p:nvPr>
        </p:nvSpPr>
        <p:spPr>
          <a:xfrm>
            <a:off x="915541" y="4343869"/>
            <a:ext cx="5026920" cy="4111050"/>
          </a:xfrm>
          <a:noFill/>
        </p:spPr>
        <p:txBody>
          <a:bodyPr lIns="89850" tIns="44922" rIns="89850" bIns="44922"/>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p:spPr>
        <p:txBody>
          <a:bodyPr/>
          <a:lstStyle/>
          <a:p>
            <a:endParaRPr lang="en-US" smtClean="0"/>
          </a:p>
        </p:txBody>
      </p:sp>
      <p:sp>
        <p:nvSpPr>
          <p:cNvPr id="14950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0D9DC8E5-B354-4B6C-98A5-0867945B45EC}" type="slidenum">
              <a:rPr lang="en-US" sz="1000">
                <a:solidFill>
                  <a:schemeClr val="tx1"/>
                </a:solidFill>
                <a:latin typeface="Times New Roman" charset="0"/>
              </a:rPr>
              <a:pPr/>
              <a:t>30</a:t>
            </a:fld>
            <a:endParaRPr lang="en-US" sz="1000">
              <a:solidFill>
                <a:schemeClr val="tx1"/>
              </a:solidFill>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p:spPr>
        <p:txBody>
          <a:bodyPr/>
          <a:lstStyle/>
          <a:p>
            <a:endParaRPr lang="en-US" smtClean="0"/>
          </a:p>
        </p:txBody>
      </p:sp>
      <p:sp>
        <p:nvSpPr>
          <p:cNvPr id="150532"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5817F755-8A4A-4208-A566-1B9B5862DFE7}" type="slidenum">
              <a:rPr lang="en-US" sz="1000">
                <a:solidFill>
                  <a:schemeClr val="tx1"/>
                </a:solidFill>
                <a:latin typeface="Times New Roman" charset="0"/>
              </a:rPr>
              <a:pPr/>
              <a:t>31</a:t>
            </a:fld>
            <a:endParaRPr lang="en-US" sz="1000">
              <a:solidFill>
                <a:schemeClr val="tx1"/>
              </a:solidFill>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p:spPr>
        <p:txBody>
          <a:bodyPr/>
          <a:lstStyle/>
          <a:p>
            <a:endParaRPr lang="en-US" smtClean="0"/>
          </a:p>
        </p:txBody>
      </p:sp>
      <p:sp>
        <p:nvSpPr>
          <p:cNvPr id="151556"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A69FA516-4BC8-4977-A69D-D81DDBC0FA80}" type="slidenum">
              <a:rPr lang="en-US" sz="1000">
                <a:solidFill>
                  <a:schemeClr val="tx1"/>
                </a:solidFill>
                <a:latin typeface="Times New Roman" charset="0"/>
              </a:rPr>
              <a:pPr/>
              <a:t>32</a:t>
            </a:fld>
            <a:endParaRPr lang="en-US" sz="1000">
              <a:solidFill>
                <a:schemeClr val="tx1"/>
              </a:solidFill>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p:spPr>
        <p:txBody>
          <a:bodyPr/>
          <a:lstStyle/>
          <a:p>
            <a:endParaRPr lang="en-US" smtClean="0"/>
          </a:p>
        </p:txBody>
      </p:sp>
      <p:sp>
        <p:nvSpPr>
          <p:cNvPr id="15258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8D04D5C4-5921-44C3-9E6E-BC1A26E70791}" type="slidenum">
              <a:rPr lang="en-US" sz="1000">
                <a:solidFill>
                  <a:schemeClr val="tx1"/>
                </a:solidFill>
                <a:latin typeface="Times New Roman" charset="0"/>
              </a:rPr>
              <a:pPr/>
              <a:t>33</a:t>
            </a:fld>
            <a:endParaRPr lang="en-US" sz="1000">
              <a:solidFill>
                <a:schemeClr val="tx1"/>
              </a:solidFill>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9D9BA7E7-1B68-4378-925A-9572CB299584}" type="slidenum">
              <a:rPr lang="en-US"/>
              <a:pPr eaLnBrk="1" hangingPunct="1"/>
              <a:t>34</a:t>
            </a:fld>
            <a:endParaRPr lang="en-US"/>
          </a:p>
        </p:txBody>
      </p:sp>
      <p:sp>
        <p:nvSpPr>
          <p:cNvPr id="70659" name="Rectangle 2"/>
          <p:cNvSpPr>
            <a:spLocks noGrp="1" noRot="1" noChangeAspect="1" noChangeArrowheads="1" noTextEdit="1"/>
          </p:cNvSpPr>
          <p:nvPr>
            <p:ph type="sldImg"/>
          </p:nvPr>
        </p:nvSpPr>
        <p:spPr>
          <a:xfrm>
            <a:off x="1147763" y="687388"/>
            <a:ext cx="4567237" cy="3427412"/>
          </a:xfrm>
          <a:ln/>
        </p:spPr>
      </p:sp>
      <p:sp>
        <p:nvSpPr>
          <p:cNvPr id="70660"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4A1ECDC2-BF06-4C1B-AE08-8655146DC262}" type="slidenum">
              <a:rPr lang="en-US"/>
              <a:pPr eaLnBrk="1" hangingPunct="1"/>
              <a:t>35</a:t>
            </a:fld>
            <a:endParaRPr lang="en-US"/>
          </a:p>
        </p:txBody>
      </p:sp>
      <p:sp>
        <p:nvSpPr>
          <p:cNvPr id="73731" name="Rectangle 2"/>
          <p:cNvSpPr>
            <a:spLocks noGrp="1" noRot="1" noChangeAspect="1" noChangeArrowheads="1" noTextEdit="1"/>
          </p:cNvSpPr>
          <p:nvPr>
            <p:ph type="sldImg"/>
          </p:nvPr>
        </p:nvSpPr>
        <p:spPr>
          <a:xfrm>
            <a:off x="1147763" y="687388"/>
            <a:ext cx="4567237" cy="3427412"/>
          </a:xfrm>
          <a:ln/>
        </p:spPr>
      </p:sp>
      <p:sp>
        <p:nvSpPr>
          <p:cNvPr id="73732"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7F3A6D70-F6EC-4C6D-B487-9359D1B87817}" type="slidenum">
              <a:rPr lang="en-US"/>
              <a:pPr eaLnBrk="1" hangingPunct="1"/>
              <a:t>36</a:t>
            </a:fld>
            <a:endParaRPr lang="en-US"/>
          </a:p>
        </p:txBody>
      </p:sp>
      <p:sp>
        <p:nvSpPr>
          <p:cNvPr id="74755" name="Rectangle 2"/>
          <p:cNvSpPr>
            <a:spLocks noGrp="1" noRot="1" noChangeAspect="1" noChangeArrowheads="1" noTextEdit="1"/>
          </p:cNvSpPr>
          <p:nvPr>
            <p:ph type="sldImg"/>
          </p:nvPr>
        </p:nvSpPr>
        <p:spPr>
          <a:xfrm>
            <a:off x="1161135" y="687519"/>
            <a:ext cx="4545057" cy="3426657"/>
          </a:xfrm>
          <a:ln/>
        </p:spPr>
      </p:sp>
      <p:sp>
        <p:nvSpPr>
          <p:cNvPr id="74756" name="Rectangle 3"/>
          <p:cNvSpPr>
            <a:spLocks noGrp="1" noChangeArrowheads="1"/>
          </p:cNvSpPr>
          <p:nvPr>
            <p:ph type="body" idx="1"/>
          </p:nvPr>
        </p:nvSpPr>
        <p:spPr>
          <a:xfrm>
            <a:off x="915541" y="4342307"/>
            <a:ext cx="5026920" cy="4114174"/>
          </a:xfrm>
          <a:noFill/>
        </p:spPr>
        <p:txBody>
          <a:bodyPr lIns="89868" tIns="44934" rIns="89868" bIns="44934"/>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5A19A007-FC4B-43AB-83D8-81813F47DC52}" type="slidenum">
              <a:rPr lang="en-US"/>
              <a:pPr eaLnBrk="1" hangingPunct="1"/>
              <a:t>41</a:t>
            </a:fld>
            <a:endParaRPr lang="en-US"/>
          </a:p>
        </p:txBody>
      </p:sp>
      <p:sp>
        <p:nvSpPr>
          <p:cNvPr id="79875" name="Rectangle 2"/>
          <p:cNvSpPr>
            <a:spLocks noGrp="1" noRot="1" noChangeAspect="1" noChangeArrowheads="1" noTextEdit="1"/>
          </p:cNvSpPr>
          <p:nvPr>
            <p:ph type="sldImg"/>
          </p:nvPr>
        </p:nvSpPr>
        <p:spPr>
          <a:xfrm>
            <a:off x="1149350" y="687388"/>
            <a:ext cx="4567238" cy="3427412"/>
          </a:xfrm>
          <a:ln/>
        </p:spPr>
      </p:sp>
      <p:sp>
        <p:nvSpPr>
          <p:cNvPr id="79876" name="Rectangle 3"/>
          <p:cNvSpPr>
            <a:spLocks noGrp="1" noChangeArrowheads="1"/>
          </p:cNvSpPr>
          <p:nvPr>
            <p:ph type="body" idx="1"/>
          </p:nvPr>
        </p:nvSpPr>
        <p:spPr>
          <a:xfrm>
            <a:off x="915541" y="4342307"/>
            <a:ext cx="5026920" cy="4114174"/>
          </a:xfrm>
          <a:noFill/>
        </p:spPr>
        <p:txBody>
          <a:bodyPr lIns="89868" tIns="44934" rIns="89868" bIns="44934"/>
          <a:lstStyle/>
          <a:p>
            <a:pPr lvl="2"/>
            <a:r>
              <a:rPr lang="en-US" dirty="0" smtClean="0"/>
              <a:t>If a customer buys diaper and milk, then he is very likely to buy beer.</a:t>
            </a:r>
          </a:p>
          <a:p>
            <a:pPr lvl="2"/>
            <a:r>
              <a:rPr lang="en-US" dirty="0" smtClean="0"/>
              <a:t>So, don’t be surprised if you find six-packs stacked next to diapers!</a:t>
            </a:r>
            <a:endParaRPr lang="en-US" sz="2400"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50B34F8E-FF3F-435B-A519-24CB37F04C50}" type="slidenum">
              <a:rPr lang="en-US"/>
              <a:pPr eaLnBrk="1" hangingPunct="1"/>
              <a:t>2</a:t>
            </a:fld>
            <a:endParaRPr lang="en-US"/>
          </a:p>
        </p:txBody>
      </p:sp>
      <p:sp>
        <p:nvSpPr>
          <p:cNvPr id="68611" name="Rectangle 2"/>
          <p:cNvSpPr>
            <a:spLocks noGrp="1" noRot="1" noChangeAspect="1" noChangeArrowheads="1" noTextEdit="1"/>
          </p:cNvSpPr>
          <p:nvPr>
            <p:ph type="sldImg"/>
          </p:nvPr>
        </p:nvSpPr>
        <p:spPr>
          <a:xfrm>
            <a:off x="1147763" y="687388"/>
            <a:ext cx="4567237" cy="3427412"/>
          </a:xfrm>
          <a:ln/>
        </p:spPr>
      </p:sp>
      <p:sp>
        <p:nvSpPr>
          <p:cNvPr id="68612"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EB2F4FBA-21E3-4B93-9B57-B02115C284C3}" type="slidenum">
              <a:rPr lang="en-US" sz="1000">
                <a:solidFill>
                  <a:schemeClr val="tx1"/>
                </a:solidFill>
                <a:latin typeface="Times New Roman" charset="0"/>
              </a:rPr>
              <a:pPr/>
              <a:t>23</a:t>
            </a:fld>
            <a:endParaRPr lang="en-US" sz="1000">
              <a:solidFill>
                <a:schemeClr val="tx1"/>
              </a:solidFill>
              <a:latin typeface="Times New Roman" charset="0"/>
            </a:endParaRPr>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p:spPr>
        <p:txBody>
          <a:bodyPr/>
          <a:lstStyle/>
          <a:p>
            <a:endParaRPr lang="en-US" smtClean="0"/>
          </a:p>
        </p:txBody>
      </p:sp>
      <p:sp>
        <p:nvSpPr>
          <p:cNvPr id="11366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9C961E57-F0FC-43B1-B56B-1F8A41DB5E49}" type="slidenum">
              <a:rPr lang="en-US" sz="1000">
                <a:solidFill>
                  <a:schemeClr val="tx1"/>
                </a:solidFill>
                <a:latin typeface="Times New Roman" charset="0"/>
              </a:rPr>
              <a:pPr/>
              <a:t>24</a:t>
            </a:fld>
            <a:endParaRPr lang="en-US" sz="1000">
              <a:solidFill>
                <a:schemeClr val="tx1"/>
              </a:solidFill>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p:spPr>
        <p:txBody>
          <a:bodyPr/>
          <a:lstStyle/>
          <a:p>
            <a:endParaRPr lang="en-US" smtClean="0"/>
          </a:p>
        </p:txBody>
      </p:sp>
      <p:sp>
        <p:nvSpPr>
          <p:cNvPr id="144388"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F2C6C204-950B-4459-B8BF-5333CDE7C6C5}" type="slidenum">
              <a:rPr lang="en-US" sz="1000">
                <a:solidFill>
                  <a:schemeClr val="tx1"/>
                </a:solidFill>
                <a:latin typeface="Times New Roman" charset="0"/>
              </a:rPr>
              <a:pPr/>
              <a:t>25</a:t>
            </a:fld>
            <a:endParaRPr lang="en-US" sz="1000">
              <a:solidFill>
                <a:schemeClr val="tx1"/>
              </a:solidFill>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p:spPr>
        <p:txBody>
          <a:bodyPr/>
          <a:lstStyle/>
          <a:p>
            <a:endParaRPr lang="en-US" smtClean="0"/>
          </a:p>
        </p:txBody>
      </p:sp>
      <p:sp>
        <p:nvSpPr>
          <p:cNvPr id="14234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40650E69-DDC6-4FD1-9144-2AC614DD73FB}" type="slidenum">
              <a:rPr lang="en-US" sz="1000">
                <a:solidFill>
                  <a:schemeClr val="tx1"/>
                </a:solidFill>
                <a:latin typeface="Times New Roman" charset="0"/>
              </a:rPr>
              <a:pPr/>
              <a:t>26</a:t>
            </a:fld>
            <a:endParaRPr lang="en-US" sz="1000">
              <a:solidFill>
                <a:schemeClr val="tx1"/>
              </a:solidFill>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p:spPr>
        <p:txBody>
          <a:bodyPr/>
          <a:lstStyle/>
          <a:p>
            <a:endParaRPr lang="en-US" smtClean="0"/>
          </a:p>
        </p:txBody>
      </p:sp>
      <p:sp>
        <p:nvSpPr>
          <p:cNvPr id="146436"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2A0BCB0E-C3EE-4798-AA0E-C60F84F85464}" type="slidenum">
              <a:rPr lang="en-US" sz="1000">
                <a:solidFill>
                  <a:schemeClr val="tx1"/>
                </a:solidFill>
                <a:latin typeface="Times New Roman" charset="0"/>
              </a:rPr>
              <a:pPr/>
              <a:t>27</a:t>
            </a:fld>
            <a:endParaRPr lang="en-US" sz="1000">
              <a:solidFill>
                <a:schemeClr val="tx1"/>
              </a:solidFill>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p:spPr>
        <p:txBody>
          <a:bodyPr/>
          <a:lstStyle/>
          <a:p>
            <a:endParaRPr lang="en-US" smtClean="0"/>
          </a:p>
        </p:txBody>
      </p:sp>
      <p:sp>
        <p:nvSpPr>
          <p:cNvPr id="147460"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E6A9D95E-4C91-453A-90C2-E363B0808348}" type="slidenum">
              <a:rPr lang="en-US" sz="1000">
                <a:solidFill>
                  <a:schemeClr val="tx1"/>
                </a:solidFill>
                <a:latin typeface="Times New Roman" charset="0"/>
              </a:rPr>
              <a:pPr/>
              <a:t>28</a:t>
            </a:fld>
            <a:endParaRPr lang="en-US" sz="1000">
              <a:solidFill>
                <a:schemeClr val="tx1"/>
              </a:solidFill>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p:spPr>
        <p:txBody>
          <a:bodyPr/>
          <a:lstStyle/>
          <a:p>
            <a:endParaRPr lang="en-US" smtClean="0"/>
          </a:p>
        </p:txBody>
      </p:sp>
      <p:sp>
        <p:nvSpPr>
          <p:cNvPr id="148484" name="Slide Number Placeholder 3"/>
          <p:cNvSpPr>
            <a:spLocks noGrp="1"/>
          </p:cNvSpPr>
          <p:nvPr>
            <p:ph type="sldNum" sz="quarter" idx="5"/>
          </p:nvPr>
        </p:nvSpPr>
        <p:spPr>
          <a:noFill/>
        </p:spPr>
        <p:txBody>
          <a:bodyPr/>
          <a:lstStyle>
            <a:lvl1pPr defTabSz="948709">
              <a:defRPr sz="2400">
                <a:solidFill>
                  <a:schemeClr val="tx2"/>
                </a:solidFill>
                <a:latin typeface="Arial" charset="0"/>
              </a:defRPr>
            </a:lvl1pPr>
            <a:lvl2pPr marL="729057" indent="-280406" defTabSz="948709">
              <a:defRPr sz="2400">
                <a:solidFill>
                  <a:schemeClr val="tx2"/>
                </a:solidFill>
                <a:latin typeface="Arial" charset="0"/>
              </a:defRPr>
            </a:lvl2pPr>
            <a:lvl3pPr marL="1121626" indent="-224325" defTabSz="948709">
              <a:defRPr sz="2400">
                <a:solidFill>
                  <a:schemeClr val="tx2"/>
                </a:solidFill>
                <a:latin typeface="Arial" charset="0"/>
              </a:defRPr>
            </a:lvl3pPr>
            <a:lvl4pPr marL="1570276" indent="-224325" defTabSz="948709">
              <a:defRPr sz="2400">
                <a:solidFill>
                  <a:schemeClr val="tx2"/>
                </a:solidFill>
                <a:latin typeface="Arial" charset="0"/>
              </a:defRPr>
            </a:lvl4pPr>
            <a:lvl5pPr marL="2018927" indent="-224325" defTabSz="948709">
              <a:defRPr sz="2400">
                <a:solidFill>
                  <a:schemeClr val="tx2"/>
                </a:solidFill>
                <a:latin typeface="Arial" charset="0"/>
              </a:defRPr>
            </a:lvl5pPr>
            <a:lvl6pPr marL="2467577" indent="-224325" defTabSz="948709" eaLnBrk="0" fontAlgn="base" hangingPunct="0">
              <a:spcBef>
                <a:spcPct val="0"/>
              </a:spcBef>
              <a:spcAft>
                <a:spcPct val="0"/>
              </a:spcAft>
              <a:defRPr sz="2400">
                <a:solidFill>
                  <a:schemeClr val="tx2"/>
                </a:solidFill>
                <a:latin typeface="Arial" charset="0"/>
              </a:defRPr>
            </a:lvl6pPr>
            <a:lvl7pPr marL="2916227" indent="-224325" defTabSz="948709" eaLnBrk="0" fontAlgn="base" hangingPunct="0">
              <a:spcBef>
                <a:spcPct val="0"/>
              </a:spcBef>
              <a:spcAft>
                <a:spcPct val="0"/>
              </a:spcAft>
              <a:defRPr sz="2400">
                <a:solidFill>
                  <a:schemeClr val="tx2"/>
                </a:solidFill>
                <a:latin typeface="Arial" charset="0"/>
              </a:defRPr>
            </a:lvl7pPr>
            <a:lvl8pPr marL="3364878" indent="-224325" defTabSz="948709" eaLnBrk="0" fontAlgn="base" hangingPunct="0">
              <a:spcBef>
                <a:spcPct val="0"/>
              </a:spcBef>
              <a:spcAft>
                <a:spcPct val="0"/>
              </a:spcAft>
              <a:defRPr sz="2400">
                <a:solidFill>
                  <a:schemeClr val="tx2"/>
                </a:solidFill>
                <a:latin typeface="Arial" charset="0"/>
              </a:defRPr>
            </a:lvl8pPr>
            <a:lvl9pPr marL="3813528" indent="-224325" defTabSz="948709" eaLnBrk="0" fontAlgn="base" hangingPunct="0">
              <a:spcBef>
                <a:spcPct val="0"/>
              </a:spcBef>
              <a:spcAft>
                <a:spcPct val="0"/>
              </a:spcAft>
              <a:defRPr sz="2400">
                <a:solidFill>
                  <a:schemeClr val="tx2"/>
                </a:solidFill>
                <a:latin typeface="Arial" charset="0"/>
              </a:defRPr>
            </a:lvl9pPr>
          </a:lstStyle>
          <a:p>
            <a:fld id="{A020D117-2CB8-4381-8C04-C1B391FC823B}" type="slidenum">
              <a:rPr lang="en-US" sz="1000">
                <a:solidFill>
                  <a:schemeClr val="tx1"/>
                </a:solidFill>
                <a:latin typeface="Times New Roman" charset="0"/>
              </a:rPr>
              <a:pPr/>
              <a:t>29</a:t>
            </a:fld>
            <a:endParaRPr lang="en-US" sz="1000">
              <a:solidFill>
                <a:schemeClr val="tx1"/>
              </a:solidFill>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7651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62124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226926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C44F-C5AC-45B6-8239-EF1D34AC5485}"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30819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BCC44F-C5AC-45B6-8239-EF1D34AC5485}"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50053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BCC44F-C5AC-45B6-8239-EF1D34AC5485}"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89215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BCC44F-C5AC-45B6-8239-EF1D34AC5485}" type="datetimeFigureOut">
              <a:rPr lang="en-US" smtClean="0"/>
              <a:pPr/>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957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BCC44F-C5AC-45B6-8239-EF1D34AC5485}" type="datetimeFigureOut">
              <a:rPr lang="en-US" smtClean="0"/>
              <a:pPr/>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111917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CC44F-C5AC-45B6-8239-EF1D34AC5485}" type="datetimeFigureOut">
              <a:rPr lang="en-US" smtClean="0"/>
              <a:pPr/>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267883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CC44F-C5AC-45B6-8239-EF1D34AC5485}"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52679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CC44F-C5AC-45B6-8239-EF1D34AC5485}"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4701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CC44F-C5AC-45B6-8239-EF1D34AC5485}" type="datetimeFigureOut">
              <a:rPr lang="en-US" smtClean="0"/>
              <a:pPr/>
              <a:t>9/11/2018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FFFFD-3B3E-4576-A5F0-2FC5AA489A90}" type="slidenum">
              <a:rPr lang="en-US" smtClean="0"/>
              <a:pPr/>
              <a:t>‹#›</a:t>
            </a:fld>
            <a:endParaRPr lang="en-US"/>
          </a:p>
        </p:txBody>
      </p:sp>
    </p:spTree>
    <p:extLst>
      <p:ext uri="{BB962C8B-B14F-4D97-AF65-F5344CB8AC3E}">
        <p14:creationId xmlns="" xmlns:p14="http://schemas.microsoft.com/office/powerpoint/2010/main" val="3022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jpe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133600"/>
            <a:ext cx="8763000" cy="838200"/>
          </a:xfrm>
        </p:spPr>
        <p:txBody>
          <a:bodyPr>
            <a:normAutofit fontScale="90000"/>
          </a:bodyPr>
          <a:lstStyle/>
          <a:p>
            <a:pPr algn="ctr" fontAlgn="auto">
              <a:spcAft>
                <a:spcPts val="0"/>
              </a:spcAft>
              <a:defRPr/>
            </a:pPr>
            <a:r>
              <a:rPr lang="en-US" dirty="0" smtClean="0"/>
              <a:t>Introduction to Big Data </a:t>
            </a:r>
            <a:br>
              <a:rPr lang="en-US" dirty="0" smtClean="0"/>
            </a:br>
            <a:r>
              <a:rPr lang="en-US" dirty="0" smtClean="0"/>
              <a:t>&amp; Basic Data Analysis</a:t>
            </a:r>
            <a:endParaRPr lang="en-US" dirty="0"/>
          </a:p>
        </p:txBody>
      </p:sp>
    </p:spTree>
    <p:extLst>
      <p:ext uri="{BB962C8B-B14F-4D97-AF65-F5344CB8AC3E}">
        <p14:creationId xmlns="" xmlns:p14="http://schemas.microsoft.com/office/powerpoint/2010/main" val="3987656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Statistic</a:t>
            </a:r>
          </a:p>
        </p:txBody>
      </p:sp>
      <p:sp>
        <p:nvSpPr>
          <p:cNvPr id="87043" name="Content Placeholder 2"/>
          <p:cNvSpPr>
            <a:spLocks noGrp="1"/>
          </p:cNvSpPr>
          <p:nvPr>
            <p:ph idx="1"/>
          </p:nvPr>
        </p:nvSpPr>
        <p:spPr/>
        <p:txBody>
          <a:bodyPr/>
          <a:lstStyle/>
          <a:p>
            <a:r>
              <a:rPr lang="en-US" sz="2800" smtClean="0"/>
              <a:t>Let Si denote the random variable corresponding to data point xi , then a </a:t>
            </a:r>
            <a:r>
              <a:rPr lang="en-US" sz="2800" i="1" smtClean="0">
                <a:solidFill>
                  <a:srgbClr val="00B0F0"/>
                </a:solidFill>
              </a:rPr>
              <a:t>statistic</a:t>
            </a:r>
            <a:r>
              <a:rPr lang="en-US" sz="2800" smtClean="0"/>
              <a:t> ˆθ is a function ˆθ : (S1, S2, · · · , Sn) → R.</a:t>
            </a:r>
          </a:p>
          <a:p>
            <a:endParaRPr lang="en-US" sz="2800" smtClean="0"/>
          </a:p>
          <a:p>
            <a:r>
              <a:rPr lang="en-US" sz="2800" smtClean="0"/>
              <a:t>If we use the value of a statistic to estimate a population parameter, this value is called a </a:t>
            </a:r>
            <a:r>
              <a:rPr lang="en-US" sz="2800" i="1" smtClean="0">
                <a:solidFill>
                  <a:srgbClr val="00B0F0"/>
                </a:solidFill>
              </a:rPr>
              <a:t>point estimate</a:t>
            </a:r>
            <a:r>
              <a:rPr lang="en-US" sz="2800" i="1" smtClean="0"/>
              <a:t> of the parameter, and the statistic is called as an </a:t>
            </a:r>
            <a:r>
              <a:rPr lang="en-US" sz="2800" i="1" smtClean="0">
                <a:solidFill>
                  <a:srgbClr val="00B0F0"/>
                </a:solidFill>
              </a:rPr>
              <a:t>estimator</a:t>
            </a:r>
            <a:r>
              <a:rPr lang="en-US" sz="2800" i="1" smtClean="0"/>
              <a:t> of the </a:t>
            </a:r>
            <a:r>
              <a:rPr lang="en-US" sz="2800" smtClean="0"/>
              <a:t>parameter.</a:t>
            </a:r>
          </a:p>
        </p:txBody>
      </p:sp>
    </p:spTree>
    <p:extLst>
      <p:ext uri="{BB962C8B-B14F-4D97-AF65-F5344CB8AC3E}">
        <p14:creationId xmlns="" xmlns:p14="http://schemas.microsoft.com/office/powerpoint/2010/main" val="164654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3371850"/>
            <a:ext cx="5295900"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3187" name="Rectangle 4"/>
          <p:cNvSpPr>
            <a:spLocks noGrp="1" noChangeArrowheads="1"/>
          </p:cNvSpPr>
          <p:nvPr>
            <p:ph type="title"/>
          </p:nvPr>
        </p:nvSpPr>
        <p:spPr/>
        <p:txBody>
          <a:bodyPr/>
          <a:lstStyle/>
          <a:p>
            <a:pPr eaLnBrk="1" hangingPunct="1"/>
            <a:r>
              <a:rPr lang="en-US" altLang="zh-CN" sz="3600" smtClean="0"/>
              <a:t>Empirical Cumulative Distribution Function</a:t>
            </a:r>
          </a:p>
        </p:txBody>
      </p:sp>
      <p:sp>
        <p:nvSpPr>
          <p:cNvPr id="93188" name="Rectangle 5"/>
          <p:cNvSpPr>
            <a:spLocks noGrp="1" noChangeArrowheads="1"/>
          </p:cNvSpPr>
          <p:nvPr>
            <p:ph type="body" idx="1"/>
          </p:nvPr>
        </p:nvSpPr>
        <p:spPr>
          <a:xfrm>
            <a:off x="838200" y="2990850"/>
            <a:ext cx="4572000" cy="1143000"/>
          </a:xfrm>
        </p:spPr>
        <p:txBody>
          <a:bodyPr/>
          <a:lstStyle/>
          <a:p>
            <a:pPr>
              <a:buFont typeface="Wingdings" pitchFamily="2" charset="2"/>
              <a:buNone/>
            </a:pPr>
            <a:r>
              <a:rPr lang="en-US" altLang="zh-CN" sz="2800" smtClean="0"/>
              <a:t>Where</a:t>
            </a:r>
          </a:p>
        </p:txBody>
      </p:sp>
      <p:pic>
        <p:nvPicPr>
          <p:cNvPr id="9318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09800" y="1543050"/>
            <a:ext cx="436245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1000" y="5753100"/>
            <a:ext cx="8543925" cy="800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62050" y="5276195"/>
            <a:ext cx="6781800" cy="461665"/>
          </a:xfrm>
          <a:prstGeom prst="rect">
            <a:avLst/>
          </a:prstGeom>
        </p:spPr>
        <p:txBody>
          <a:bodyPr wrap="square">
            <a:spAutoFit/>
          </a:bodyPr>
          <a:lstStyle/>
          <a:p>
            <a:r>
              <a:rPr lang="en-US" altLang="zh-CN" sz="2400" b="1" dirty="0" smtClean="0"/>
              <a:t>Inverse Cumulative Distribution Function</a:t>
            </a:r>
            <a:endParaRPr lang="en-US" sz="2400" b="1" dirty="0"/>
          </a:p>
        </p:txBody>
      </p:sp>
    </p:spTree>
    <p:extLst>
      <p:ext uri="{BB962C8B-B14F-4D97-AF65-F5344CB8AC3E}">
        <p14:creationId xmlns="" xmlns:p14="http://schemas.microsoft.com/office/powerpoint/2010/main" val="308944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t>Example</a:t>
            </a:r>
          </a:p>
        </p:txBody>
      </p:sp>
      <p:pic>
        <p:nvPicPr>
          <p:cNvPr id="99331"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1062038"/>
            <a:ext cx="5943600" cy="2359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9332"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63" y="3560763"/>
            <a:ext cx="4195763" cy="2587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9333"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43400" y="3348038"/>
            <a:ext cx="4572000" cy="282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84334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48100" y="1905000"/>
            <a:ext cx="48387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259" name="Rectangle 4"/>
          <p:cNvSpPr>
            <a:spLocks noGrp="1" noChangeArrowheads="1"/>
          </p:cNvSpPr>
          <p:nvPr>
            <p:ph type="title"/>
          </p:nvPr>
        </p:nvSpPr>
        <p:spPr>
          <a:xfrm>
            <a:off x="457200" y="-76200"/>
            <a:ext cx="8229600" cy="1143000"/>
          </a:xfrm>
        </p:spPr>
        <p:txBody>
          <a:bodyPr>
            <a:normAutofit fontScale="90000"/>
          </a:bodyPr>
          <a:lstStyle/>
          <a:p>
            <a:pPr eaLnBrk="1" hangingPunct="1"/>
            <a:r>
              <a:rPr lang="en-US" altLang="zh-CN" dirty="0" smtClean="0"/>
              <a:t>Measures of Central Tendency (Mean)</a:t>
            </a:r>
          </a:p>
        </p:txBody>
      </p:sp>
      <p:sp>
        <p:nvSpPr>
          <p:cNvPr id="96260" name="Rectangle 3"/>
          <p:cNvSpPr>
            <a:spLocks noGrp="1" noChangeArrowheads="1"/>
          </p:cNvSpPr>
          <p:nvPr>
            <p:ph type="body" idx="1"/>
          </p:nvPr>
        </p:nvSpPr>
        <p:spPr>
          <a:xfrm>
            <a:off x="152400" y="1066800"/>
            <a:ext cx="4572000" cy="1143000"/>
          </a:xfrm>
        </p:spPr>
        <p:txBody>
          <a:bodyPr/>
          <a:lstStyle/>
          <a:p>
            <a:pPr>
              <a:buFont typeface="Wingdings" pitchFamily="2" charset="2"/>
              <a:buNone/>
            </a:pPr>
            <a:r>
              <a:rPr lang="en-US" altLang="zh-CN" sz="2800" smtClean="0">
                <a:solidFill>
                  <a:srgbClr val="333399"/>
                </a:solidFill>
              </a:rPr>
              <a:t>Population Mean</a:t>
            </a:r>
            <a:r>
              <a:rPr lang="en-US" altLang="zh-CN" sz="2800" smtClean="0"/>
              <a:t>:</a:t>
            </a:r>
          </a:p>
        </p:txBody>
      </p:sp>
      <p:pic>
        <p:nvPicPr>
          <p:cNvPr id="96261"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48100" y="863600"/>
            <a:ext cx="4429125"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6262" name="Rectangle 8"/>
          <p:cNvSpPr>
            <a:spLocks noChangeArrowheads="1"/>
          </p:cNvSpPr>
          <p:nvPr/>
        </p:nvSpPr>
        <p:spPr bwMode="auto">
          <a:xfrm>
            <a:off x="215900" y="3213100"/>
            <a:ext cx="6248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Mean (Unbiased, not robust):</a:t>
            </a:r>
          </a:p>
        </p:txBody>
      </p:sp>
      <p:pic>
        <p:nvPicPr>
          <p:cNvPr id="96263" name="Picture 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1000" y="3686175"/>
            <a:ext cx="8763000" cy="1495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6264" name="Picture 10"/>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5750" y="5334000"/>
            <a:ext cx="8858250"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58797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normAutofit fontScale="90000"/>
          </a:bodyPr>
          <a:lstStyle/>
          <a:p>
            <a:pPr eaLnBrk="1" hangingPunct="1"/>
            <a:r>
              <a:rPr lang="en-US" altLang="zh-CN" smtClean="0"/>
              <a:t>Measures of Central Tendency (Median) </a:t>
            </a:r>
          </a:p>
        </p:txBody>
      </p:sp>
      <p:sp>
        <p:nvSpPr>
          <p:cNvPr id="97283" name="Rectangle 4"/>
          <p:cNvSpPr>
            <a:spLocks noGrp="1" noChangeArrowheads="1"/>
          </p:cNvSpPr>
          <p:nvPr>
            <p:ph type="body" idx="1"/>
          </p:nvPr>
        </p:nvSpPr>
        <p:spPr>
          <a:xfrm>
            <a:off x="457200" y="1143000"/>
            <a:ext cx="4572000" cy="1143000"/>
          </a:xfrm>
        </p:spPr>
        <p:txBody>
          <a:bodyPr/>
          <a:lstStyle/>
          <a:p>
            <a:pPr>
              <a:buFont typeface="Wingdings" pitchFamily="2" charset="2"/>
              <a:buNone/>
            </a:pPr>
            <a:r>
              <a:rPr lang="en-US" altLang="zh-CN" sz="2800" smtClean="0">
                <a:solidFill>
                  <a:srgbClr val="333399"/>
                </a:solidFill>
              </a:rPr>
              <a:t>Population Median</a:t>
            </a:r>
            <a:r>
              <a:rPr lang="en-US" altLang="zh-CN" sz="2800" smtClean="0"/>
              <a:t>:</a:t>
            </a:r>
          </a:p>
        </p:txBody>
      </p:sp>
      <p:pic>
        <p:nvPicPr>
          <p:cNvPr id="97284" name="Picture 9"/>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676400"/>
            <a:ext cx="7000875"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285" name="Picture 10"/>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2600" y="2952750"/>
            <a:ext cx="5638800" cy="952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7286" name="Rectangle 11"/>
          <p:cNvSpPr>
            <a:spLocks noChangeArrowheads="1"/>
          </p:cNvSpPr>
          <p:nvPr/>
        </p:nvSpPr>
        <p:spPr bwMode="auto">
          <a:xfrm>
            <a:off x="838200" y="2667000"/>
            <a:ext cx="4572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t>or</a:t>
            </a:r>
          </a:p>
        </p:txBody>
      </p:sp>
      <p:pic>
        <p:nvPicPr>
          <p:cNvPr id="97287" name="Picture 1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676400" y="4495800"/>
            <a:ext cx="5638800" cy="1028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7288" name="Rectangle 13"/>
          <p:cNvSpPr>
            <a:spLocks noChangeArrowheads="1"/>
          </p:cNvSpPr>
          <p:nvPr/>
        </p:nvSpPr>
        <p:spPr bwMode="auto">
          <a:xfrm>
            <a:off x="457200" y="3886200"/>
            <a:ext cx="4572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Median</a:t>
            </a:r>
            <a:r>
              <a:rPr lang="en-US" altLang="zh-CN" sz="2800"/>
              <a:t>:</a:t>
            </a:r>
          </a:p>
        </p:txBody>
      </p:sp>
    </p:spTree>
    <p:extLst>
      <p:ext uri="{BB962C8B-B14F-4D97-AF65-F5344CB8AC3E}">
        <p14:creationId xmlns="" xmlns:p14="http://schemas.microsoft.com/office/powerpoint/2010/main" val="41559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t>Example</a:t>
            </a:r>
          </a:p>
        </p:txBody>
      </p:sp>
      <p:pic>
        <p:nvPicPr>
          <p:cNvPr id="99331"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1062038"/>
            <a:ext cx="5943600" cy="2359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9332"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63" y="3560763"/>
            <a:ext cx="4195763" cy="2587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9333"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43400" y="3348038"/>
            <a:ext cx="4572000" cy="282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56295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pPr eaLnBrk="1" hangingPunct="1"/>
            <a:r>
              <a:rPr lang="en-US" altLang="zh-CN" smtClean="0"/>
              <a:t>Measures of Dispersion (Range)</a:t>
            </a:r>
          </a:p>
        </p:txBody>
      </p:sp>
      <p:sp>
        <p:nvSpPr>
          <p:cNvPr id="100355" name="Rectangle 3"/>
          <p:cNvSpPr>
            <a:spLocks noGrp="1" noChangeArrowheads="1"/>
          </p:cNvSpPr>
          <p:nvPr>
            <p:ph type="body" idx="1"/>
          </p:nvPr>
        </p:nvSpPr>
        <p:spPr>
          <a:xfrm>
            <a:off x="457200" y="1143000"/>
            <a:ext cx="7315200" cy="1143000"/>
          </a:xfrm>
        </p:spPr>
        <p:txBody>
          <a:bodyPr/>
          <a:lstStyle/>
          <a:p>
            <a:pPr>
              <a:buFont typeface="Wingdings" pitchFamily="2" charset="2"/>
              <a:buNone/>
            </a:pPr>
            <a:r>
              <a:rPr lang="en-US" altLang="zh-CN" sz="2800" smtClean="0">
                <a:solidFill>
                  <a:srgbClr val="333399"/>
                </a:solidFill>
              </a:rPr>
              <a:t>Range</a:t>
            </a:r>
            <a:r>
              <a:rPr lang="en-US" altLang="zh-CN" sz="2800" smtClean="0"/>
              <a:t>:</a:t>
            </a:r>
          </a:p>
        </p:txBody>
      </p:sp>
      <p:sp>
        <p:nvSpPr>
          <p:cNvPr id="100356" name="Rectangle 5"/>
          <p:cNvSpPr>
            <a:spLocks noChangeArrowheads="1"/>
          </p:cNvSpPr>
          <p:nvPr/>
        </p:nvSpPr>
        <p:spPr bwMode="auto">
          <a:xfrm>
            <a:off x="457200" y="4419600"/>
            <a:ext cx="7315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81000" indent="-381000" eaLnBrk="0" hangingPunct="0">
              <a:spcBef>
                <a:spcPct val="20000"/>
              </a:spcBef>
              <a:buClr>
                <a:srgbClr val="00CC99"/>
              </a:buClr>
              <a:buSzPct val="65000"/>
              <a:buFont typeface="Wingdings" pitchFamily="2" charset="2"/>
              <a:buChar char="p"/>
            </a:pPr>
            <a:r>
              <a:rPr lang="en-US" altLang="zh-CN" sz="2800">
                <a:solidFill>
                  <a:srgbClr val="333399"/>
                </a:solidFill>
              </a:rPr>
              <a:t>Not robust, sensitive to extreme values</a:t>
            </a:r>
          </a:p>
        </p:txBody>
      </p:sp>
      <p:pic>
        <p:nvPicPr>
          <p:cNvPr id="100357"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1219200"/>
            <a:ext cx="4286250" cy="81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358"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625" y="2905125"/>
            <a:ext cx="8286750" cy="104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0359" name="Rectangle 8"/>
          <p:cNvSpPr>
            <a:spLocks noChangeArrowheads="1"/>
          </p:cNvSpPr>
          <p:nvPr/>
        </p:nvSpPr>
        <p:spPr bwMode="auto">
          <a:xfrm>
            <a:off x="457200" y="2286000"/>
            <a:ext cx="7315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Range</a:t>
            </a:r>
            <a:r>
              <a:rPr lang="en-US" altLang="zh-CN" sz="2800"/>
              <a:t>:</a:t>
            </a:r>
          </a:p>
        </p:txBody>
      </p:sp>
    </p:spTree>
    <p:extLst>
      <p:ext uri="{BB962C8B-B14F-4D97-AF65-F5344CB8AC3E}">
        <p14:creationId xmlns="" xmlns:p14="http://schemas.microsoft.com/office/powerpoint/2010/main" val="116232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a:xfrm>
            <a:off x="152400" y="228600"/>
            <a:ext cx="8839200" cy="762000"/>
          </a:xfrm>
        </p:spPr>
        <p:txBody>
          <a:bodyPr/>
          <a:lstStyle/>
          <a:p>
            <a:pPr eaLnBrk="1" hangingPunct="1"/>
            <a:r>
              <a:rPr lang="en-US" altLang="zh-CN" sz="3600" smtClean="0"/>
              <a:t>Measures of Dispersion (Inter-Quartile Range)</a:t>
            </a:r>
          </a:p>
        </p:txBody>
      </p:sp>
      <p:sp>
        <p:nvSpPr>
          <p:cNvPr id="101379" name="Rectangle 3"/>
          <p:cNvSpPr>
            <a:spLocks noGrp="1" noChangeArrowheads="1"/>
          </p:cNvSpPr>
          <p:nvPr>
            <p:ph type="body" idx="1"/>
          </p:nvPr>
        </p:nvSpPr>
        <p:spPr>
          <a:xfrm>
            <a:off x="457200" y="1143000"/>
            <a:ext cx="7315200" cy="1143000"/>
          </a:xfrm>
        </p:spPr>
        <p:txBody>
          <a:bodyPr/>
          <a:lstStyle/>
          <a:p>
            <a:pPr>
              <a:buFont typeface="Wingdings" pitchFamily="2" charset="2"/>
              <a:buNone/>
            </a:pPr>
            <a:r>
              <a:rPr lang="en-US" altLang="zh-CN" sz="2800" smtClean="0">
                <a:solidFill>
                  <a:srgbClr val="333399"/>
                </a:solidFill>
              </a:rPr>
              <a:t>Inter-Quartile Range (IQR)</a:t>
            </a:r>
            <a:r>
              <a:rPr lang="en-US" altLang="zh-CN" sz="2800" smtClean="0"/>
              <a:t>:</a:t>
            </a:r>
          </a:p>
        </p:txBody>
      </p:sp>
      <p:sp>
        <p:nvSpPr>
          <p:cNvPr id="101380" name="Rectangle 4"/>
          <p:cNvSpPr>
            <a:spLocks noChangeArrowheads="1"/>
          </p:cNvSpPr>
          <p:nvPr/>
        </p:nvSpPr>
        <p:spPr bwMode="auto">
          <a:xfrm>
            <a:off x="457200" y="4419600"/>
            <a:ext cx="7315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81000" indent="-381000" eaLnBrk="0" hangingPunct="0">
              <a:spcBef>
                <a:spcPct val="20000"/>
              </a:spcBef>
              <a:buClr>
                <a:srgbClr val="00CC99"/>
              </a:buClr>
              <a:buSzPct val="65000"/>
              <a:buFont typeface="Wingdings" pitchFamily="2" charset="2"/>
              <a:buChar char="p"/>
            </a:pPr>
            <a:r>
              <a:rPr lang="en-US" altLang="zh-CN" sz="2800">
                <a:solidFill>
                  <a:srgbClr val="333399"/>
                </a:solidFill>
              </a:rPr>
              <a:t>More robust</a:t>
            </a:r>
          </a:p>
        </p:txBody>
      </p:sp>
      <p:sp>
        <p:nvSpPr>
          <p:cNvPr id="101381" name="Rectangle 7"/>
          <p:cNvSpPr>
            <a:spLocks noChangeArrowheads="1"/>
          </p:cNvSpPr>
          <p:nvPr/>
        </p:nvSpPr>
        <p:spPr bwMode="auto">
          <a:xfrm>
            <a:off x="457200" y="2667000"/>
            <a:ext cx="7315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IQR</a:t>
            </a:r>
            <a:r>
              <a:rPr lang="en-US" altLang="zh-CN" sz="2800"/>
              <a:t>:</a:t>
            </a:r>
          </a:p>
        </p:txBody>
      </p:sp>
      <p:pic>
        <p:nvPicPr>
          <p:cNvPr id="101382"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1676400"/>
            <a:ext cx="1695450"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1383" name="Picture 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86125" y="1676400"/>
            <a:ext cx="4333875"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1384" name="Picture 10"/>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733550" y="3352800"/>
            <a:ext cx="146685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1385" name="Picture 11"/>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276600" y="3378200"/>
            <a:ext cx="4267200"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32395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title"/>
          </p:nvPr>
        </p:nvSpPr>
        <p:spPr>
          <a:xfrm>
            <a:off x="152400" y="228600"/>
            <a:ext cx="8839200" cy="762000"/>
          </a:xfrm>
        </p:spPr>
        <p:txBody>
          <a:bodyPr>
            <a:normAutofit fontScale="90000"/>
          </a:bodyPr>
          <a:lstStyle/>
          <a:p>
            <a:pPr eaLnBrk="1" hangingPunct="1"/>
            <a:r>
              <a:rPr lang="en-US" altLang="zh-CN" sz="3600" smtClean="0"/>
              <a:t>Measures of Dispersion </a:t>
            </a:r>
            <a:br>
              <a:rPr lang="en-US" altLang="zh-CN" sz="3600" smtClean="0"/>
            </a:br>
            <a:r>
              <a:rPr lang="en-US" altLang="zh-CN" sz="3600" smtClean="0"/>
              <a:t>(Variance and Standard Deviation)</a:t>
            </a:r>
          </a:p>
        </p:txBody>
      </p:sp>
      <p:pic>
        <p:nvPicPr>
          <p:cNvPr id="102403" name="Picture 10"/>
          <p:cNvPicPr>
            <a:picLocks noChangeAspect="1" noChangeArrowheads="1"/>
          </p:cNvPicPr>
          <p:nvPr/>
        </p:nvPicPr>
        <p:blipFill>
          <a:blip r:embed="rId2">
            <a:extLst>
              <a:ext uri="{28A0092B-C50C-407E-A947-70E740481C1C}">
                <a14:useLocalDpi xmlns="" xmlns:a14="http://schemas.microsoft.com/office/drawing/2010/main" val="0"/>
              </a:ext>
            </a:extLst>
          </a:blip>
          <a:srcRect l="9515"/>
          <a:stretch>
            <a:fillRect/>
          </a:stretch>
        </p:blipFill>
        <p:spPr bwMode="auto">
          <a:xfrm>
            <a:off x="381000" y="2181225"/>
            <a:ext cx="5943600" cy="1658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04"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00800" y="2263775"/>
            <a:ext cx="2514600" cy="169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05" name="Picture 1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81000" y="4652963"/>
            <a:ext cx="8215313" cy="1595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2406" name="Rectangle 15"/>
          <p:cNvSpPr>
            <a:spLocks noChangeArrowheads="1"/>
          </p:cNvSpPr>
          <p:nvPr/>
        </p:nvSpPr>
        <p:spPr bwMode="auto">
          <a:xfrm>
            <a:off x="304800" y="3886200"/>
            <a:ext cx="7315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Standard Deviation</a:t>
            </a:r>
            <a:r>
              <a:rPr lang="en-US" altLang="zh-CN" sz="2800"/>
              <a:t>:</a:t>
            </a:r>
          </a:p>
        </p:txBody>
      </p:sp>
      <p:sp>
        <p:nvSpPr>
          <p:cNvPr id="102407" name="Rectangle 17"/>
          <p:cNvSpPr>
            <a:spLocks noChangeArrowheads="1"/>
          </p:cNvSpPr>
          <p:nvPr/>
        </p:nvSpPr>
        <p:spPr bwMode="auto">
          <a:xfrm>
            <a:off x="304800" y="1524000"/>
            <a:ext cx="7315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Variance</a:t>
            </a:r>
            <a:r>
              <a:rPr lang="en-US" altLang="zh-CN" sz="2800"/>
              <a:t>:</a:t>
            </a:r>
          </a:p>
        </p:txBody>
      </p:sp>
    </p:spTree>
    <p:extLst>
      <p:ext uri="{BB962C8B-B14F-4D97-AF65-F5344CB8AC3E}">
        <p14:creationId xmlns="" xmlns:p14="http://schemas.microsoft.com/office/powerpoint/2010/main" val="4218713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a:xfrm>
            <a:off x="152400" y="228600"/>
            <a:ext cx="8839200" cy="762000"/>
          </a:xfrm>
        </p:spPr>
        <p:txBody>
          <a:bodyPr>
            <a:normAutofit fontScale="90000"/>
          </a:bodyPr>
          <a:lstStyle/>
          <a:p>
            <a:pPr eaLnBrk="1" hangingPunct="1"/>
            <a:r>
              <a:rPr lang="en-US" altLang="zh-CN" sz="3600" smtClean="0"/>
              <a:t>Measures of Dispersion </a:t>
            </a:r>
            <a:br>
              <a:rPr lang="en-US" altLang="zh-CN" sz="3600" smtClean="0"/>
            </a:br>
            <a:r>
              <a:rPr lang="en-US" altLang="zh-CN" sz="3600" smtClean="0"/>
              <a:t>(Variance and Standard Deviation)</a:t>
            </a:r>
          </a:p>
        </p:txBody>
      </p:sp>
      <p:pic>
        <p:nvPicPr>
          <p:cNvPr id="1034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l="9515"/>
          <a:stretch>
            <a:fillRect/>
          </a:stretch>
        </p:blipFill>
        <p:spPr bwMode="auto">
          <a:xfrm>
            <a:off x="381000" y="1524000"/>
            <a:ext cx="5943600" cy="1658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42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00800" y="1606550"/>
            <a:ext cx="2514600" cy="169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429"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66800" y="3733800"/>
            <a:ext cx="7086600" cy="1376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3430" name="Rectangle 6"/>
          <p:cNvSpPr>
            <a:spLocks noChangeArrowheads="1"/>
          </p:cNvSpPr>
          <p:nvPr/>
        </p:nvSpPr>
        <p:spPr bwMode="auto">
          <a:xfrm>
            <a:off x="304800" y="3200400"/>
            <a:ext cx="7315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Standard Deviation</a:t>
            </a:r>
            <a:r>
              <a:rPr lang="en-US" altLang="zh-CN" sz="2800"/>
              <a:t>:</a:t>
            </a:r>
          </a:p>
        </p:txBody>
      </p:sp>
      <p:sp>
        <p:nvSpPr>
          <p:cNvPr id="103431" name="Rectangle 7"/>
          <p:cNvSpPr>
            <a:spLocks noChangeArrowheads="1"/>
          </p:cNvSpPr>
          <p:nvPr/>
        </p:nvSpPr>
        <p:spPr bwMode="auto">
          <a:xfrm>
            <a:off x="304800" y="1447800"/>
            <a:ext cx="7315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Variance</a:t>
            </a:r>
            <a:r>
              <a:rPr lang="en-US" altLang="zh-CN" sz="2800"/>
              <a:t>:</a:t>
            </a:r>
          </a:p>
        </p:txBody>
      </p:sp>
      <p:pic>
        <p:nvPicPr>
          <p:cNvPr id="103432" name="Picture 8"/>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57175" y="5791200"/>
            <a:ext cx="8886825" cy="962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3433" name="Rectangle 9"/>
          <p:cNvSpPr>
            <a:spLocks noChangeArrowheads="1"/>
          </p:cNvSpPr>
          <p:nvPr/>
        </p:nvSpPr>
        <p:spPr bwMode="auto">
          <a:xfrm>
            <a:off x="304800" y="5181600"/>
            <a:ext cx="7315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CC99"/>
              </a:buClr>
              <a:buSzPct val="65000"/>
              <a:buFont typeface="Wingdings" pitchFamily="2" charset="2"/>
              <a:buNone/>
            </a:pPr>
            <a:r>
              <a:rPr lang="en-US" altLang="zh-CN" sz="2800">
                <a:solidFill>
                  <a:srgbClr val="333399"/>
                </a:solidFill>
              </a:rPr>
              <a:t>Sample Variance &amp; Standard Deviation</a:t>
            </a:r>
            <a:r>
              <a:rPr lang="en-US" altLang="zh-CN" sz="2800"/>
              <a:t>:</a:t>
            </a:r>
          </a:p>
        </p:txBody>
      </p:sp>
    </p:spTree>
    <p:extLst>
      <p:ext uri="{BB962C8B-B14F-4D97-AF65-F5344CB8AC3E}">
        <p14:creationId xmlns="" xmlns:p14="http://schemas.microsoft.com/office/powerpoint/2010/main" val="392099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228600" y="838200"/>
            <a:ext cx="8763000" cy="609600"/>
          </a:xfrm>
        </p:spPr>
        <p:txBody>
          <a:bodyPr lIns="0" rIns="0">
            <a:normAutofit fontScale="90000"/>
          </a:bodyPr>
          <a:lstStyle/>
          <a:p>
            <a:pPr fontAlgn="auto">
              <a:spcAft>
                <a:spcPts val="0"/>
              </a:spcAft>
              <a:defRPr/>
            </a:pPr>
            <a:r>
              <a:rPr lang="en-US" dirty="0" smtClean="0"/>
              <a:t>Big Data </a:t>
            </a:r>
            <a:r>
              <a:rPr lang="en-US" dirty="0" err="1" smtClean="0"/>
              <a:t>EveryWhere</a:t>
            </a:r>
            <a:r>
              <a:rPr lang="en-US" dirty="0" smtClean="0"/>
              <a:t>! </a:t>
            </a:r>
            <a:endParaRPr lang="en-US" dirty="0"/>
          </a:p>
        </p:txBody>
      </p:sp>
      <p:sp>
        <p:nvSpPr>
          <p:cNvPr id="16387" name="Rectangle 2"/>
          <p:cNvSpPr>
            <a:spLocks noGrp="1" noChangeArrowheads="1"/>
          </p:cNvSpPr>
          <p:nvPr>
            <p:ph idx="1"/>
          </p:nvPr>
        </p:nvSpPr>
        <p:spPr>
          <a:xfrm>
            <a:off x="152400" y="1752600"/>
            <a:ext cx="8763000" cy="5334000"/>
          </a:xfrm>
        </p:spPr>
        <p:txBody>
          <a:bodyPr>
            <a:normAutofit/>
          </a:bodyPr>
          <a:lstStyle/>
          <a:p>
            <a:r>
              <a:rPr lang="en-US" dirty="0" smtClean="0"/>
              <a:t>Lots of data is being collected </a:t>
            </a:r>
            <a:br>
              <a:rPr lang="en-US" dirty="0" smtClean="0"/>
            </a:br>
            <a:r>
              <a:rPr lang="en-US" dirty="0" smtClean="0"/>
              <a:t>and warehoused </a:t>
            </a:r>
          </a:p>
          <a:p>
            <a:pPr lvl="1"/>
            <a:r>
              <a:rPr lang="en-US" dirty="0" smtClean="0"/>
              <a:t>Web data, e-commerce</a:t>
            </a:r>
          </a:p>
          <a:p>
            <a:pPr lvl="1"/>
            <a:r>
              <a:rPr lang="en-US" dirty="0" smtClean="0"/>
              <a:t>purchases at department/</a:t>
            </a:r>
            <a:br>
              <a:rPr lang="en-US" dirty="0" smtClean="0"/>
            </a:br>
            <a:r>
              <a:rPr lang="en-US" dirty="0" smtClean="0"/>
              <a:t>grocery stores</a:t>
            </a:r>
          </a:p>
          <a:p>
            <a:pPr lvl="1"/>
            <a:r>
              <a:rPr lang="en-US" dirty="0" smtClean="0"/>
              <a:t>Bank/Credit Card </a:t>
            </a:r>
            <a:br>
              <a:rPr lang="en-US" dirty="0" smtClean="0"/>
            </a:br>
            <a:r>
              <a:rPr lang="en-US" dirty="0" smtClean="0"/>
              <a:t>transactions</a:t>
            </a:r>
          </a:p>
          <a:p>
            <a:pPr lvl="1"/>
            <a:r>
              <a:rPr lang="en-US" dirty="0" smtClean="0"/>
              <a:t>Social Network</a:t>
            </a:r>
          </a:p>
        </p:txBody>
      </p:sp>
      <p:graphicFrame>
        <p:nvGraphicFramePr>
          <p:cNvPr id="16388" name="Object 3"/>
          <p:cNvGraphicFramePr>
            <a:graphicFrameLocks noChangeAspect="1"/>
          </p:cNvGraphicFramePr>
          <p:nvPr>
            <p:extLst>
              <p:ext uri="{D42A27DB-BD31-4B8C-83A1-F6EECF244321}">
                <p14:modId xmlns="" xmlns:p14="http://schemas.microsoft.com/office/powerpoint/2010/main" val="865742010"/>
              </p:ext>
            </p:extLst>
          </p:nvPr>
        </p:nvGraphicFramePr>
        <p:xfrm>
          <a:off x="6692900" y="3429000"/>
          <a:ext cx="2146300" cy="2341562"/>
        </p:xfrm>
        <a:graphic>
          <a:graphicData uri="http://schemas.openxmlformats.org/presentationml/2006/ole">
            <p:oleObj spid="_x0000_s1106" name="VISIO" r:id="rId4" imgW="2142744" imgH="2343912" progId="">
              <p:embed/>
            </p:oleObj>
          </a:graphicData>
        </a:graphic>
      </p:graphicFrame>
      <p:pic>
        <p:nvPicPr>
          <p:cNvPr id="16389" name="Picture 5" descr="story-3dimensional-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413375" y="2667000"/>
            <a:ext cx="1965325" cy="141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6390" name="Object 6"/>
          <p:cNvGraphicFramePr>
            <a:graphicFrameLocks noChangeAspect="1"/>
          </p:cNvGraphicFramePr>
          <p:nvPr>
            <p:extLst>
              <p:ext uri="{D42A27DB-BD31-4B8C-83A1-F6EECF244321}">
                <p14:modId xmlns="" xmlns:p14="http://schemas.microsoft.com/office/powerpoint/2010/main" val="260444861"/>
              </p:ext>
            </p:extLst>
          </p:nvPr>
        </p:nvGraphicFramePr>
        <p:xfrm>
          <a:off x="5273675" y="3413125"/>
          <a:ext cx="685800" cy="681037"/>
        </p:xfrm>
        <a:graphic>
          <a:graphicData uri="http://schemas.openxmlformats.org/presentationml/2006/ole">
            <p:oleObj spid="_x0000_s1107" name="VISIO" r:id="rId6" imgW="617220" imgH="615696" progId="">
              <p:embed/>
            </p:oleObj>
          </a:graphicData>
        </a:graphic>
      </p:graphicFrame>
      <p:graphicFrame>
        <p:nvGraphicFramePr>
          <p:cNvPr id="16391" name="Object 7"/>
          <p:cNvGraphicFramePr>
            <a:graphicFrameLocks noChangeAspect="1"/>
          </p:cNvGraphicFramePr>
          <p:nvPr>
            <p:extLst>
              <p:ext uri="{D42A27DB-BD31-4B8C-83A1-F6EECF244321}">
                <p14:modId xmlns="" xmlns:p14="http://schemas.microsoft.com/office/powerpoint/2010/main" val="221414651"/>
              </p:ext>
            </p:extLst>
          </p:nvPr>
        </p:nvGraphicFramePr>
        <p:xfrm>
          <a:off x="5257800" y="3027362"/>
          <a:ext cx="685800" cy="563563"/>
        </p:xfrm>
        <a:graphic>
          <a:graphicData uri="http://schemas.openxmlformats.org/presentationml/2006/ole">
            <p:oleObj spid="_x0000_s1108" name="VISIO" r:id="rId7" imgW="806196" imgH="662940" progId="">
              <p:embed/>
            </p:oleObj>
          </a:graphicData>
        </a:graphic>
      </p:graphicFrame>
      <p:graphicFrame>
        <p:nvGraphicFramePr>
          <p:cNvPr id="16392" name="Object 8"/>
          <p:cNvGraphicFramePr>
            <a:graphicFrameLocks noChangeAspect="1"/>
          </p:cNvGraphicFramePr>
          <p:nvPr>
            <p:extLst>
              <p:ext uri="{D42A27DB-BD31-4B8C-83A1-F6EECF244321}">
                <p14:modId xmlns="" xmlns:p14="http://schemas.microsoft.com/office/powerpoint/2010/main" val="3527895407"/>
              </p:ext>
            </p:extLst>
          </p:nvPr>
        </p:nvGraphicFramePr>
        <p:xfrm>
          <a:off x="5168900" y="4114800"/>
          <a:ext cx="1485900" cy="1558925"/>
        </p:xfrm>
        <a:graphic>
          <a:graphicData uri="http://schemas.openxmlformats.org/presentationml/2006/ole">
            <p:oleObj spid="_x0000_s1109" name="VISIO" r:id="rId8" imgW="1661160" imgH="1748028" progId="">
              <p:embed/>
            </p:oleObj>
          </a:graphicData>
        </a:graphic>
      </p:graphicFrame>
    </p:spTree>
    <p:extLst>
      <p:ext uri="{BB962C8B-B14F-4D97-AF65-F5344CB8AC3E}">
        <p14:creationId xmlns="" xmlns:p14="http://schemas.microsoft.com/office/powerpoint/2010/main" val="3409338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mtClean="0"/>
              <a:t>Univariate Normal Distribution</a:t>
            </a:r>
            <a:endParaRPr lang="zh-CN" altLang="en-US" smtClean="0"/>
          </a:p>
        </p:txBody>
      </p:sp>
      <p:pic>
        <p:nvPicPr>
          <p:cNvPr id="12083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38263" y="2738438"/>
            <a:ext cx="6205537" cy="4043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836"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95400" y="1290637"/>
            <a:ext cx="6705600" cy="1223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52408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t>Multivariate Normal Distribution</a:t>
            </a:r>
            <a:endParaRPr lang="zh-CN" altLang="en-US" smtClean="0"/>
          </a:p>
        </p:txBody>
      </p:sp>
      <p:pic>
        <p:nvPicPr>
          <p:cNvPr id="121859"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295400"/>
            <a:ext cx="8458200" cy="112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860"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71600" y="2514600"/>
            <a:ext cx="6010275"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4117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t>OLAP and Data Mining</a:t>
            </a:r>
            <a:endParaRPr lang="en-US" dirty="0"/>
          </a:p>
        </p:txBody>
      </p:sp>
    </p:spTree>
    <p:extLst>
      <p:ext uri="{BB962C8B-B14F-4D97-AF65-F5344CB8AC3E}">
        <p14:creationId xmlns="" xmlns:p14="http://schemas.microsoft.com/office/powerpoint/2010/main" val="367664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Warehouse Architecture</a:t>
            </a:r>
          </a:p>
        </p:txBody>
      </p:sp>
      <p:sp>
        <p:nvSpPr>
          <p:cNvPr id="9219"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9220"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9221"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0A5E2854-4D0C-4970-964B-00A039F2F7C5}" type="slidenum">
              <a:rPr lang="en-US" sz="1400" smtClean="0"/>
              <a:pPr/>
              <a:t>23</a:t>
            </a:fld>
            <a:endParaRPr lang="en-US" sz="1000" smtClean="0"/>
          </a:p>
        </p:txBody>
      </p:sp>
      <p:grpSp>
        <p:nvGrpSpPr>
          <p:cNvPr id="9222" name="Group 5"/>
          <p:cNvGrpSpPr>
            <a:grpSpLocks/>
          </p:cNvGrpSpPr>
          <p:nvPr/>
        </p:nvGrpSpPr>
        <p:grpSpPr bwMode="auto">
          <a:xfrm>
            <a:off x="1382713" y="1728788"/>
            <a:ext cx="1660525" cy="468312"/>
            <a:chOff x="880" y="1248"/>
            <a:chExt cx="1046" cy="295"/>
          </a:xfrm>
        </p:grpSpPr>
        <p:sp>
          <p:nvSpPr>
            <p:cNvPr id="9270" name="Oval 3"/>
            <p:cNvSpPr>
              <a:spLocks noChangeArrowheads="1"/>
            </p:cNvSpPr>
            <p:nvPr/>
          </p:nvSpPr>
          <p:spPr bwMode="auto">
            <a:xfrm>
              <a:off x="880" y="1248"/>
              <a:ext cx="1046" cy="2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Rectangle 4"/>
            <p:cNvSpPr>
              <a:spLocks noChangeArrowheads="1"/>
            </p:cNvSpPr>
            <p:nvPr/>
          </p:nvSpPr>
          <p:spPr bwMode="auto">
            <a:xfrm>
              <a:off x="1140" y="1286"/>
              <a:ext cx="52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Client</a:t>
              </a:r>
            </a:p>
          </p:txBody>
        </p:sp>
      </p:grpSp>
      <p:grpSp>
        <p:nvGrpSpPr>
          <p:cNvPr id="9223" name="Group 8"/>
          <p:cNvGrpSpPr>
            <a:grpSpLocks/>
          </p:cNvGrpSpPr>
          <p:nvPr/>
        </p:nvGrpSpPr>
        <p:grpSpPr bwMode="auto">
          <a:xfrm>
            <a:off x="6207125" y="1625600"/>
            <a:ext cx="1660525" cy="468313"/>
            <a:chOff x="3919" y="1183"/>
            <a:chExt cx="1046" cy="295"/>
          </a:xfrm>
        </p:grpSpPr>
        <p:sp>
          <p:nvSpPr>
            <p:cNvPr id="9268" name="Oval 6"/>
            <p:cNvSpPr>
              <a:spLocks noChangeArrowheads="1"/>
            </p:cNvSpPr>
            <p:nvPr/>
          </p:nvSpPr>
          <p:spPr bwMode="auto">
            <a:xfrm>
              <a:off x="3919" y="1183"/>
              <a:ext cx="1046" cy="29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Rectangle 7"/>
            <p:cNvSpPr>
              <a:spLocks noChangeArrowheads="1"/>
            </p:cNvSpPr>
            <p:nvPr/>
          </p:nvSpPr>
          <p:spPr bwMode="auto">
            <a:xfrm>
              <a:off x="4179" y="1221"/>
              <a:ext cx="52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Client</a:t>
              </a:r>
            </a:p>
          </p:txBody>
        </p:sp>
      </p:grpSp>
      <p:grpSp>
        <p:nvGrpSpPr>
          <p:cNvPr id="9224" name="Group 15"/>
          <p:cNvGrpSpPr>
            <a:grpSpLocks/>
          </p:cNvGrpSpPr>
          <p:nvPr/>
        </p:nvGrpSpPr>
        <p:grpSpPr bwMode="auto">
          <a:xfrm>
            <a:off x="3733800" y="3048000"/>
            <a:ext cx="1944688" cy="950913"/>
            <a:chOff x="2361" y="2079"/>
            <a:chExt cx="1225" cy="599"/>
          </a:xfrm>
        </p:grpSpPr>
        <p:sp>
          <p:nvSpPr>
            <p:cNvPr id="9262" name="Oval 9"/>
            <p:cNvSpPr>
              <a:spLocks noChangeArrowheads="1"/>
            </p:cNvSpPr>
            <p:nvPr/>
          </p:nvSpPr>
          <p:spPr bwMode="auto">
            <a:xfrm>
              <a:off x="2373" y="2506"/>
              <a:ext cx="1213" cy="172"/>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Rectangle 10"/>
            <p:cNvSpPr>
              <a:spLocks noChangeArrowheads="1"/>
            </p:cNvSpPr>
            <p:nvPr/>
          </p:nvSpPr>
          <p:spPr bwMode="auto">
            <a:xfrm>
              <a:off x="2361" y="2151"/>
              <a:ext cx="1216" cy="444"/>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Oval 11"/>
            <p:cNvSpPr>
              <a:spLocks noChangeArrowheads="1"/>
            </p:cNvSpPr>
            <p:nvPr/>
          </p:nvSpPr>
          <p:spPr bwMode="auto">
            <a:xfrm>
              <a:off x="2378" y="2079"/>
              <a:ext cx="1208" cy="130"/>
            </a:xfrm>
            <a:prstGeom prst="ellipse">
              <a:avLst/>
            </a:prstGeom>
            <a:solidFill>
              <a:schemeClr val="tx2"/>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Line 12"/>
            <p:cNvSpPr>
              <a:spLocks noChangeShapeType="1"/>
            </p:cNvSpPr>
            <p:nvPr/>
          </p:nvSpPr>
          <p:spPr bwMode="auto">
            <a:xfrm>
              <a:off x="3585" y="2169"/>
              <a:ext cx="0" cy="40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Line 13"/>
            <p:cNvSpPr>
              <a:spLocks noChangeShapeType="1"/>
            </p:cNvSpPr>
            <p:nvPr/>
          </p:nvSpPr>
          <p:spPr bwMode="auto">
            <a:xfrm>
              <a:off x="2367" y="2183"/>
              <a:ext cx="0" cy="41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 name="Rectangle 14"/>
            <p:cNvSpPr>
              <a:spLocks noChangeArrowheads="1"/>
            </p:cNvSpPr>
            <p:nvPr/>
          </p:nvSpPr>
          <p:spPr bwMode="auto">
            <a:xfrm>
              <a:off x="2489" y="2315"/>
              <a:ext cx="95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bg1"/>
                  </a:solidFill>
                </a:rPr>
                <a:t>Warehouse</a:t>
              </a:r>
            </a:p>
          </p:txBody>
        </p:sp>
      </p:grpSp>
      <p:sp>
        <p:nvSpPr>
          <p:cNvPr id="9225" name="Line 16"/>
          <p:cNvSpPr>
            <a:spLocks noChangeShapeType="1"/>
          </p:cNvSpPr>
          <p:nvPr/>
        </p:nvSpPr>
        <p:spPr bwMode="auto">
          <a:xfrm>
            <a:off x="2951163" y="2111375"/>
            <a:ext cx="511175" cy="146050"/>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7"/>
          <p:cNvSpPr>
            <a:spLocks noChangeShapeType="1"/>
          </p:cNvSpPr>
          <p:nvPr/>
        </p:nvSpPr>
        <p:spPr bwMode="auto">
          <a:xfrm flipH="1">
            <a:off x="5900738" y="1993900"/>
            <a:ext cx="481012" cy="263525"/>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8"/>
          <p:cNvSpPr>
            <a:spLocks noChangeShapeType="1"/>
          </p:cNvSpPr>
          <p:nvPr/>
        </p:nvSpPr>
        <p:spPr bwMode="auto">
          <a:xfrm flipV="1">
            <a:off x="1871663" y="4811713"/>
            <a:ext cx="1547812" cy="376237"/>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9"/>
          <p:cNvSpPr>
            <a:spLocks noChangeShapeType="1"/>
          </p:cNvSpPr>
          <p:nvPr/>
        </p:nvSpPr>
        <p:spPr bwMode="auto">
          <a:xfrm flipH="1" flipV="1">
            <a:off x="5943600" y="4811713"/>
            <a:ext cx="1398588" cy="39211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20"/>
          <p:cNvSpPr>
            <a:spLocks noChangeShapeType="1"/>
          </p:cNvSpPr>
          <p:nvPr/>
        </p:nvSpPr>
        <p:spPr bwMode="auto">
          <a:xfrm flipV="1">
            <a:off x="4629150" y="3979863"/>
            <a:ext cx="1588" cy="333375"/>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30" name="Group 27"/>
          <p:cNvGrpSpPr>
            <a:grpSpLocks/>
          </p:cNvGrpSpPr>
          <p:nvPr/>
        </p:nvGrpSpPr>
        <p:grpSpPr bwMode="auto">
          <a:xfrm>
            <a:off x="1230313" y="5183188"/>
            <a:ext cx="1157287" cy="995362"/>
            <a:chOff x="784" y="3424"/>
            <a:chExt cx="729" cy="627"/>
          </a:xfrm>
        </p:grpSpPr>
        <p:sp>
          <p:nvSpPr>
            <p:cNvPr id="9256" name="Oval 21"/>
            <p:cNvSpPr>
              <a:spLocks noChangeArrowheads="1"/>
            </p:cNvSpPr>
            <p:nvPr/>
          </p:nvSpPr>
          <p:spPr bwMode="auto">
            <a:xfrm>
              <a:off x="788" y="3888"/>
              <a:ext cx="708" cy="163"/>
            </a:xfrm>
            <a:prstGeom prst="ellipse">
              <a:avLst/>
            </a:prstGeom>
            <a:solidFill>
              <a:schemeClr val="accent2"/>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Rectangle 22"/>
            <p:cNvSpPr>
              <a:spLocks noChangeArrowheads="1"/>
            </p:cNvSpPr>
            <p:nvPr/>
          </p:nvSpPr>
          <p:spPr bwMode="auto">
            <a:xfrm>
              <a:off x="795" y="3515"/>
              <a:ext cx="715" cy="464"/>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Oval 23"/>
            <p:cNvSpPr>
              <a:spLocks noChangeArrowheads="1"/>
            </p:cNvSpPr>
            <p:nvPr/>
          </p:nvSpPr>
          <p:spPr bwMode="auto">
            <a:xfrm>
              <a:off x="784" y="3424"/>
              <a:ext cx="713" cy="159"/>
            </a:xfrm>
            <a:prstGeom prst="ellipse">
              <a:avLst/>
            </a:prstGeom>
            <a:solidFill>
              <a:schemeClr val="accent2"/>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Rectangle 24"/>
            <p:cNvSpPr>
              <a:spLocks noChangeArrowheads="1"/>
            </p:cNvSpPr>
            <p:nvPr/>
          </p:nvSpPr>
          <p:spPr bwMode="auto">
            <a:xfrm>
              <a:off x="857" y="3658"/>
              <a:ext cx="6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60" name="Line 25"/>
            <p:cNvSpPr>
              <a:spLocks noChangeShapeType="1"/>
            </p:cNvSpPr>
            <p:nvPr/>
          </p:nvSpPr>
          <p:spPr bwMode="auto">
            <a:xfrm flipH="1">
              <a:off x="1509" y="3534"/>
              <a:ext cx="4" cy="4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Line 26"/>
            <p:cNvSpPr>
              <a:spLocks noChangeShapeType="1"/>
            </p:cNvSpPr>
            <p:nvPr/>
          </p:nvSpPr>
          <p:spPr bwMode="auto">
            <a:xfrm>
              <a:off x="786" y="3522"/>
              <a:ext cx="0" cy="42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1" name="Group 34"/>
          <p:cNvGrpSpPr>
            <a:grpSpLocks/>
          </p:cNvGrpSpPr>
          <p:nvPr/>
        </p:nvGrpSpPr>
        <p:grpSpPr bwMode="auto">
          <a:xfrm>
            <a:off x="4054475" y="5203825"/>
            <a:ext cx="1157288" cy="995363"/>
            <a:chOff x="2563" y="3437"/>
            <a:chExt cx="729" cy="627"/>
          </a:xfrm>
        </p:grpSpPr>
        <p:sp>
          <p:nvSpPr>
            <p:cNvPr id="9250" name="Oval 28"/>
            <p:cNvSpPr>
              <a:spLocks noChangeArrowheads="1"/>
            </p:cNvSpPr>
            <p:nvPr/>
          </p:nvSpPr>
          <p:spPr bwMode="auto">
            <a:xfrm>
              <a:off x="2567" y="3901"/>
              <a:ext cx="708" cy="163"/>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Rectangle 29"/>
            <p:cNvSpPr>
              <a:spLocks noChangeArrowheads="1"/>
            </p:cNvSpPr>
            <p:nvPr/>
          </p:nvSpPr>
          <p:spPr bwMode="auto">
            <a:xfrm>
              <a:off x="2574" y="3528"/>
              <a:ext cx="715" cy="464"/>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Oval 30"/>
            <p:cNvSpPr>
              <a:spLocks noChangeArrowheads="1"/>
            </p:cNvSpPr>
            <p:nvPr/>
          </p:nvSpPr>
          <p:spPr bwMode="auto">
            <a:xfrm>
              <a:off x="2563" y="3437"/>
              <a:ext cx="713" cy="159"/>
            </a:xfrm>
            <a:prstGeom prst="ellipse">
              <a:avLst/>
            </a:prstGeom>
            <a:solidFill>
              <a:schemeClr val="accent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Rectangle 31"/>
            <p:cNvSpPr>
              <a:spLocks noChangeArrowheads="1"/>
            </p:cNvSpPr>
            <p:nvPr/>
          </p:nvSpPr>
          <p:spPr bwMode="auto">
            <a:xfrm>
              <a:off x="2636" y="3671"/>
              <a:ext cx="6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54" name="Line 32"/>
            <p:cNvSpPr>
              <a:spLocks noChangeShapeType="1"/>
            </p:cNvSpPr>
            <p:nvPr/>
          </p:nvSpPr>
          <p:spPr bwMode="auto">
            <a:xfrm flipH="1">
              <a:off x="3288" y="3547"/>
              <a:ext cx="4" cy="4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3"/>
            <p:cNvSpPr>
              <a:spLocks noChangeShapeType="1"/>
            </p:cNvSpPr>
            <p:nvPr/>
          </p:nvSpPr>
          <p:spPr bwMode="auto">
            <a:xfrm>
              <a:off x="2565" y="3535"/>
              <a:ext cx="0" cy="42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2" name="Group 41"/>
          <p:cNvGrpSpPr>
            <a:grpSpLocks/>
          </p:cNvGrpSpPr>
          <p:nvPr/>
        </p:nvGrpSpPr>
        <p:grpSpPr bwMode="auto">
          <a:xfrm>
            <a:off x="6753225" y="5205413"/>
            <a:ext cx="1157288" cy="995362"/>
            <a:chOff x="4263" y="3438"/>
            <a:chExt cx="729" cy="627"/>
          </a:xfrm>
        </p:grpSpPr>
        <p:sp>
          <p:nvSpPr>
            <p:cNvPr id="9244" name="Oval 35"/>
            <p:cNvSpPr>
              <a:spLocks noChangeArrowheads="1"/>
            </p:cNvSpPr>
            <p:nvPr/>
          </p:nvSpPr>
          <p:spPr bwMode="auto">
            <a:xfrm>
              <a:off x="4267" y="3902"/>
              <a:ext cx="708" cy="163"/>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Rectangle 36"/>
            <p:cNvSpPr>
              <a:spLocks noChangeArrowheads="1"/>
            </p:cNvSpPr>
            <p:nvPr/>
          </p:nvSpPr>
          <p:spPr bwMode="auto">
            <a:xfrm>
              <a:off x="4274" y="3529"/>
              <a:ext cx="715" cy="464"/>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Oval 37"/>
            <p:cNvSpPr>
              <a:spLocks noChangeArrowheads="1"/>
            </p:cNvSpPr>
            <p:nvPr/>
          </p:nvSpPr>
          <p:spPr bwMode="auto">
            <a:xfrm>
              <a:off x="4263" y="3438"/>
              <a:ext cx="713" cy="159"/>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Rectangle 38"/>
            <p:cNvSpPr>
              <a:spLocks noChangeArrowheads="1"/>
            </p:cNvSpPr>
            <p:nvPr/>
          </p:nvSpPr>
          <p:spPr bwMode="auto">
            <a:xfrm>
              <a:off x="4336" y="3672"/>
              <a:ext cx="6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Source</a:t>
              </a:r>
            </a:p>
          </p:txBody>
        </p:sp>
        <p:sp>
          <p:nvSpPr>
            <p:cNvPr id="9248" name="Line 39"/>
            <p:cNvSpPr>
              <a:spLocks noChangeShapeType="1"/>
            </p:cNvSpPr>
            <p:nvPr/>
          </p:nvSpPr>
          <p:spPr bwMode="auto">
            <a:xfrm flipH="1">
              <a:off x="4988" y="3548"/>
              <a:ext cx="4" cy="4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40"/>
            <p:cNvSpPr>
              <a:spLocks noChangeShapeType="1"/>
            </p:cNvSpPr>
            <p:nvPr/>
          </p:nvSpPr>
          <p:spPr bwMode="auto">
            <a:xfrm>
              <a:off x="4265" y="3536"/>
              <a:ext cx="0" cy="429"/>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3" name="Group 44"/>
          <p:cNvGrpSpPr>
            <a:grpSpLocks/>
          </p:cNvGrpSpPr>
          <p:nvPr/>
        </p:nvGrpSpPr>
        <p:grpSpPr bwMode="auto">
          <a:xfrm>
            <a:off x="3067050" y="2093913"/>
            <a:ext cx="3230563" cy="603250"/>
            <a:chOff x="1941" y="1478"/>
            <a:chExt cx="2035" cy="380"/>
          </a:xfrm>
        </p:grpSpPr>
        <p:sp>
          <p:nvSpPr>
            <p:cNvPr id="9242" name="AutoShape 42"/>
            <p:cNvSpPr>
              <a:spLocks noChangeArrowheads="1"/>
            </p:cNvSpPr>
            <p:nvPr/>
          </p:nvSpPr>
          <p:spPr bwMode="auto">
            <a:xfrm>
              <a:off x="1941" y="1478"/>
              <a:ext cx="2035" cy="380"/>
            </a:xfrm>
            <a:prstGeom prst="star16">
              <a:avLst>
                <a:gd name="adj" fmla="val 37500"/>
              </a:avLst>
            </a:prstGeom>
            <a:solidFill>
              <a:schemeClr val="bg2"/>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43"/>
            <p:cNvSpPr>
              <a:spLocks noChangeArrowheads="1"/>
            </p:cNvSpPr>
            <p:nvPr/>
          </p:nvSpPr>
          <p:spPr bwMode="auto">
            <a:xfrm>
              <a:off x="2273" y="1546"/>
              <a:ext cx="137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a:solidFill>
                    <a:schemeClr val="tx1"/>
                  </a:solidFill>
                </a:rPr>
                <a:t>Query &amp; Analysis</a:t>
              </a:r>
            </a:p>
          </p:txBody>
        </p:sp>
      </p:grpSp>
      <p:grpSp>
        <p:nvGrpSpPr>
          <p:cNvPr id="9234" name="Group 47"/>
          <p:cNvGrpSpPr>
            <a:grpSpLocks/>
          </p:cNvGrpSpPr>
          <p:nvPr/>
        </p:nvGrpSpPr>
        <p:grpSpPr bwMode="auto">
          <a:xfrm>
            <a:off x="3014663" y="4348163"/>
            <a:ext cx="3230562" cy="603250"/>
            <a:chOff x="1908" y="2898"/>
            <a:chExt cx="2035" cy="380"/>
          </a:xfrm>
        </p:grpSpPr>
        <p:sp>
          <p:nvSpPr>
            <p:cNvPr id="9240" name="AutoShape 45"/>
            <p:cNvSpPr>
              <a:spLocks noChangeArrowheads="1"/>
            </p:cNvSpPr>
            <p:nvPr/>
          </p:nvSpPr>
          <p:spPr bwMode="auto">
            <a:xfrm>
              <a:off x="1908" y="2898"/>
              <a:ext cx="2035" cy="380"/>
            </a:xfrm>
            <a:prstGeom prst="star16">
              <a:avLst>
                <a:gd name="adj" fmla="val 37500"/>
              </a:avLst>
            </a:prstGeom>
            <a:solidFill>
              <a:schemeClr val="bg2"/>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46"/>
            <p:cNvSpPr>
              <a:spLocks noChangeArrowheads="1"/>
            </p:cNvSpPr>
            <p:nvPr/>
          </p:nvSpPr>
          <p:spPr bwMode="auto">
            <a:xfrm>
              <a:off x="2527" y="2962"/>
              <a:ext cx="87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tx1"/>
                  </a:solidFill>
                </a:rPr>
                <a:t>Integration</a:t>
              </a:r>
            </a:p>
          </p:txBody>
        </p:sp>
      </p:grpSp>
      <p:sp>
        <p:nvSpPr>
          <p:cNvPr id="9235" name="Line 48"/>
          <p:cNvSpPr>
            <a:spLocks noChangeShapeType="1"/>
          </p:cNvSpPr>
          <p:nvPr/>
        </p:nvSpPr>
        <p:spPr bwMode="auto">
          <a:xfrm>
            <a:off x="4689475" y="2709863"/>
            <a:ext cx="0" cy="334962"/>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Line 49"/>
          <p:cNvSpPr>
            <a:spLocks noChangeShapeType="1"/>
          </p:cNvSpPr>
          <p:nvPr/>
        </p:nvSpPr>
        <p:spPr bwMode="auto">
          <a:xfrm flipV="1">
            <a:off x="4635500" y="4935538"/>
            <a:ext cx="1588" cy="333375"/>
          </a:xfrm>
          <a:prstGeom prst="line">
            <a:avLst/>
          </a:prstGeom>
          <a:noFill/>
          <a:ln w="25400">
            <a:solidFill>
              <a:schemeClr val="tx1"/>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50"/>
          <p:cNvSpPr>
            <a:spLocks noChangeArrowheads="1"/>
          </p:cNvSpPr>
          <p:nvPr/>
        </p:nvSpPr>
        <p:spPr bwMode="auto">
          <a:xfrm>
            <a:off x="1592263" y="3106738"/>
            <a:ext cx="1511300" cy="825500"/>
          </a:xfrm>
          <a:prstGeom prst="rect">
            <a:avLst/>
          </a:prstGeom>
          <a:solidFill>
            <a:schemeClr val="tx2"/>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Rectangle 51"/>
          <p:cNvSpPr>
            <a:spLocks noChangeArrowheads="1"/>
          </p:cNvSpPr>
          <p:nvPr/>
        </p:nvSpPr>
        <p:spPr bwMode="auto">
          <a:xfrm>
            <a:off x="1727200" y="3321050"/>
            <a:ext cx="12414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solidFill>
                  <a:schemeClr val="bg1"/>
                </a:solidFill>
              </a:rPr>
              <a:t>Metadata</a:t>
            </a:r>
          </a:p>
        </p:txBody>
      </p:sp>
      <p:sp>
        <p:nvSpPr>
          <p:cNvPr id="9239" name="Line 52"/>
          <p:cNvSpPr>
            <a:spLocks noChangeShapeType="1"/>
          </p:cNvSpPr>
          <p:nvPr/>
        </p:nvSpPr>
        <p:spPr bwMode="auto">
          <a:xfrm>
            <a:off x="3109913" y="3557588"/>
            <a:ext cx="609600" cy="0"/>
          </a:xfrm>
          <a:prstGeom prst="line">
            <a:avLst/>
          </a:prstGeom>
          <a:noFill/>
          <a:ln w="38100" cmpd="dbl">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 xmlns:p14="http://schemas.microsoft.com/office/powerpoint/2010/main" val="15841823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F824E1B-A95D-4080-B338-219ED7E4A9F6}" type="slidenum">
              <a:rPr lang="en-US" smtClean="0"/>
              <a:pPr>
                <a:defRPr/>
              </a:pPr>
              <a:t>24</a:t>
            </a:fld>
            <a:endParaRPr lang="en-US" smtClean="0"/>
          </a:p>
        </p:txBody>
      </p:sp>
      <p:sp>
        <p:nvSpPr>
          <p:cNvPr id="17411" name="Rectangle 2"/>
          <p:cNvSpPr>
            <a:spLocks noGrp="1" noChangeArrowheads="1"/>
          </p:cNvSpPr>
          <p:nvPr>
            <p:ph type="title"/>
          </p:nvPr>
        </p:nvSpPr>
        <p:spPr/>
        <p:txBody>
          <a:bodyPr/>
          <a:lstStyle/>
          <a:p>
            <a:pPr eaLnBrk="1" hangingPunct="1"/>
            <a:r>
              <a:rPr lang="en-US" smtClean="0"/>
              <a:t>Star Schemas</a:t>
            </a:r>
          </a:p>
        </p:txBody>
      </p:sp>
      <p:sp>
        <p:nvSpPr>
          <p:cNvPr id="14339" name="Rectangle 3"/>
          <p:cNvSpPr>
            <a:spLocks noGrp="1" noChangeArrowheads="1"/>
          </p:cNvSpPr>
          <p:nvPr>
            <p:ph type="body" idx="1"/>
          </p:nvPr>
        </p:nvSpPr>
        <p:spPr>
          <a:xfrm>
            <a:off x="685800" y="1981200"/>
            <a:ext cx="8229600" cy="4114800"/>
          </a:xfrm>
        </p:spPr>
        <p:txBody>
          <a:bodyPr/>
          <a:lstStyle/>
          <a:p>
            <a:pPr marL="609600" indent="-609600" eaLnBrk="1" hangingPunct="1"/>
            <a:r>
              <a:rPr lang="en-US" smtClean="0"/>
              <a:t>A </a:t>
            </a:r>
            <a:r>
              <a:rPr lang="en-US" i="1" smtClean="0">
                <a:solidFill>
                  <a:srgbClr val="FF0066"/>
                </a:solidFill>
              </a:rPr>
              <a:t>star schema</a:t>
            </a:r>
            <a:r>
              <a:rPr lang="en-US" smtClean="0"/>
              <a:t>  is a common organization for data at a warehouse.  It consists of:</a:t>
            </a:r>
          </a:p>
          <a:p>
            <a:pPr marL="990600" lvl="1" indent="-533400" eaLnBrk="1" hangingPunct="1">
              <a:buFont typeface="Monotype Sorts" pitchFamily="2" charset="2"/>
              <a:buAutoNum type="arabicPeriod"/>
            </a:pPr>
            <a:r>
              <a:rPr lang="en-US" i="1" smtClean="0">
                <a:solidFill>
                  <a:srgbClr val="FF0066"/>
                </a:solidFill>
              </a:rPr>
              <a:t>Fact table</a:t>
            </a:r>
            <a:r>
              <a:rPr lang="en-US" smtClean="0"/>
              <a:t> : a very large accumulation of facts such as sales.</a:t>
            </a:r>
          </a:p>
          <a:p>
            <a:pPr marL="1371600" lvl="2" indent="-457200" eaLnBrk="1" hangingPunct="1">
              <a:buFont typeface="Monotype Sorts" pitchFamily="2" charset="2"/>
              <a:buChar char="w"/>
            </a:pPr>
            <a:r>
              <a:rPr lang="en-US" smtClean="0"/>
              <a:t>Often “insert-only.”</a:t>
            </a:r>
          </a:p>
          <a:p>
            <a:pPr marL="990600" lvl="1" indent="-533400" eaLnBrk="1" hangingPunct="1">
              <a:buFont typeface="Monotype Sorts" pitchFamily="2" charset="2"/>
              <a:buAutoNum type="arabicPeriod"/>
            </a:pPr>
            <a:r>
              <a:rPr lang="en-US" i="1" smtClean="0">
                <a:solidFill>
                  <a:srgbClr val="FF0066"/>
                </a:solidFill>
              </a:rPr>
              <a:t>Dimension tables</a:t>
            </a:r>
            <a:r>
              <a:rPr lang="en-US" smtClean="0"/>
              <a:t> : smaller, generally static information about the entities involved in the facts.</a:t>
            </a:r>
          </a:p>
        </p:txBody>
      </p:sp>
    </p:spTree>
    <p:extLst>
      <p:ext uri="{BB962C8B-B14F-4D97-AF65-F5344CB8AC3E}">
        <p14:creationId xmlns="" xmlns:p14="http://schemas.microsoft.com/office/powerpoint/2010/main" val="453545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smtClean="0"/>
              <a:t>Terms</a:t>
            </a:r>
          </a:p>
        </p:txBody>
      </p:sp>
      <p:sp>
        <p:nvSpPr>
          <p:cNvPr id="48131" name="Rectangle 3"/>
          <p:cNvSpPr>
            <a:spLocks noGrp="1" noChangeArrowheads="1"/>
          </p:cNvSpPr>
          <p:nvPr>
            <p:ph idx="1"/>
          </p:nvPr>
        </p:nvSpPr>
        <p:spPr>
          <a:xfrm>
            <a:off x="533400" y="1600200"/>
            <a:ext cx="4800600" cy="4800600"/>
          </a:xfrm>
        </p:spPr>
        <p:txBody>
          <a:bodyPr/>
          <a:lstStyle/>
          <a:p>
            <a:pPr eaLnBrk="1" hangingPunct="1"/>
            <a:r>
              <a:rPr lang="en-US" smtClean="0"/>
              <a:t>Fact table</a:t>
            </a:r>
          </a:p>
          <a:p>
            <a:pPr eaLnBrk="1" hangingPunct="1"/>
            <a:r>
              <a:rPr lang="en-US" smtClean="0"/>
              <a:t>Dimension tables</a:t>
            </a:r>
          </a:p>
          <a:p>
            <a:pPr eaLnBrk="1" hangingPunct="1"/>
            <a:r>
              <a:rPr lang="en-US" smtClean="0"/>
              <a:t>Measures</a:t>
            </a:r>
          </a:p>
        </p:txBody>
      </p:sp>
      <p:sp>
        <p:nvSpPr>
          <p:cNvPr id="48132"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8133"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813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90D6E736-48CB-41D7-8A32-73384A6FE066}" type="slidenum">
              <a:rPr lang="en-US" sz="1400" smtClean="0"/>
              <a:pPr/>
              <a:t>25</a:t>
            </a:fld>
            <a:endParaRPr lang="en-US" sz="1000" smtClean="0"/>
          </a:p>
        </p:txBody>
      </p:sp>
      <p:grpSp>
        <p:nvGrpSpPr>
          <p:cNvPr id="48135" name="Group 11"/>
          <p:cNvGrpSpPr>
            <a:grpSpLocks/>
          </p:cNvGrpSpPr>
          <p:nvPr/>
        </p:nvGrpSpPr>
        <p:grpSpPr bwMode="auto">
          <a:xfrm>
            <a:off x="4106069" y="1625003"/>
            <a:ext cx="4580731" cy="3937597"/>
            <a:chOff x="2553" y="2024"/>
            <a:chExt cx="2136" cy="1361"/>
          </a:xfrm>
        </p:grpSpPr>
        <p:pic>
          <p:nvPicPr>
            <p:cNvPr id="48136" name="Picture 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17" y="2024"/>
              <a:ext cx="379" cy="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137" name="Line 5"/>
            <p:cNvSpPr>
              <a:spLocks noChangeShapeType="1"/>
            </p:cNvSpPr>
            <p:nvPr/>
          </p:nvSpPr>
          <p:spPr bwMode="auto">
            <a:xfrm>
              <a:off x="2945" y="2435"/>
              <a:ext cx="461"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Line 6"/>
            <p:cNvSpPr>
              <a:spLocks noChangeShapeType="1"/>
            </p:cNvSpPr>
            <p:nvPr/>
          </p:nvSpPr>
          <p:spPr bwMode="auto">
            <a:xfrm>
              <a:off x="3810" y="2435"/>
              <a:ext cx="490"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 name="Line 7"/>
            <p:cNvSpPr>
              <a:spLocks noChangeShapeType="1"/>
            </p:cNvSpPr>
            <p:nvPr/>
          </p:nvSpPr>
          <p:spPr bwMode="auto">
            <a:xfrm>
              <a:off x="3608" y="2781"/>
              <a:ext cx="0" cy="317"/>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140" name="Picture 8"/>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310" y="2194"/>
              <a:ext cx="379" cy="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141" name="Picture 9"/>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53" y="2241"/>
              <a:ext cx="379" cy="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142" name="Picture 10"/>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417" y="3095"/>
              <a:ext cx="379" cy="2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 xmlns:p14="http://schemas.microsoft.com/office/powerpoint/2010/main" val="1536338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Star</a:t>
            </a:r>
          </a:p>
        </p:txBody>
      </p:sp>
      <p:sp>
        <p:nvSpPr>
          <p:cNvPr id="46083"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6084"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46085"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113DC221-61F7-4CD7-873A-2ADCD3299C9C}" type="slidenum">
              <a:rPr lang="en-US" sz="1400" smtClean="0"/>
              <a:pPr/>
              <a:t>26</a:t>
            </a:fld>
            <a:endParaRPr lang="en-US" sz="1000" smtClean="0"/>
          </a:p>
        </p:txBody>
      </p:sp>
      <p:graphicFrame>
        <p:nvGraphicFramePr>
          <p:cNvPr id="46086" name="Object 3"/>
          <p:cNvGraphicFramePr>
            <a:graphicFrameLocks/>
          </p:cNvGraphicFramePr>
          <p:nvPr/>
        </p:nvGraphicFramePr>
        <p:xfrm>
          <a:off x="1143000" y="5181600"/>
          <a:ext cx="6391275" cy="1004888"/>
        </p:xfrm>
        <a:graphic>
          <a:graphicData uri="http://schemas.openxmlformats.org/presentationml/2006/ole">
            <p:oleObj spid="_x0000_s8254" name="Worksheet" r:id="rId4" imgW="6210300" imgH="1047750" progId="Excel.Sheet.8">
              <p:embed/>
            </p:oleObj>
          </a:graphicData>
        </a:graphic>
      </p:graphicFrame>
      <p:graphicFrame>
        <p:nvGraphicFramePr>
          <p:cNvPr id="46087" name="Object 4"/>
          <p:cNvGraphicFramePr>
            <a:graphicFrameLocks/>
          </p:cNvGraphicFramePr>
          <p:nvPr/>
        </p:nvGraphicFramePr>
        <p:xfrm>
          <a:off x="431800" y="1571625"/>
          <a:ext cx="3089275" cy="757238"/>
        </p:xfrm>
        <a:graphic>
          <a:graphicData uri="http://schemas.openxmlformats.org/presentationml/2006/ole">
            <p:oleObj spid="_x0000_s8255" name="Worksheet" r:id="rId5" imgW="3238500" imgH="790575" progId="Excel.Sheet.8">
              <p:embed/>
            </p:oleObj>
          </a:graphicData>
        </a:graphic>
      </p:graphicFrame>
      <p:graphicFrame>
        <p:nvGraphicFramePr>
          <p:cNvPr id="46088" name="Object 5"/>
          <p:cNvGraphicFramePr>
            <a:graphicFrameLocks/>
          </p:cNvGraphicFramePr>
          <p:nvPr/>
        </p:nvGraphicFramePr>
        <p:xfrm>
          <a:off x="6238875" y="1593850"/>
          <a:ext cx="2036763" cy="1108075"/>
        </p:xfrm>
        <a:graphic>
          <a:graphicData uri="http://schemas.openxmlformats.org/presentationml/2006/ole">
            <p:oleObj spid="_x0000_s8256" name="Worksheet" r:id="rId6" imgW="2228850" imgH="1047750" progId="Excel.Sheet.8">
              <p:embed/>
            </p:oleObj>
          </a:graphicData>
        </a:graphic>
      </p:graphicFrame>
      <p:sp>
        <p:nvSpPr>
          <p:cNvPr id="46089" name="Line 6"/>
          <p:cNvSpPr>
            <a:spLocks noChangeShapeType="1"/>
          </p:cNvSpPr>
          <p:nvPr/>
        </p:nvSpPr>
        <p:spPr bwMode="auto">
          <a:xfrm>
            <a:off x="2824163" y="2341563"/>
            <a:ext cx="1905000" cy="914400"/>
          </a:xfrm>
          <a:prstGeom prst="line">
            <a:avLst/>
          </a:prstGeom>
          <a:noFill/>
          <a:ln w="25400">
            <a:solidFill>
              <a:schemeClr val="tx1"/>
            </a:solidFill>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7"/>
          <p:cNvSpPr>
            <a:spLocks noChangeShapeType="1"/>
          </p:cNvSpPr>
          <p:nvPr/>
        </p:nvSpPr>
        <p:spPr bwMode="auto">
          <a:xfrm flipH="1">
            <a:off x="5795963" y="2646363"/>
            <a:ext cx="685800" cy="609600"/>
          </a:xfrm>
          <a:prstGeom prst="line">
            <a:avLst/>
          </a:prstGeom>
          <a:noFill/>
          <a:ln w="25400">
            <a:solidFill>
              <a:schemeClr val="tx1"/>
            </a:solidFill>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8"/>
          <p:cNvSpPr>
            <a:spLocks noChangeShapeType="1"/>
          </p:cNvSpPr>
          <p:nvPr/>
        </p:nvSpPr>
        <p:spPr bwMode="auto">
          <a:xfrm flipH="1">
            <a:off x="4038600" y="4322763"/>
            <a:ext cx="4763" cy="782637"/>
          </a:xfrm>
          <a:prstGeom prst="line">
            <a:avLst/>
          </a:prstGeom>
          <a:noFill/>
          <a:ln w="25400">
            <a:solidFill>
              <a:schemeClr val="tx1"/>
            </a:solidFill>
            <a:round/>
            <a:headEnd type="stealth" w="med" len="me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6092" name="Object 9"/>
          <p:cNvGraphicFramePr>
            <a:graphicFrameLocks/>
          </p:cNvGraphicFramePr>
          <p:nvPr/>
        </p:nvGraphicFramePr>
        <p:xfrm>
          <a:off x="1419225" y="3276600"/>
          <a:ext cx="6143625" cy="1004888"/>
        </p:xfrm>
        <a:graphic>
          <a:graphicData uri="http://schemas.openxmlformats.org/presentationml/2006/ole">
            <p:oleObj spid="_x0000_s8257" name="Worksheet" r:id="rId7" imgW="5848350" imgH="1047750" progId="Excel.Sheet.8">
              <p:embed/>
            </p:oleObj>
          </a:graphicData>
        </a:graphic>
      </p:graphicFrame>
    </p:spTree>
    <p:extLst>
      <p:ext uri="{BB962C8B-B14F-4D97-AF65-F5344CB8AC3E}">
        <p14:creationId xmlns="" xmlns:p14="http://schemas.microsoft.com/office/powerpoint/2010/main" val="176473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lang="en-US" smtClean="0"/>
              <a:t>Cube</a:t>
            </a:r>
          </a:p>
        </p:txBody>
      </p:sp>
      <p:sp>
        <p:nvSpPr>
          <p:cNvPr id="50179" name="Date Placeholder 2"/>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0180"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0181"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464983A4-35D1-4B01-A395-FF8E481F8815}" type="slidenum">
              <a:rPr lang="en-US" sz="1400" smtClean="0"/>
              <a:pPr/>
              <a:t>27</a:t>
            </a:fld>
            <a:endParaRPr lang="en-US" sz="1000" smtClean="0"/>
          </a:p>
        </p:txBody>
      </p:sp>
      <p:graphicFrame>
        <p:nvGraphicFramePr>
          <p:cNvPr id="50182" name="Object 3"/>
          <p:cNvGraphicFramePr>
            <a:graphicFrameLocks/>
          </p:cNvGraphicFramePr>
          <p:nvPr/>
        </p:nvGraphicFramePr>
        <p:xfrm>
          <a:off x="768350" y="3021013"/>
          <a:ext cx="3167063" cy="1254125"/>
        </p:xfrm>
        <a:graphic>
          <a:graphicData uri="http://schemas.openxmlformats.org/presentationml/2006/ole">
            <p:oleObj spid="_x0000_s10272" name="Worksheet" r:id="rId4" imgW="3019425" imgH="1304925" progId="Excel.Sheet.8">
              <p:embed/>
            </p:oleObj>
          </a:graphicData>
        </a:graphic>
      </p:graphicFrame>
      <p:graphicFrame>
        <p:nvGraphicFramePr>
          <p:cNvPr id="50183" name="Object 4"/>
          <p:cNvGraphicFramePr>
            <a:graphicFrameLocks/>
          </p:cNvGraphicFramePr>
          <p:nvPr/>
        </p:nvGraphicFramePr>
        <p:xfrm>
          <a:off x="5183188" y="3192463"/>
          <a:ext cx="2568575" cy="757237"/>
        </p:xfrm>
        <a:graphic>
          <a:graphicData uri="http://schemas.openxmlformats.org/presentationml/2006/ole">
            <p:oleObj spid="_x0000_s10273" name="Worksheet" r:id="rId5" imgW="2447925" imgH="790575" progId="Excel.Sheet.8">
              <p:embed/>
            </p:oleObj>
          </a:graphicData>
        </a:graphic>
      </p:graphicFrame>
      <p:sp>
        <p:nvSpPr>
          <p:cNvPr id="50184" name="Rectangle 5"/>
          <p:cNvSpPr>
            <a:spLocks noChangeArrowheads="1"/>
          </p:cNvSpPr>
          <p:nvPr/>
        </p:nvSpPr>
        <p:spPr bwMode="auto">
          <a:xfrm>
            <a:off x="746125" y="2346325"/>
            <a:ext cx="2301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Fact table view:</a:t>
            </a:r>
          </a:p>
        </p:txBody>
      </p:sp>
      <p:sp>
        <p:nvSpPr>
          <p:cNvPr id="50185" name="Rectangle 6"/>
          <p:cNvSpPr>
            <a:spLocks noChangeArrowheads="1"/>
          </p:cNvSpPr>
          <p:nvPr/>
        </p:nvSpPr>
        <p:spPr bwMode="auto">
          <a:xfrm>
            <a:off x="4860925" y="2498725"/>
            <a:ext cx="3386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Multi-dimensional cube:</a:t>
            </a:r>
          </a:p>
        </p:txBody>
      </p:sp>
      <p:sp>
        <p:nvSpPr>
          <p:cNvPr id="50186" name="Line 7"/>
          <p:cNvSpPr>
            <a:spLocks noChangeShapeType="1"/>
          </p:cNvSpPr>
          <p:nvPr/>
        </p:nvSpPr>
        <p:spPr bwMode="auto">
          <a:xfrm>
            <a:off x="4114800" y="3581400"/>
            <a:ext cx="838200" cy="0"/>
          </a:xfrm>
          <a:prstGeom prst="line">
            <a:avLst/>
          </a:prstGeom>
          <a:noFill/>
          <a:ln w="50800">
            <a:solidFill>
              <a:schemeClr val="tx1"/>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8"/>
          <p:cNvSpPr>
            <a:spLocks noChangeArrowheads="1"/>
          </p:cNvSpPr>
          <p:nvPr/>
        </p:nvSpPr>
        <p:spPr bwMode="auto">
          <a:xfrm>
            <a:off x="5165725" y="4678363"/>
            <a:ext cx="19002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dimensions = 2</a:t>
            </a:r>
          </a:p>
        </p:txBody>
      </p:sp>
    </p:spTree>
    <p:extLst>
      <p:ext uri="{BB962C8B-B14F-4D97-AF65-F5344CB8AC3E}">
        <p14:creationId xmlns="" xmlns:p14="http://schemas.microsoft.com/office/powerpoint/2010/main" val="1480019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eaLnBrk="1" hangingPunct="1"/>
            <a:r>
              <a:rPr lang="en-US" smtClean="0"/>
              <a:t>3-D Cube</a:t>
            </a:r>
          </a:p>
        </p:txBody>
      </p:sp>
      <p:sp>
        <p:nvSpPr>
          <p:cNvPr id="51203" name="Date Placeholder 2"/>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1204"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1205"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395A369F-136A-4431-ABA4-EC78450295B4}" type="slidenum">
              <a:rPr lang="en-US" sz="1400" smtClean="0"/>
              <a:pPr/>
              <a:t>28</a:t>
            </a:fld>
            <a:endParaRPr lang="en-US" sz="1000" smtClean="0"/>
          </a:p>
        </p:txBody>
      </p:sp>
      <p:graphicFrame>
        <p:nvGraphicFramePr>
          <p:cNvPr id="51206" name="Object 3"/>
          <p:cNvGraphicFramePr>
            <a:graphicFrameLocks/>
          </p:cNvGraphicFramePr>
          <p:nvPr/>
        </p:nvGraphicFramePr>
        <p:xfrm>
          <a:off x="201613" y="2690813"/>
          <a:ext cx="3997325" cy="1760537"/>
        </p:xfrm>
        <a:graphic>
          <a:graphicData uri="http://schemas.openxmlformats.org/presentationml/2006/ole">
            <p:oleObj spid="_x0000_s11311" name="Worksheet" r:id="rId4" imgW="4006596" imgH="1769364" progId="Excel.Sheet.8">
              <p:embed/>
            </p:oleObj>
          </a:graphicData>
        </a:graphic>
      </p:graphicFrame>
      <p:grpSp>
        <p:nvGrpSpPr>
          <p:cNvPr id="51207" name="Group 14"/>
          <p:cNvGrpSpPr>
            <a:grpSpLocks/>
          </p:cNvGrpSpPr>
          <p:nvPr/>
        </p:nvGrpSpPr>
        <p:grpSpPr bwMode="auto">
          <a:xfrm>
            <a:off x="4556125" y="2743200"/>
            <a:ext cx="3978275" cy="1752600"/>
            <a:chOff x="2870" y="1728"/>
            <a:chExt cx="2506" cy="1104"/>
          </a:xfrm>
        </p:grpSpPr>
        <p:sp>
          <p:nvSpPr>
            <p:cNvPr id="51211" name="Rectangle 4"/>
            <p:cNvSpPr>
              <a:spLocks noChangeArrowheads="1"/>
            </p:cNvSpPr>
            <p:nvPr/>
          </p:nvSpPr>
          <p:spPr bwMode="auto">
            <a:xfrm>
              <a:off x="3014" y="2049"/>
              <a:ext cx="484" cy="231"/>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800" b="1">
                  <a:solidFill>
                    <a:schemeClr val="tx1"/>
                  </a:solidFill>
                </a:rPr>
                <a:t>day 2</a:t>
              </a:r>
            </a:p>
          </p:txBody>
        </p:sp>
        <p:graphicFrame>
          <p:nvGraphicFramePr>
            <p:cNvPr id="51212" name="Object 5"/>
            <p:cNvGraphicFramePr>
              <a:graphicFrameLocks/>
            </p:cNvGraphicFramePr>
            <p:nvPr/>
          </p:nvGraphicFramePr>
          <p:xfrm>
            <a:off x="3601" y="2011"/>
            <a:ext cx="1618" cy="477"/>
          </p:xfrm>
          <a:graphic>
            <a:graphicData uri="http://schemas.openxmlformats.org/presentationml/2006/ole">
              <p:oleObj spid="_x0000_s11312" name="Worksheet" r:id="rId5" imgW="2447925" imgH="790575" progId="Excel.Sheet.8">
                <p:embed/>
              </p:oleObj>
            </a:graphicData>
          </a:graphic>
        </p:graphicFrame>
        <p:sp>
          <p:nvSpPr>
            <p:cNvPr id="51213" name="Rectangle 6"/>
            <p:cNvSpPr>
              <a:spLocks noChangeArrowheads="1"/>
            </p:cNvSpPr>
            <p:nvPr/>
          </p:nvSpPr>
          <p:spPr bwMode="auto">
            <a:xfrm>
              <a:off x="3412" y="2356"/>
              <a:ext cx="1624" cy="472"/>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214" name="Object 7"/>
            <p:cNvGraphicFramePr>
              <a:graphicFrameLocks/>
            </p:cNvGraphicFramePr>
            <p:nvPr/>
          </p:nvGraphicFramePr>
          <p:xfrm>
            <a:off x="3409" y="2347"/>
            <a:ext cx="1618" cy="477"/>
          </p:xfrm>
          <a:graphic>
            <a:graphicData uri="http://schemas.openxmlformats.org/presentationml/2006/ole">
              <p:oleObj spid="_x0000_s11313" name="Worksheet" r:id="rId6" imgW="2447925" imgH="790575" progId="Excel.Sheet.8">
                <p:embed/>
              </p:oleObj>
            </a:graphicData>
          </a:graphic>
        </p:graphicFrame>
        <p:sp>
          <p:nvSpPr>
            <p:cNvPr id="51215" name="Line 8"/>
            <p:cNvSpPr>
              <a:spLocks noChangeShapeType="1"/>
            </p:cNvSpPr>
            <p:nvPr/>
          </p:nvSpPr>
          <p:spPr bwMode="auto">
            <a:xfrm flipV="1">
              <a:off x="3408" y="1728"/>
              <a:ext cx="384" cy="62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6" name="Line 9"/>
            <p:cNvSpPr>
              <a:spLocks noChangeShapeType="1"/>
            </p:cNvSpPr>
            <p:nvPr/>
          </p:nvSpPr>
          <p:spPr bwMode="auto">
            <a:xfrm flipV="1">
              <a:off x="5040" y="1728"/>
              <a:ext cx="336" cy="62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0"/>
            <p:cNvSpPr>
              <a:spLocks noChangeShapeType="1"/>
            </p:cNvSpPr>
            <p:nvPr/>
          </p:nvSpPr>
          <p:spPr bwMode="auto">
            <a:xfrm flipV="1">
              <a:off x="5040" y="2256"/>
              <a:ext cx="336" cy="576"/>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Rectangle 11"/>
            <p:cNvSpPr>
              <a:spLocks noChangeArrowheads="1"/>
            </p:cNvSpPr>
            <p:nvPr/>
          </p:nvSpPr>
          <p:spPr bwMode="auto">
            <a:xfrm>
              <a:off x="2870" y="2385"/>
              <a:ext cx="484" cy="231"/>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800" b="1">
                  <a:solidFill>
                    <a:schemeClr val="tx1"/>
                  </a:solidFill>
                </a:rPr>
                <a:t>day 1</a:t>
              </a:r>
            </a:p>
          </p:txBody>
        </p:sp>
        <p:sp>
          <p:nvSpPr>
            <p:cNvPr id="51219" name="Line 12"/>
            <p:cNvSpPr>
              <a:spLocks noChangeShapeType="1"/>
            </p:cNvSpPr>
            <p:nvPr/>
          </p:nvSpPr>
          <p:spPr bwMode="auto">
            <a:xfrm>
              <a:off x="3792" y="1728"/>
              <a:ext cx="1584" cy="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Line 13"/>
            <p:cNvSpPr>
              <a:spLocks noChangeShapeType="1"/>
            </p:cNvSpPr>
            <p:nvPr/>
          </p:nvSpPr>
          <p:spPr bwMode="auto">
            <a:xfrm>
              <a:off x="5376" y="1728"/>
              <a:ext cx="0" cy="528"/>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08" name="Rectangle 15"/>
          <p:cNvSpPr>
            <a:spLocks noChangeArrowheads="1"/>
          </p:cNvSpPr>
          <p:nvPr/>
        </p:nvSpPr>
        <p:spPr bwMode="auto">
          <a:xfrm>
            <a:off x="5546725" y="5287963"/>
            <a:ext cx="19002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a:t>dimensions = 3</a:t>
            </a:r>
          </a:p>
        </p:txBody>
      </p:sp>
      <p:sp>
        <p:nvSpPr>
          <p:cNvPr id="51209" name="Rectangle 16"/>
          <p:cNvSpPr>
            <a:spLocks noChangeArrowheads="1"/>
          </p:cNvSpPr>
          <p:nvPr/>
        </p:nvSpPr>
        <p:spPr bwMode="auto">
          <a:xfrm>
            <a:off x="4860925" y="1965325"/>
            <a:ext cx="33861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Multi-dimensional cube:</a:t>
            </a:r>
          </a:p>
        </p:txBody>
      </p:sp>
      <p:sp>
        <p:nvSpPr>
          <p:cNvPr id="51210" name="Rectangle 17"/>
          <p:cNvSpPr>
            <a:spLocks noChangeArrowheads="1"/>
          </p:cNvSpPr>
          <p:nvPr/>
        </p:nvSpPr>
        <p:spPr bwMode="auto">
          <a:xfrm>
            <a:off x="365125" y="1965325"/>
            <a:ext cx="2301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Fact table view:</a:t>
            </a:r>
          </a:p>
        </p:txBody>
      </p:sp>
    </p:spTree>
    <p:extLst>
      <p:ext uri="{BB962C8B-B14F-4D97-AF65-F5344CB8AC3E}">
        <p14:creationId xmlns="" xmlns:p14="http://schemas.microsoft.com/office/powerpoint/2010/main" val="1975450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smtClean="0"/>
              <a:t>ROLAP vs. MOLAP</a:t>
            </a:r>
          </a:p>
        </p:txBody>
      </p:sp>
      <p:sp>
        <p:nvSpPr>
          <p:cNvPr id="52227" name="Rectangle 3"/>
          <p:cNvSpPr>
            <a:spLocks noGrp="1" noChangeArrowheads="1"/>
          </p:cNvSpPr>
          <p:nvPr>
            <p:ph idx="1"/>
          </p:nvPr>
        </p:nvSpPr>
        <p:spPr/>
        <p:txBody>
          <a:bodyPr/>
          <a:lstStyle/>
          <a:p>
            <a:pPr eaLnBrk="1" hangingPunct="1"/>
            <a:r>
              <a:rPr lang="en-US" smtClean="0"/>
              <a:t>ROLAP:</a:t>
            </a:r>
            <a:br>
              <a:rPr lang="en-US" smtClean="0"/>
            </a:br>
            <a:r>
              <a:rPr lang="en-US" smtClean="0"/>
              <a:t>Relational On-Line Analytical Processing</a:t>
            </a:r>
          </a:p>
          <a:p>
            <a:pPr eaLnBrk="1" hangingPunct="1"/>
            <a:r>
              <a:rPr lang="en-US" smtClean="0"/>
              <a:t>MOLAP:</a:t>
            </a:r>
            <a:br>
              <a:rPr lang="en-US" smtClean="0"/>
            </a:br>
            <a:r>
              <a:rPr lang="en-US" smtClean="0"/>
              <a:t>Multi-Dimensional On-Line Analytical Processing</a:t>
            </a:r>
          </a:p>
        </p:txBody>
      </p:sp>
      <p:sp>
        <p:nvSpPr>
          <p:cNvPr id="52228"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2229"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223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52A2DCBF-8315-44BF-AF28-C79AA8E7ADDD}" type="slidenum">
              <a:rPr lang="en-US" sz="1400" smtClean="0"/>
              <a:pPr/>
              <a:t>29</a:t>
            </a:fld>
            <a:endParaRPr lang="en-US" sz="1000" smtClean="0"/>
          </a:p>
        </p:txBody>
      </p:sp>
    </p:spTree>
    <p:extLst>
      <p:ext uri="{BB962C8B-B14F-4D97-AF65-F5344CB8AC3E}">
        <p14:creationId xmlns="" xmlns:p14="http://schemas.microsoft.com/office/powerpoint/2010/main" val="1300384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How much data?</a:t>
            </a:r>
          </a:p>
        </p:txBody>
      </p:sp>
      <p:sp>
        <p:nvSpPr>
          <p:cNvPr id="10243" name="Content Placeholder 2"/>
          <p:cNvSpPr>
            <a:spLocks noGrp="1"/>
          </p:cNvSpPr>
          <p:nvPr>
            <p:ph idx="1"/>
          </p:nvPr>
        </p:nvSpPr>
        <p:spPr>
          <a:xfrm>
            <a:off x="152400" y="1219200"/>
            <a:ext cx="8534400" cy="4525963"/>
          </a:xfrm>
        </p:spPr>
        <p:txBody>
          <a:bodyPr/>
          <a:lstStyle/>
          <a:p>
            <a:r>
              <a:rPr lang="en-US" sz="2800" dirty="0" smtClean="0"/>
              <a:t>Google processes 20 PB a day (2008)</a:t>
            </a:r>
          </a:p>
          <a:p>
            <a:r>
              <a:rPr lang="en-US" sz="2800" dirty="0" smtClean="0"/>
              <a:t>Wayback Machine has 3 PB + 100 TB/month (3/2009)</a:t>
            </a:r>
          </a:p>
          <a:p>
            <a:r>
              <a:rPr lang="en-US" sz="2800" dirty="0" smtClean="0"/>
              <a:t>Facebook has 2.5 PB of user data + 15 TB/day (4/2009) </a:t>
            </a:r>
          </a:p>
          <a:p>
            <a:r>
              <a:rPr lang="en-US" sz="2800" dirty="0" smtClean="0"/>
              <a:t>eBay has 6.5 PB of user data + 50 TB/day (5/2009)</a:t>
            </a:r>
          </a:p>
          <a:p>
            <a:r>
              <a:rPr lang="en-US" sz="2800" dirty="0" smtClean="0"/>
              <a:t>CERN’s Large </a:t>
            </a:r>
            <a:r>
              <a:rPr lang="en-US" sz="2800" dirty="0" err="1" smtClean="0"/>
              <a:t>Hydron</a:t>
            </a:r>
            <a:r>
              <a:rPr lang="en-US" sz="2800" dirty="0" smtClean="0"/>
              <a:t> Collider (LHC) generates 15 PB a year </a:t>
            </a:r>
          </a:p>
          <a:p>
            <a:endParaRPr lang="en-US" dirty="0" smtClean="0"/>
          </a:p>
          <a:p>
            <a:endParaRPr lang="en-US" dirty="0" smtClean="0"/>
          </a:p>
          <a:p>
            <a:endParaRPr lang="en-US" dirty="0" smtClean="0"/>
          </a:p>
          <a:p>
            <a:endParaRPr lang="en-US" dirty="0" smtClean="0"/>
          </a:p>
        </p:txBody>
      </p:sp>
      <p:pic>
        <p:nvPicPr>
          <p:cNvPr id="8196" name="Picture 5" descr="bill_gates_01.jpg"/>
          <p:cNvPicPr>
            <a:picLocks noChangeAspect="1"/>
          </p:cNvPicPr>
          <p:nvPr/>
        </p:nvPicPr>
        <p:blipFill>
          <a:blip r:embed="rId2" cstate="print"/>
          <a:srcRect/>
          <a:stretch>
            <a:fillRect/>
          </a:stretch>
        </p:blipFill>
        <p:spPr bwMode="auto">
          <a:xfrm>
            <a:off x="1905000" y="43434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5334000" y="4724400"/>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dirty="0">
                <a:solidFill>
                  <a:srgbClr val="FF0000"/>
                </a:solidFill>
              </a:rPr>
              <a:t>640K</a:t>
            </a:r>
            <a:r>
              <a:rPr lang="en-US" dirty="0"/>
              <a:t> </a:t>
            </a:r>
            <a:r>
              <a:rPr lang="en-US" dirty="0">
                <a:solidFill>
                  <a:schemeClr val="bg2"/>
                </a:solidFill>
              </a:rPr>
              <a:t>ought to be enough for anybody.</a:t>
            </a:r>
          </a:p>
        </p:txBody>
      </p:sp>
    </p:spTree>
    <p:extLst>
      <p:ext uri="{BB962C8B-B14F-4D97-AF65-F5344CB8AC3E}">
        <p14:creationId xmlns="" xmlns:p14="http://schemas.microsoft.com/office/powerpoint/2010/main" val="16223496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en-US" smtClean="0"/>
              <a:t>Aggregates</a:t>
            </a:r>
          </a:p>
        </p:txBody>
      </p:sp>
      <p:sp>
        <p:nvSpPr>
          <p:cNvPr id="53251" name="Date Placeholder 2"/>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3252"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3253"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B9D5E649-236D-4C76-A260-DA029022B16F}" type="slidenum">
              <a:rPr lang="en-US" sz="1400" smtClean="0"/>
              <a:pPr/>
              <a:t>30</a:t>
            </a:fld>
            <a:endParaRPr lang="en-US" sz="1000" smtClean="0"/>
          </a:p>
        </p:txBody>
      </p:sp>
      <p:graphicFrame>
        <p:nvGraphicFramePr>
          <p:cNvPr id="53254" name="Object 3"/>
          <p:cNvGraphicFramePr>
            <a:graphicFrameLocks/>
          </p:cNvGraphicFramePr>
          <p:nvPr/>
        </p:nvGraphicFramePr>
        <p:xfrm>
          <a:off x="1116013" y="3300413"/>
          <a:ext cx="3997325" cy="1760537"/>
        </p:xfrm>
        <a:graphic>
          <a:graphicData uri="http://schemas.openxmlformats.org/presentationml/2006/ole">
            <p:oleObj spid="_x0000_s12305" name="Worksheet" r:id="rId4" imgW="3810000" imgH="1828800" progId="Excel.Sheet.8">
              <p:embed/>
            </p:oleObj>
          </a:graphicData>
        </a:graphic>
      </p:graphicFrame>
      <p:sp>
        <p:nvSpPr>
          <p:cNvPr id="53255" name="Rectangle 4"/>
          <p:cNvSpPr>
            <a:spLocks noChangeArrowheads="1"/>
          </p:cNvSpPr>
          <p:nvPr/>
        </p:nvSpPr>
        <p:spPr bwMode="auto">
          <a:xfrm>
            <a:off x="595313" y="1538288"/>
            <a:ext cx="69469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for day 1</a:t>
            </a:r>
          </a:p>
          <a:p>
            <a:pPr>
              <a:buFontTx/>
              <a:buChar char="•"/>
            </a:pPr>
            <a:r>
              <a:rPr lang="en-US" sz="2800"/>
              <a:t> In SQL:  </a:t>
            </a:r>
            <a:r>
              <a:rPr lang="en-US" sz="2800">
                <a:solidFill>
                  <a:schemeClr val="tx1"/>
                </a:solidFill>
              </a:rPr>
              <a:t>SELECT sum(amt) FROM SALE</a:t>
            </a:r>
          </a:p>
          <a:p>
            <a:r>
              <a:rPr lang="en-US" sz="2800">
                <a:solidFill>
                  <a:schemeClr val="tx1"/>
                </a:solidFill>
              </a:rPr>
              <a:t>                    WHERE date = 1</a:t>
            </a:r>
          </a:p>
        </p:txBody>
      </p:sp>
      <p:sp>
        <p:nvSpPr>
          <p:cNvPr id="53256" name="AutoShape 5"/>
          <p:cNvSpPr>
            <a:spLocks noChangeArrowheads="1"/>
          </p:cNvSpPr>
          <p:nvPr/>
        </p:nvSpPr>
        <p:spPr bwMode="auto">
          <a:xfrm>
            <a:off x="5873750" y="404495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Rectangle 6"/>
          <p:cNvSpPr>
            <a:spLocks noChangeArrowheads="1"/>
          </p:cNvSpPr>
          <p:nvPr/>
        </p:nvSpPr>
        <p:spPr bwMode="auto">
          <a:xfrm>
            <a:off x="6994525" y="4022725"/>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81</a:t>
            </a:r>
          </a:p>
        </p:txBody>
      </p:sp>
    </p:spTree>
    <p:extLst>
      <p:ext uri="{BB962C8B-B14F-4D97-AF65-F5344CB8AC3E}">
        <p14:creationId xmlns="" xmlns:p14="http://schemas.microsoft.com/office/powerpoint/2010/main" val="650576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pPr eaLnBrk="1" hangingPunct="1"/>
            <a:r>
              <a:rPr lang="en-US" smtClean="0"/>
              <a:t>Aggregates</a:t>
            </a:r>
          </a:p>
        </p:txBody>
      </p:sp>
      <p:sp>
        <p:nvSpPr>
          <p:cNvPr id="54275" name="Date Placeholder 2"/>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4276"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4277"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8C42930C-41C2-47E2-A47A-1950AF6E3912}" type="slidenum">
              <a:rPr lang="en-US" sz="1400" smtClean="0"/>
              <a:pPr/>
              <a:t>31</a:t>
            </a:fld>
            <a:endParaRPr lang="en-US" sz="1000" smtClean="0"/>
          </a:p>
        </p:txBody>
      </p:sp>
      <p:graphicFrame>
        <p:nvGraphicFramePr>
          <p:cNvPr id="54278" name="Object 3"/>
          <p:cNvGraphicFramePr>
            <a:graphicFrameLocks/>
          </p:cNvGraphicFramePr>
          <p:nvPr/>
        </p:nvGraphicFramePr>
        <p:xfrm>
          <a:off x="430213" y="3300413"/>
          <a:ext cx="3997325" cy="1760537"/>
        </p:xfrm>
        <a:graphic>
          <a:graphicData uri="http://schemas.openxmlformats.org/presentationml/2006/ole">
            <p:oleObj spid="_x0000_s13344" name="Worksheet" r:id="rId4" imgW="3810000" imgH="1828800" progId="Excel.Sheet.8">
              <p:embed/>
            </p:oleObj>
          </a:graphicData>
        </a:graphic>
      </p:graphicFrame>
      <p:sp>
        <p:nvSpPr>
          <p:cNvPr id="54279" name="Rectangle 4"/>
          <p:cNvSpPr>
            <a:spLocks noChangeArrowheads="1"/>
          </p:cNvSpPr>
          <p:nvPr/>
        </p:nvSpPr>
        <p:spPr bwMode="auto">
          <a:xfrm>
            <a:off x="595313" y="1538288"/>
            <a:ext cx="7837487"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by day</a:t>
            </a:r>
          </a:p>
          <a:p>
            <a:pPr>
              <a:buFontTx/>
              <a:buChar char="•"/>
            </a:pPr>
            <a:r>
              <a:rPr lang="en-US" sz="2800"/>
              <a:t> In SQL:  </a:t>
            </a:r>
            <a:r>
              <a:rPr lang="en-US" sz="2800">
                <a:solidFill>
                  <a:schemeClr val="tx1"/>
                </a:solidFill>
              </a:rPr>
              <a:t>SELECT date, sum(amt) FROM SALE</a:t>
            </a:r>
          </a:p>
          <a:p>
            <a:r>
              <a:rPr lang="en-US" sz="2800">
                <a:solidFill>
                  <a:schemeClr val="tx1"/>
                </a:solidFill>
              </a:rPr>
              <a:t>                    GROUP BY date</a:t>
            </a:r>
          </a:p>
        </p:txBody>
      </p:sp>
      <p:sp>
        <p:nvSpPr>
          <p:cNvPr id="54280" name="AutoShape 5"/>
          <p:cNvSpPr>
            <a:spLocks noChangeArrowheads="1"/>
          </p:cNvSpPr>
          <p:nvPr/>
        </p:nvSpPr>
        <p:spPr bwMode="auto">
          <a:xfrm>
            <a:off x="4959350" y="404495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4281" name="Object 6"/>
          <p:cNvGraphicFramePr>
            <a:graphicFrameLocks/>
          </p:cNvGraphicFramePr>
          <p:nvPr/>
        </p:nvGraphicFramePr>
        <p:xfrm>
          <a:off x="5921375" y="3759200"/>
          <a:ext cx="2265363" cy="823913"/>
        </p:xfrm>
        <a:graphic>
          <a:graphicData uri="http://schemas.openxmlformats.org/presentationml/2006/ole">
            <p:oleObj spid="_x0000_s13345" name="Worksheet" r:id="rId5" imgW="2162175" imgH="790575" progId="Excel.Sheet.8">
              <p:embed/>
            </p:oleObj>
          </a:graphicData>
        </a:graphic>
      </p:graphicFrame>
    </p:spTree>
    <p:extLst>
      <p:ext uri="{BB962C8B-B14F-4D97-AF65-F5344CB8AC3E}">
        <p14:creationId xmlns="" xmlns:p14="http://schemas.microsoft.com/office/powerpoint/2010/main" val="3559993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noFill/>
        </p:spPr>
        <p:txBody>
          <a:bodyPr/>
          <a:lstStyle/>
          <a:p>
            <a:pPr eaLnBrk="1" hangingPunct="1"/>
            <a:r>
              <a:rPr lang="en-US" smtClean="0"/>
              <a:t>Another Example</a:t>
            </a:r>
          </a:p>
        </p:txBody>
      </p:sp>
      <p:sp>
        <p:nvSpPr>
          <p:cNvPr id="55299" name="Date Placeholder 2"/>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5300"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5301"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521F1322-AD55-40BA-B3AD-1E0A435274AA}" type="slidenum">
              <a:rPr lang="en-US" sz="1400" smtClean="0"/>
              <a:pPr/>
              <a:t>32</a:t>
            </a:fld>
            <a:endParaRPr lang="en-US" sz="1000" smtClean="0"/>
          </a:p>
        </p:txBody>
      </p:sp>
      <p:sp>
        <p:nvSpPr>
          <p:cNvPr id="55302" name="Line 2"/>
          <p:cNvSpPr>
            <a:spLocks noChangeShapeType="1"/>
          </p:cNvSpPr>
          <p:nvPr/>
        </p:nvSpPr>
        <p:spPr bwMode="auto">
          <a:xfrm>
            <a:off x="3124200" y="5257800"/>
            <a:ext cx="2667000" cy="0"/>
          </a:xfrm>
          <a:prstGeom prst="line">
            <a:avLst/>
          </a:prstGeom>
          <a:noFill/>
          <a:ln w="50800">
            <a:solidFill>
              <a:srgbClr val="FF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Line 3"/>
          <p:cNvSpPr>
            <a:spLocks noChangeShapeType="1"/>
          </p:cNvSpPr>
          <p:nvPr/>
        </p:nvSpPr>
        <p:spPr bwMode="auto">
          <a:xfrm>
            <a:off x="3124200" y="5867400"/>
            <a:ext cx="2667000" cy="0"/>
          </a:xfrm>
          <a:prstGeom prst="line">
            <a:avLst/>
          </a:prstGeom>
          <a:noFill/>
          <a:ln w="50800">
            <a:solidFill>
              <a:srgbClr val="FF3300"/>
            </a:solidFill>
            <a:round/>
            <a:headEnd type="stealth" w="med" len="lg"/>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304" name="Object 5"/>
          <p:cNvGraphicFramePr>
            <a:graphicFrameLocks/>
          </p:cNvGraphicFramePr>
          <p:nvPr/>
        </p:nvGraphicFramePr>
        <p:xfrm>
          <a:off x="385763" y="3052763"/>
          <a:ext cx="3997325" cy="1760537"/>
        </p:xfrm>
        <a:graphic>
          <a:graphicData uri="http://schemas.openxmlformats.org/presentationml/2006/ole">
            <p:oleObj spid="_x0000_s14368" name="Worksheet" r:id="rId4" imgW="3810000" imgH="1828800" progId="Excel.Sheet.8">
              <p:embed/>
            </p:oleObj>
          </a:graphicData>
        </a:graphic>
      </p:graphicFrame>
      <p:sp>
        <p:nvSpPr>
          <p:cNvPr id="55305" name="Rectangle 6"/>
          <p:cNvSpPr>
            <a:spLocks noChangeArrowheads="1"/>
          </p:cNvSpPr>
          <p:nvPr/>
        </p:nvSpPr>
        <p:spPr bwMode="auto">
          <a:xfrm>
            <a:off x="595313" y="1538288"/>
            <a:ext cx="7837487"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800"/>
              <a:t> Add up amounts by day, product</a:t>
            </a:r>
          </a:p>
          <a:p>
            <a:pPr>
              <a:buFontTx/>
              <a:buChar char="•"/>
            </a:pPr>
            <a:r>
              <a:rPr lang="en-US" sz="2800"/>
              <a:t> In SQL:  </a:t>
            </a:r>
            <a:r>
              <a:rPr lang="en-US" sz="2800">
                <a:solidFill>
                  <a:schemeClr val="tx1"/>
                </a:solidFill>
              </a:rPr>
              <a:t>SELECT date, sum(amt) FROM SALE</a:t>
            </a:r>
          </a:p>
          <a:p>
            <a:r>
              <a:rPr lang="en-US" sz="2800">
                <a:solidFill>
                  <a:schemeClr val="tx1"/>
                </a:solidFill>
              </a:rPr>
              <a:t>                    GROUP BY date, prodId</a:t>
            </a:r>
          </a:p>
        </p:txBody>
      </p:sp>
      <p:sp>
        <p:nvSpPr>
          <p:cNvPr id="55306" name="AutoShape 7"/>
          <p:cNvSpPr>
            <a:spLocks noChangeArrowheads="1"/>
          </p:cNvSpPr>
          <p:nvPr/>
        </p:nvSpPr>
        <p:spPr bwMode="auto">
          <a:xfrm>
            <a:off x="4762500" y="3797300"/>
            <a:ext cx="520700" cy="368300"/>
          </a:xfrm>
          <a:prstGeom prst="rightArrow">
            <a:avLst>
              <a:gd name="adj1" fmla="val 50000"/>
              <a:gd name="adj2" fmla="val 70696"/>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307" name="Object 8"/>
          <p:cNvGraphicFramePr>
            <a:graphicFrameLocks/>
          </p:cNvGraphicFramePr>
          <p:nvPr/>
        </p:nvGraphicFramePr>
        <p:xfrm>
          <a:off x="5562600" y="3352800"/>
          <a:ext cx="3136900" cy="1116013"/>
        </p:xfrm>
        <a:graphic>
          <a:graphicData uri="http://schemas.openxmlformats.org/presentationml/2006/ole">
            <p:oleObj spid="_x0000_s14369" name="Worksheet" r:id="rId5" imgW="2952750" imgH="1047750" progId="Excel.Sheet.8">
              <p:embed/>
            </p:oleObj>
          </a:graphicData>
        </a:graphic>
      </p:graphicFrame>
      <p:sp>
        <p:nvSpPr>
          <p:cNvPr id="55308" name="Rectangle 9"/>
          <p:cNvSpPr>
            <a:spLocks noChangeArrowheads="1"/>
          </p:cNvSpPr>
          <p:nvPr/>
        </p:nvSpPr>
        <p:spPr bwMode="auto">
          <a:xfrm>
            <a:off x="3641725" y="5622925"/>
            <a:ext cx="1492250"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drill-down</a:t>
            </a:r>
          </a:p>
        </p:txBody>
      </p:sp>
      <p:sp>
        <p:nvSpPr>
          <p:cNvPr id="55309" name="Rectangle 10"/>
          <p:cNvSpPr>
            <a:spLocks noChangeArrowheads="1"/>
          </p:cNvSpPr>
          <p:nvPr/>
        </p:nvSpPr>
        <p:spPr bwMode="auto">
          <a:xfrm>
            <a:off x="3870325" y="5013325"/>
            <a:ext cx="9318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rollup</a:t>
            </a:r>
          </a:p>
        </p:txBody>
      </p:sp>
    </p:spTree>
    <p:extLst>
      <p:ext uri="{BB962C8B-B14F-4D97-AF65-F5344CB8AC3E}">
        <p14:creationId xmlns="" xmlns:p14="http://schemas.microsoft.com/office/powerpoint/2010/main" val="2688153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pPr eaLnBrk="1" hangingPunct="1"/>
            <a:r>
              <a:rPr lang="en-US" smtClean="0"/>
              <a:t>Aggregates</a:t>
            </a:r>
          </a:p>
        </p:txBody>
      </p:sp>
      <p:sp>
        <p:nvSpPr>
          <p:cNvPr id="56323" name="Rectangle 3"/>
          <p:cNvSpPr>
            <a:spLocks noGrp="1" noChangeArrowheads="1"/>
          </p:cNvSpPr>
          <p:nvPr>
            <p:ph idx="1"/>
          </p:nvPr>
        </p:nvSpPr>
        <p:spPr/>
        <p:txBody>
          <a:bodyPr/>
          <a:lstStyle/>
          <a:p>
            <a:pPr eaLnBrk="1" hangingPunct="1"/>
            <a:r>
              <a:rPr lang="en-US" smtClean="0"/>
              <a:t>Operators: sum, count, max, min,       			median, ave</a:t>
            </a:r>
          </a:p>
          <a:p>
            <a:pPr eaLnBrk="1" hangingPunct="1"/>
            <a:r>
              <a:rPr lang="en-US" smtClean="0"/>
              <a:t>“Having” clause</a:t>
            </a:r>
          </a:p>
          <a:p>
            <a:pPr eaLnBrk="1" hangingPunct="1"/>
            <a:r>
              <a:rPr lang="en-US" smtClean="0"/>
              <a:t>Using dimension hierarchy</a:t>
            </a:r>
          </a:p>
          <a:p>
            <a:pPr lvl="1" eaLnBrk="1" hangingPunct="1"/>
            <a:r>
              <a:rPr lang="en-US" smtClean="0"/>
              <a:t>average by region (within store)</a:t>
            </a:r>
          </a:p>
          <a:p>
            <a:pPr lvl="1" eaLnBrk="1" hangingPunct="1"/>
            <a:r>
              <a:rPr lang="en-US" smtClean="0"/>
              <a:t>maximum by month (within date)</a:t>
            </a:r>
          </a:p>
        </p:txBody>
      </p:sp>
      <p:sp>
        <p:nvSpPr>
          <p:cNvPr id="56324"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632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endParaRPr lang="en-US" sz="1400" smtClean="0"/>
          </a:p>
        </p:txBody>
      </p:sp>
      <p:sp>
        <p:nvSpPr>
          <p:cNvPr id="5632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2"/>
                </a:solidFill>
                <a:latin typeface="Arial" charset="0"/>
              </a:defRPr>
            </a:lvl1pPr>
            <a:lvl2pPr marL="742950" indent="-285750">
              <a:defRPr sz="2400">
                <a:solidFill>
                  <a:schemeClr val="tx2"/>
                </a:solidFill>
                <a:latin typeface="Arial" charset="0"/>
              </a:defRPr>
            </a:lvl2pPr>
            <a:lvl3pPr marL="1143000" indent="-228600">
              <a:defRPr sz="2400">
                <a:solidFill>
                  <a:schemeClr val="tx2"/>
                </a:solidFill>
                <a:latin typeface="Arial" charset="0"/>
              </a:defRPr>
            </a:lvl3pPr>
            <a:lvl4pPr marL="1600200" indent="-228600">
              <a:defRPr sz="2400">
                <a:solidFill>
                  <a:schemeClr val="tx2"/>
                </a:solidFill>
                <a:latin typeface="Arial" charset="0"/>
              </a:defRPr>
            </a:lvl4pPr>
            <a:lvl5pPr marL="2057400" indent="-228600">
              <a:defRPr sz="2400">
                <a:solidFill>
                  <a:schemeClr val="tx2"/>
                </a:solidFill>
                <a:latin typeface="Arial" charset="0"/>
              </a:defRPr>
            </a:lvl5pPr>
            <a:lvl6pPr marL="2514600" indent="-228600" eaLnBrk="0" fontAlgn="base" hangingPunct="0">
              <a:spcBef>
                <a:spcPct val="0"/>
              </a:spcBef>
              <a:spcAft>
                <a:spcPct val="0"/>
              </a:spcAft>
              <a:defRPr sz="2400">
                <a:solidFill>
                  <a:schemeClr val="tx2"/>
                </a:solidFill>
                <a:latin typeface="Arial" charset="0"/>
              </a:defRPr>
            </a:lvl6pPr>
            <a:lvl7pPr marL="2971800" indent="-228600" eaLnBrk="0" fontAlgn="base" hangingPunct="0">
              <a:spcBef>
                <a:spcPct val="0"/>
              </a:spcBef>
              <a:spcAft>
                <a:spcPct val="0"/>
              </a:spcAft>
              <a:defRPr sz="2400">
                <a:solidFill>
                  <a:schemeClr val="tx2"/>
                </a:solidFill>
                <a:latin typeface="Arial" charset="0"/>
              </a:defRPr>
            </a:lvl7pPr>
            <a:lvl8pPr marL="3429000" indent="-228600" eaLnBrk="0" fontAlgn="base" hangingPunct="0">
              <a:spcBef>
                <a:spcPct val="0"/>
              </a:spcBef>
              <a:spcAft>
                <a:spcPct val="0"/>
              </a:spcAft>
              <a:defRPr sz="2400">
                <a:solidFill>
                  <a:schemeClr val="tx2"/>
                </a:solidFill>
                <a:latin typeface="Arial" charset="0"/>
              </a:defRPr>
            </a:lvl8pPr>
            <a:lvl9pPr marL="3886200" indent="-228600" eaLnBrk="0" fontAlgn="base" hangingPunct="0">
              <a:spcBef>
                <a:spcPct val="0"/>
              </a:spcBef>
              <a:spcAft>
                <a:spcPct val="0"/>
              </a:spcAft>
              <a:defRPr sz="2400">
                <a:solidFill>
                  <a:schemeClr val="tx2"/>
                </a:solidFill>
                <a:latin typeface="Arial" charset="0"/>
              </a:defRPr>
            </a:lvl9pPr>
          </a:lstStyle>
          <a:p>
            <a:fld id="{37107519-D829-43F1-B1F5-A682B363BCD3}" type="slidenum">
              <a:rPr lang="en-US" sz="1400" smtClean="0"/>
              <a:pPr/>
              <a:t>33</a:t>
            </a:fld>
            <a:endParaRPr lang="en-US" sz="1000" smtClean="0"/>
          </a:p>
        </p:txBody>
      </p:sp>
    </p:spTree>
    <p:extLst>
      <p:ext uri="{BB962C8B-B14F-4D97-AF65-F5344CB8AC3E}">
        <p14:creationId xmlns="" xmlns:p14="http://schemas.microsoft.com/office/powerpoint/2010/main" val="2134095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203200" y="914400"/>
            <a:ext cx="8280400" cy="533400"/>
          </a:xfrm>
        </p:spPr>
        <p:txBody>
          <a:bodyPr>
            <a:normAutofit fontScale="90000"/>
          </a:bodyPr>
          <a:lstStyle/>
          <a:p>
            <a:pPr fontAlgn="auto">
              <a:spcAft>
                <a:spcPts val="0"/>
              </a:spcAft>
              <a:defRPr/>
            </a:pPr>
            <a:r>
              <a:rPr lang="en-US"/>
              <a:t>What is Data Mining?</a:t>
            </a:r>
          </a:p>
        </p:txBody>
      </p:sp>
      <p:sp>
        <p:nvSpPr>
          <p:cNvPr id="21508" name="Rectangle 4"/>
          <p:cNvSpPr>
            <a:spLocks noGrp="1" noChangeArrowheads="1"/>
          </p:cNvSpPr>
          <p:nvPr>
            <p:ph idx="1"/>
          </p:nvPr>
        </p:nvSpPr>
        <p:spPr>
          <a:xfrm>
            <a:off x="374650" y="1828800"/>
            <a:ext cx="8540750" cy="5029200"/>
          </a:xfrm>
        </p:spPr>
        <p:txBody>
          <a:bodyPr/>
          <a:lstStyle/>
          <a:p>
            <a:pPr marL="400050">
              <a:lnSpc>
                <a:spcPct val="95000"/>
              </a:lnSpc>
            </a:pPr>
            <a:r>
              <a:rPr lang="en-US" dirty="0" smtClean="0"/>
              <a:t>Discovery of useful, possibly unexpected, patterns in data</a:t>
            </a:r>
            <a:endParaRPr lang="en-US" b="1" dirty="0" smtClean="0"/>
          </a:p>
          <a:p>
            <a:pPr marL="400050">
              <a:lnSpc>
                <a:spcPct val="95000"/>
              </a:lnSpc>
            </a:pPr>
            <a:r>
              <a:rPr lang="en-US" dirty="0"/>
              <a:t>Non-trivial extraction of implicit, previously unknown and potentially useful information from data</a:t>
            </a:r>
          </a:p>
          <a:p>
            <a:pPr marL="400050">
              <a:lnSpc>
                <a:spcPct val="95000"/>
              </a:lnSpc>
            </a:pPr>
            <a:r>
              <a:rPr lang="en-US" dirty="0"/>
              <a:t>Exploration &amp; analysis, by automatic or </a:t>
            </a:r>
            <a:br>
              <a:rPr lang="en-US" dirty="0"/>
            </a:br>
            <a:r>
              <a:rPr lang="en-US" dirty="0"/>
              <a:t>semi-automatic means, of  large quantities of data in order to discover meaningful patterns </a:t>
            </a:r>
            <a:r>
              <a:rPr lang="en-US" b="1" dirty="0" smtClean="0"/>
              <a:t/>
            </a:r>
            <a:br>
              <a:rPr lang="en-US" b="1" dirty="0" smtClean="0"/>
            </a:br>
            <a:endParaRPr lang="en-US" b="1" dirty="0" smtClean="0"/>
          </a:p>
        </p:txBody>
      </p:sp>
    </p:spTree>
    <p:extLst>
      <p:ext uri="{BB962C8B-B14F-4D97-AF65-F5344CB8AC3E}">
        <p14:creationId xmlns="" xmlns:p14="http://schemas.microsoft.com/office/powerpoint/2010/main" val="715164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fontAlgn="auto">
              <a:spcAft>
                <a:spcPts val="0"/>
              </a:spcAft>
              <a:defRPr/>
            </a:pPr>
            <a:r>
              <a:rPr lang="en-US" dirty="0"/>
              <a:t>Data Mining </a:t>
            </a:r>
            <a:r>
              <a:rPr lang="en-US" dirty="0" smtClean="0"/>
              <a:t>Tasks</a:t>
            </a:r>
            <a:endParaRPr lang="en-US" dirty="0"/>
          </a:p>
        </p:txBody>
      </p:sp>
      <p:sp>
        <p:nvSpPr>
          <p:cNvPr id="25603" name="Rectangle 3"/>
          <p:cNvSpPr>
            <a:spLocks noGrp="1" noChangeArrowheads="1"/>
          </p:cNvSpPr>
          <p:nvPr>
            <p:ph idx="1"/>
          </p:nvPr>
        </p:nvSpPr>
        <p:spPr/>
        <p:txBody>
          <a:bodyPr>
            <a:normAutofit/>
          </a:bodyPr>
          <a:lstStyle/>
          <a:p>
            <a:r>
              <a:rPr lang="en-US" dirty="0" smtClean="0"/>
              <a:t>Classification </a:t>
            </a:r>
            <a:r>
              <a:rPr lang="en-US" sz="2000" dirty="0" smtClean="0"/>
              <a:t>[Predictive]</a:t>
            </a:r>
            <a:endParaRPr lang="en-US" dirty="0" smtClean="0"/>
          </a:p>
          <a:p>
            <a:r>
              <a:rPr lang="en-US" dirty="0" smtClean="0"/>
              <a:t>Clustering </a:t>
            </a:r>
            <a:r>
              <a:rPr lang="en-US" sz="2000" dirty="0" smtClean="0"/>
              <a:t>[Descriptive]</a:t>
            </a:r>
            <a:endParaRPr lang="en-US" dirty="0" smtClean="0"/>
          </a:p>
          <a:p>
            <a:r>
              <a:rPr lang="en-US" dirty="0" smtClean="0"/>
              <a:t>Association Rule Discovery </a:t>
            </a:r>
            <a:r>
              <a:rPr lang="en-US" sz="2000" dirty="0" smtClean="0"/>
              <a:t>[Descriptive]</a:t>
            </a:r>
            <a:endParaRPr lang="en-US" dirty="0" smtClean="0"/>
          </a:p>
          <a:p>
            <a:r>
              <a:rPr lang="en-US" dirty="0" smtClean="0"/>
              <a:t>Sequential Pattern Discovery </a:t>
            </a:r>
            <a:r>
              <a:rPr lang="en-US" sz="2000" dirty="0" smtClean="0"/>
              <a:t>[Descriptive]</a:t>
            </a:r>
            <a:endParaRPr lang="en-US" dirty="0" smtClean="0"/>
          </a:p>
          <a:p>
            <a:r>
              <a:rPr lang="en-US" dirty="0" smtClean="0"/>
              <a:t>Regression </a:t>
            </a:r>
            <a:r>
              <a:rPr lang="en-US" sz="2000" dirty="0" smtClean="0"/>
              <a:t>[Predictive]</a:t>
            </a:r>
            <a:endParaRPr lang="en-US" dirty="0" smtClean="0"/>
          </a:p>
          <a:p>
            <a:pPr lvl="0"/>
            <a:r>
              <a:rPr lang="en-US" dirty="0" smtClean="0"/>
              <a:t>Deviation Detection </a:t>
            </a:r>
            <a:r>
              <a:rPr lang="en-US" sz="2000" dirty="0">
                <a:solidFill>
                  <a:prstClr val="black"/>
                </a:solidFill>
              </a:rPr>
              <a:t>[Predictive</a:t>
            </a:r>
            <a:r>
              <a:rPr lang="en-US" sz="2000" dirty="0" smtClean="0">
                <a:solidFill>
                  <a:prstClr val="black"/>
                </a:solidFill>
              </a:rPr>
              <a:t>]</a:t>
            </a:r>
            <a:endParaRPr lang="en-US" dirty="0" smtClean="0"/>
          </a:p>
          <a:p>
            <a:r>
              <a:rPr lang="en-US" dirty="0" smtClean="0"/>
              <a:t>Collaborative Filter </a:t>
            </a:r>
            <a:r>
              <a:rPr lang="en-US" sz="2000" dirty="0" smtClean="0"/>
              <a:t>[Predictive]</a:t>
            </a:r>
          </a:p>
          <a:p>
            <a:endParaRPr lang="en-US" sz="2000" dirty="0" smtClean="0"/>
          </a:p>
        </p:txBody>
      </p:sp>
    </p:spTree>
    <p:extLst>
      <p:ext uri="{BB962C8B-B14F-4D97-AF65-F5344CB8AC3E}">
        <p14:creationId xmlns="" xmlns:p14="http://schemas.microsoft.com/office/powerpoint/2010/main" val="284899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fontAlgn="auto">
              <a:spcAft>
                <a:spcPts val="0"/>
              </a:spcAft>
              <a:defRPr/>
            </a:pPr>
            <a:r>
              <a:rPr lang="en-US"/>
              <a:t>Classification: Definition</a:t>
            </a:r>
          </a:p>
        </p:txBody>
      </p:sp>
      <p:sp>
        <p:nvSpPr>
          <p:cNvPr id="26627" name="Rectangle 3"/>
          <p:cNvSpPr>
            <a:spLocks noGrp="1" noChangeArrowheads="1"/>
          </p:cNvSpPr>
          <p:nvPr>
            <p:ph idx="1"/>
          </p:nvPr>
        </p:nvSpPr>
        <p:spPr>
          <a:xfrm>
            <a:off x="457200" y="1546225"/>
            <a:ext cx="7840663" cy="3863975"/>
          </a:xfrm>
        </p:spPr>
        <p:txBody>
          <a:bodyPr>
            <a:normAutofit fontScale="92500" lnSpcReduction="20000"/>
          </a:bodyPr>
          <a:lstStyle/>
          <a:p>
            <a:pPr>
              <a:lnSpc>
                <a:spcPct val="90000"/>
              </a:lnSpc>
            </a:pPr>
            <a:r>
              <a:rPr lang="en-US" smtClean="0"/>
              <a:t>Given a collection of records (</a:t>
            </a:r>
            <a:r>
              <a:rPr lang="en-US" i="1" smtClean="0">
                <a:solidFill>
                  <a:srgbClr val="CC0000"/>
                </a:solidFill>
              </a:rPr>
              <a:t>training set </a:t>
            </a:r>
            <a:r>
              <a:rPr lang="en-US" smtClean="0"/>
              <a:t>)</a:t>
            </a:r>
          </a:p>
          <a:p>
            <a:pPr lvl="1">
              <a:lnSpc>
                <a:spcPct val="90000"/>
              </a:lnSpc>
            </a:pPr>
            <a:r>
              <a:rPr lang="en-US" smtClean="0"/>
              <a:t>Each record contains a set of </a:t>
            </a:r>
            <a:r>
              <a:rPr lang="en-US" i="1" smtClean="0">
                <a:solidFill>
                  <a:srgbClr val="CC0000"/>
                </a:solidFill>
              </a:rPr>
              <a:t>attributes</a:t>
            </a:r>
            <a:r>
              <a:rPr lang="en-US" smtClean="0"/>
              <a:t>, one of the attributes is the </a:t>
            </a:r>
            <a:r>
              <a:rPr lang="en-US" i="1" smtClean="0">
                <a:solidFill>
                  <a:srgbClr val="CC0000"/>
                </a:solidFill>
              </a:rPr>
              <a:t>class</a:t>
            </a:r>
            <a:r>
              <a:rPr lang="en-US" smtClean="0"/>
              <a:t>.</a:t>
            </a:r>
          </a:p>
          <a:p>
            <a:pPr>
              <a:lnSpc>
                <a:spcPct val="90000"/>
              </a:lnSpc>
            </a:pPr>
            <a:r>
              <a:rPr lang="en-US" smtClean="0"/>
              <a:t>Find a </a:t>
            </a:r>
            <a:r>
              <a:rPr lang="en-US" i="1" smtClean="0">
                <a:solidFill>
                  <a:srgbClr val="CC0000"/>
                </a:solidFill>
              </a:rPr>
              <a:t>model</a:t>
            </a:r>
            <a:r>
              <a:rPr lang="en-US" smtClean="0"/>
              <a:t>  for class attribute as a function of the values of other attributes.</a:t>
            </a:r>
          </a:p>
          <a:p>
            <a:pPr>
              <a:lnSpc>
                <a:spcPct val="90000"/>
              </a:lnSpc>
            </a:pPr>
            <a:r>
              <a:rPr lang="en-US" smtClean="0"/>
              <a:t>Goal: </a:t>
            </a:r>
            <a:r>
              <a:rPr lang="en-US" u="sng" smtClean="0"/>
              <a:t>previously unseen</a:t>
            </a:r>
            <a:r>
              <a:rPr lang="en-US" smtClean="0"/>
              <a:t> records should be assigned a class as accurately as possible.</a:t>
            </a:r>
          </a:p>
          <a:p>
            <a:pPr lvl="1">
              <a:lnSpc>
                <a:spcPct val="90000"/>
              </a:lnSpc>
            </a:pPr>
            <a:r>
              <a:rPr lang="en-US" smtClean="0"/>
              <a:t>A </a:t>
            </a:r>
            <a:r>
              <a:rPr lang="en-US" i="1" smtClean="0">
                <a:solidFill>
                  <a:srgbClr val="CC0000"/>
                </a:solidFill>
              </a:rPr>
              <a:t>test set</a:t>
            </a:r>
            <a:r>
              <a:rPr lang="en-US" smtClean="0"/>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 xmlns:p14="http://schemas.microsoft.com/office/powerpoint/2010/main" val="2894069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Decision Trees</a:t>
            </a:r>
          </a:p>
        </p:txBody>
      </p:sp>
      <p:sp>
        <p:nvSpPr>
          <p:cNvPr id="6" name="Slide Number Placeholder 2"/>
          <p:cNvSpPr>
            <a:spLocks noGrp="1"/>
          </p:cNvSpPr>
          <p:nvPr>
            <p:ph type="sldNum" sz="quarter" idx="12"/>
          </p:nvPr>
        </p:nvSpPr>
        <p:spPr/>
        <p:txBody>
          <a:bodyPr/>
          <a:lstStyle/>
          <a:p>
            <a:pPr>
              <a:defRPr/>
            </a:pPr>
            <a:fld id="{0100732E-9EA1-439E-876C-CEBE47E05653}" type="slidenum">
              <a:rPr lang="en-US"/>
              <a:pPr>
                <a:defRPr/>
              </a:pPr>
              <a:t>37</a:t>
            </a:fld>
            <a:endParaRPr lang="en-US"/>
          </a:p>
        </p:txBody>
      </p:sp>
      <p:graphicFrame>
        <p:nvGraphicFramePr>
          <p:cNvPr id="19460" name="Object 3"/>
          <p:cNvGraphicFramePr>
            <a:graphicFrameLocks/>
          </p:cNvGraphicFramePr>
          <p:nvPr/>
        </p:nvGraphicFramePr>
        <p:xfrm>
          <a:off x="1828800" y="3892550"/>
          <a:ext cx="4819650" cy="1914525"/>
        </p:xfrm>
        <a:graphic>
          <a:graphicData uri="http://schemas.openxmlformats.org/presentationml/2006/ole">
            <p:oleObj spid="_x0000_s20491" name="Worksheet" r:id="rId3" imgW="4591202" imgH="1809902" progId="Excel.Sheet.8">
              <p:embed/>
            </p:oleObj>
          </a:graphicData>
        </a:graphic>
      </p:graphicFrame>
      <p:sp>
        <p:nvSpPr>
          <p:cNvPr id="19461" name="Text Box 4"/>
          <p:cNvSpPr txBox="1">
            <a:spLocks noChangeArrowheads="1"/>
          </p:cNvSpPr>
          <p:nvPr/>
        </p:nvSpPr>
        <p:spPr bwMode="auto">
          <a:xfrm>
            <a:off x="317500" y="1282700"/>
            <a:ext cx="8383588"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800">
                <a:latin typeface="Arial" charset="0"/>
              </a:rPr>
              <a:t>Example:</a:t>
            </a:r>
          </a:p>
          <a:p>
            <a:pPr>
              <a:buFontTx/>
              <a:buChar char="•"/>
            </a:pPr>
            <a:r>
              <a:rPr lang="en-US" sz="2800">
                <a:latin typeface="Arial" charset="0"/>
              </a:rPr>
              <a:t> Conducted survey to see what customers were</a:t>
            </a:r>
            <a:br>
              <a:rPr lang="en-US" sz="2800">
                <a:latin typeface="Arial" charset="0"/>
              </a:rPr>
            </a:br>
            <a:r>
              <a:rPr lang="en-US" sz="2800">
                <a:latin typeface="Arial" charset="0"/>
              </a:rPr>
              <a:t>   interested in new model car</a:t>
            </a:r>
          </a:p>
          <a:p>
            <a:pPr>
              <a:buFontTx/>
              <a:buChar char="•"/>
            </a:pPr>
            <a:r>
              <a:rPr lang="en-US" sz="2800">
                <a:latin typeface="Arial" charset="0"/>
              </a:rPr>
              <a:t> Want to select customers for advertising campaign</a:t>
            </a:r>
            <a:endParaRPr lang="en-US" sz="2400">
              <a:latin typeface="Arial" charset="0"/>
            </a:endParaRPr>
          </a:p>
        </p:txBody>
      </p:sp>
      <p:sp>
        <p:nvSpPr>
          <p:cNvPr id="19462" name="AutoShape 5"/>
          <p:cNvSpPr>
            <a:spLocks noChangeArrowheads="1"/>
          </p:cNvSpPr>
          <p:nvPr/>
        </p:nvSpPr>
        <p:spPr bwMode="auto">
          <a:xfrm>
            <a:off x="7239000" y="4343400"/>
            <a:ext cx="1600200" cy="914400"/>
          </a:xfrm>
          <a:prstGeom prst="wedgeRoundRectCallout">
            <a:avLst>
              <a:gd name="adj1" fmla="val -86606"/>
              <a:gd name="adj2" fmla="val 4690"/>
              <a:gd name="adj3" fmla="val 16667"/>
            </a:avLst>
          </a:prstGeom>
          <a:solidFill>
            <a:srgbClr val="FFFF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tx2"/>
                </a:solidFill>
                <a:latin typeface="Arial" charset="0"/>
              </a:rPr>
              <a:t>training</a:t>
            </a:r>
          </a:p>
          <a:p>
            <a:pPr algn="ctr"/>
            <a:r>
              <a:rPr lang="en-US" sz="2400">
                <a:solidFill>
                  <a:schemeClr val="tx2"/>
                </a:solidFill>
                <a:latin typeface="Arial" charset="0"/>
              </a:rPr>
              <a:t>set</a:t>
            </a:r>
          </a:p>
        </p:txBody>
      </p:sp>
    </p:spTree>
    <p:extLst>
      <p:ext uri="{BB962C8B-B14F-4D97-AF65-F5344CB8AC3E}">
        <p14:creationId xmlns="" xmlns:p14="http://schemas.microsoft.com/office/powerpoint/2010/main" val="2534229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Clustering</a:t>
            </a:r>
          </a:p>
        </p:txBody>
      </p:sp>
      <p:sp>
        <p:nvSpPr>
          <p:cNvPr id="28" name="Slide Number Placeholder 3"/>
          <p:cNvSpPr>
            <a:spLocks noGrp="1"/>
          </p:cNvSpPr>
          <p:nvPr>
            <p:ph type="sldNum" sz="quarter" idx="12"/>
          </p:nvPr>
        </p:nvSpPr>
        <p:spPr/>
        <p:txBody>
          <a:bodyPr/>
          <a:lstStyle/>
          <a:p>
            <a:pPr>
              <a:defRPr/>
            </a:pPr>
            <a:fld id="{844EB8A5-7788-4657-8EB3-5E067918D8FC}" type="slidenum">
              <a:rPr lang="en-US"/>
              <a:pPr>
                <a:defRPr/>
              </a:pPr>
              <a:t>38</a:t>
            </a:fld>
            <a:endParaRPr lang="en-US"/>
          </a:p>
        </p:txBody>
      </p:sp>
      <p:sp>
        <p:nvSpPr>
          <p:cNvPr id="23556" name="AutoShape 3"/>
          <p:cNvSpPr>
            <a:spLocks noChangeArrowheads="1"/>
          </p:cNvSpPr>
          <p:nvPr/>
        </p:nvSpPr>
        <p:spPr bwMode="auto">
          <a:xfrm>
            <a:off x="2895600" y="2057400"/>
            <a:ext cx="2971800" cy="2895600"/>
          </a:xfrm>
          <a:prstGeom prst="cube">
            <a:avLst>
              <a:gd name="adj" fmla="val 25000"/>
            </a:avLst>
          </a:prstGeom>
          <a:noFill/>
          <a:ln w="28575">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Text Box 4"/>
          <p:cNvSpPr txBox="1">
            <a:spLocks noChangeArrowheads="1"/>
          </p:cNvSpPr>
          <p:nvPr/>
        </p:nvSpPr>
        <p:spPr bwMode="auto">
          <a:xfrm>
            <a:off x="3413125" y="5068888"/>
            <a:ext cx="6937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age</a:t>
            </a:r>
          </a:p>
        </p:txBody>
      </p:sp>
      <p:sp>
        <p:nvSpPr>
          <p:cNvPr id="23558" name="Text Box 5"/>
          <p:cNvSpPr txBox="1">
            <a:spLocks noChangeArrowheads="1"/>
          </p:cNvSpPr>
          <p:nvPr/>
        </p:nvSpPr>
        <p:spPr bwMode="auto">
          <a:xfrm>
            <a:off x="1431925" y="3544888"/>
            <a:ext cx="116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income</a:t>
            </a:r>
          </a:p>
        </p:txBody>
      </p:sp>
      <p:sp>
        <p:nvSpPr>
          <p:cNvPr id="23559" name="Text Box 6"/>
          <p:cNvSpPr txBox="1">
            <a:spLocks noChangeArrowheads="1"/>
          </p:cNvSpPr>
          <p:nvPr/>
        </p:nvSpPr>
        <p:spPr bwMode="auto">
          <a:xfrm>
            <a:off x="5775325" y="4383088"/>
            <a:ext cx="15081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education</a:t>
            </a:r>
          </a:p>
        </p:txBody>
      </p:sp>
      <p:sp>
        <p:nvSpPr>
          <p:cNvPr id="23560" name="AutoShape 7"/>
          <p:cNvSpPr>
            <a:spLocks noChangeArrowheads="1"/>
          </p:cNvSpPr>
          <p:nvPr/>
        </p:nvSpPr>
        <p:spPr bwMode="auto">
          <a:xfrm>
            <a:off x="4419600" y="3505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AutoShape 8"/>
          <p:cNvSpPr>
            <a:spLocks noChangeArrowheads="1"/>
          </p:cNvSpPr>
          <p:nvPr/>
        </p:nvSpPr>
        <p:spPr bwMode="auto">
          <a:xfrm>
            <a:off x="4953000" y="2362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AutoShape 9"/>
          <p:cNvSpPr>
            <a:spLocks noChangeArrowheads="1"/>
          </p:cNvSpPr>
          <p:nvPr/>
        </p:nvSpPr>
        <p:spPr bwMode="auto">
          <a:xfrm>
            <a:off x="5486400" y="2743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AutoShape 10"/>
          <p:cNvSpPr>
            <a:spLocks noChangeArrowheads="1"/>
          </p:cNvSpPr>
          <p:nvPr/>
        </p:nvSpPr>
        <p:spPr bwMode="auto">
          <a:xfrm>
            <a:off x="5257800" y="2362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AutoShape 11"/>
          <p:cNvSpPr>
            <a:spLocks noChangeArrowheads="1"/>
          </p:cNvSpPr>
          <p:nvPr/>
        </p:nvSpPr>
        <p:spPr bwMode="auto">
          <a:xfrm>
            <a:off x="5562600" y="24384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AutoShape 12"/>
          <p:cNvSpPr>
            <a:spLocks noChangeArrowheads="1"/>
          </p:cNvSpPr>
          <p:nvPr/>
        </p:nvSpPr>
        <p:spPr bwMode="auto">
          <a:xfrm>
            <a:off x="5257800" y="21336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AutoShape 13"/>
          <p:cNvSpPr>
            <a:spLocks noChangeArrowheads="1"/>
          </p:cNvSpPr>
          <p:nvPr/>
        </p:nvSpPr>
        <p:spPr bwMode="auto">
          <a:xfrm>
            <a:off x="3581400" y="4648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AutoShape 14"/>
          <p:cNvSpPr>
            <a:spLocks noChangeArrowheads="1"/>
          </p:cNvSpPr>
          <p:nvPr/>
        </p:nvSpPr>
        <p:spPr bwMode="auto">
          <a:xfrm>
            <a:off x="3505200" y="4267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AutoShape 15"/>
          <p:cNvSpPr>
            <a:spLocks noChangeArrowheads="1"/>
          </p:cNvSpPr>
          <p:nvPr/>
        </p:nvSpPr>
        <p:spPr bwMode="auto">
          <a:xfrm>
            <a:off x="3276600" y="46482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AutoShape 16"/>
          <p:cNvSpPr>
            <a:spLocks noChangeArrowheads="1"/>
          </p:cNvSpPr>
          <p:nvPr/>
        </p:nvSpPr>
        <p:spPr bwMode="auto">
          <a:xfrm>
            <a:off x="3048000" y="44958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17"/>
          <p:cNvSpPr>
            <a:spLocks noChangeShapeType="1"/>
          </p:cNvSpPr>
          <p:nvPr/>
        </p:nvSpPr>
        <p:spPr bwMode="auto">
          <a:xfrm>
            <a:off x="3657600" y="2057400"/>
            <a:ext cx="0" cy="2133600"/>
          </a:xfrm>
          <a:prstGeom prst="line">
            <a:avLst/>
          </a:prstGeom>
          <a:noFill/>
          <a:ln w="127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Line 18"/>
          <p:cNvSpPr>
            <a:spLocks noChangeShapeType="1"/>
          </p:cNvSpPr>
          <p:nvPr/>
        </p:nvSpPr>
        <p:spPr bwMode="auto">
          <a:xfrm flipH="1">
            <a:off x="2895600" y="4191000"/>
            <a:ext cx="762000" cy="762000"/>
          </a:xfrm>
          <a:prstGeom prst="line">
            <a:avLst/>
          </a:prstGeom>
          <a:noFill/>
          <a:ln w="127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19"/>
          <p:cNvSpPr>
            <a:spLocks noChangeShapeType="1"/>
          </p:cNvSpPr>
          <p:nvPr/>
        </p:nvSpPr>
        <p:spPr bwMode="auto">
          <a:xfrm>
            <a:off x="3581400" y="4191000"/>
            <a:ext cx="2286000" cy="0"/>
          </a:xfrm>
          <a:prstGeom prst="line">
            <a:avLst/>
          </a:prstGeom>
          <a:noFill/>
          <a:ln w="1270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AutoShape 20"/>
          <p:cNvSpPr>
            <a:spLocks noChangeArrowheads="1"/>
          </p:cNvSpPr>
          <p:nvPr/>
        </p:nvSpPr>
        <p:spPr bwMode="auto">
          <a:xfrm>
            <a:off x="3352800" y="25146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AutoShape 21"/>
          <p:cNvSpPr>
            <a:spLocks noChangeArrowheads="1"/>
          </p:cNvSpPr>
          <p:nvPr/>
        </p:nvSpPr>
        <p:spPr bwMode="auto">
          <a:xfrm>
            <a:off x="3429000" y="44958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AutoShape 22"/>
          <p:cNvSpPr>
            <a:spLocks noChangeArrowheads="1"/>
          </p:cNvSpPr>
          <p:nvPr/>
        </p:nvSpPr>
        <p:spPr bwMode="auto">
          <a:xfrm>
            <a:off x="5410200" y="22860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AutoShape 23"/>
          <p:cNvSpPr>
            <a:spLocks noChangeArrowheads="1"/>
          </p:cNvSpPr>
          <p:nvPr/>
        </p:nvSpPr>
        <p:spPr bwMode="auto">
          <a:xfrm>
            <a:off x="5257800" y="28194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AutoShape 24"/>
          <p:cNvSpPr>
            <a:spLocks noChangeArrowheads="1"/>
          </p:cNvSpPr>
          <p:nvPr/>
        </p:nvSpPr>
        <p:spPr bwMode="auto">
          <a:xfrm>
            <a:off x="3352800" y="47244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AutoShape 25"/>
          <p:cNvSpPr>
            <a:spLocks noChangeArrowheads="1"/>
          </p:cNvSpPr>
          <p:nvPr/>
        </p:nvSpPr>
        <p:spPr bwMode="auto">
          <a:xfrm>
            <a:off x="3276600" y="4343400"/>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6" name="Freeform 26"/>
          <p:cNvSpPr>
            <a:spLocks/>
          </p:cNvSpPr>
          <p:nvPr/>
        </p:nvSpPr>
        <p:spPr bwMode="auto">
          <a:xfrm>
            <a:off x="2581275" y="3881438"/>
            <a:ext cx="1660525" cy="1312862"/>
          </a:xfrm>
          <a:custGeom>
            <a:avLst/>
            <a:gdLst>
              <a:gd name="T0" fmla="*/ 1869955938 w 1046"/>
              <a:gd name="T1" fmla="*/ 309978307 h 827"/>
              <a:gd name="T2" fmla="*/ 1547375938 w 1046"/>
              <a:gd name="T3" fmla="*/ 168849611 h 827"/>
              <a:gd name="T4" fmla="*/ 378023438 w 1046"/>
              <a:gd name="T5" fmla="*/ 189010853 h 827"/>
              <a:gd name="T6" fmla="*/ 257055938 w 1046"/>
              <a:gd name="T7" fmla="*/ 269655822 h 827"/>
              <a:gd name="T8" fmla="*/ 136088438 w 1046"/>
              <a:gd name="T9" fmla="*/ 511590730 h 827"/>
              <a:gd name="T10" fmla="*/ 357862188 w 1046"/>
              <a:gd name="T11" fmla="*/ 1741426512 h 827"/>
              <a:gd name="T12" fmla="*/ 942538438 w 1046"/>
              <a:gd name="T13" fmla="*/ 2023683904 h 827"/>
              <a:gd name="T14" fmla="*/ 1144150938 w 1046"/>
              <a:gd name="T15" fmla="*/ 2043845147 h 827"/>
              <a:gd name="T16" fmla="*/ 1345763438 w 1046"/>
              <a:gd name="T17" fmla="*/ 2084167631 h 827"/>
              <a:gd name="T18" fmla="*/ 2051407188 w 1046"/>
              <a:gd name="T19" fmla="*/ 2064006389 h 827"/>
              <a:gd name="T20" fmla="*/ 2147483647 w 1046"/>
              <a:gd name="T21" fmla="*/ 2003522662 h 827"/>
              <a:gd name="T22" fmla="*/ 2147483647 w 1046"/>
              <a:gd name="T23" fmla="*/ 1519652846 h 827"/>
              <a:gd name="T24" fmla="*/ 2147483647 w 1046"/>
              <a:gd name="T25" fmla="*/ 1318040423 h 827"/>
              <a:gd name="T26" fmla="*/ 2147483647 w 1046"/>
              <a:gd name="T27" fmla="*/ 1217234211 h 827"/>
              <a:gd name="T28" fmla="*/ 2147483647 w 1046"/>
              <a:gd name="T29" fmla="*/ 814009365 h 827"/>
              <a:gd name="T30" fmla="*/ 2147483647 w 1046"/>
              <a:gd name="T31" fmla="*/ 572074457 h 827"/>
              <a:gd name="T32" fmla="*/ 1910278438 w 1046"/>
              <a:gd name="T33" fmla="*/ 47882157 h 827"/>
              <a:gd name="T34" fmla="*/ 1345763438 w 1046"/>
              <a:gd name="T35" fmla="*/ 108365884 h 827"/>
              <a:gd name="T36" fmla="*/ 1244957188 w 1046"/>
              <a:gd name="T37" fmla="*/ 269655822 h 827"/>
              <a:gd name="T38" fmla="*/ 1224795938 w 1046"/>
              <a:gd name="T39" fmla="*/ 330139549 h 8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46" h="827">
                <a:moveTo>
                  <a:pt x="742" y="123"/>
                </a:moveTo>
                <a:cubicBezTo>
                  <a:pt x="636" y="70"/>
                  <a:pt x="681" y="84"/>
                  <a:pt x="614" y="67"/>
                </a:cubicBezTo>
                <a:cubicBezTo>
                  <a:pt x="459" y="70"/>
                  <a:pt x="304" y="63"/>
                  <a:pt x="150" y="75"/>
                </a:cubicBezTo>
                <a:cubicBezTo>
                  <a:pt x="131" y="76"/>
                  <a:pt x="102" y="107"/>
                  <a:pt x="102" y="107"/>
                </a:cubicBezTo>
                <a:cubicBezTo>
                  <a:pt x="86" y="139"/>
                  <a:pt x="65" y="169"/>
                  <a:pt x="54" y="203"/>
                </a:cubicBezTo>
                <a:cubicBezTo>
                  <a:pt x="59" y="444"/>
                  <a:pt x="0" y="549"/>
                  <a:pt x="142" y="691"/>
                </a:cubicBezTo>
                <a:cubicBezTo>
                  <a:pt x="195" y="744"/>
                  <a:pt x="300" y="792"/>
                  <a:pt x="374" y="803"/>
                </a:cubicBezTo>
                <a:cubicBezTo>
                  <a:pt x="400" y="807"/>
                  <a:pt x="427" y="807"/>
                  <a:pt x="454" y="811"/>
                </a:cubicBezTo>
                <a:cubicBezTo>
                  <a:pt x="481" y="815"/>
                  <a:pt x="534" y="827"/>
                  <a:pt x="534" y="827"/>
                </a:cubicBezTo>
                <a:cubicBezTo>
                  <a:pt x="627" y="824"/>
                  <a:pt x="721" y="824"/>
                  <a:pt x="814" y="819"/>
                </a:cubicBezTo>
                <a:cubicBezTo>
                  <a:pt x="834" y="818"/>
                  <a:pt x="846" y="804"/>
                  <a:pt x="862" y="795"/>
                </a:cubicBezTo>
                <a:cubicBezTo>
                  <a:pt x="942" y="749"/>
                  <a:pt x="976" y="680"/>
                  <a:pt x="1022" y="603"/>
                </a:cubicBezTo>
                <a:cubicBezTo>
                  <a:pt x="1027" y="576"/>
                  <a:pt x="1033" y="550"/>
                  <a:pt x="1038" y="523"/>
                </a:cubicBezTo>
                <a:cubicBezTo>
                  <a:pt x="1041" y="510"/>
                  <a:pt x="1046" y="483"/>
                  <a:pt x="1046" y="483"/>
                </a:cubicBezTo>
                <a:cubicBezTo>
                  <a:pt x="1043" y="430"/>
                  <a:pt x="1044" y="376"/>
                  <a:pt x="1038" y="323"/>
                </a:cubicBezTo>
                <a:cubicBezTo>
                  <a:pt x="1034" y="289"/>
                  <a:pt x="1006" y="256"/>
                  <a:pt x="990" y="227"/>
                </a:cubicBezTo>
                <a:cubicBezTo>
                  <a:pt x="946" y="150"/>
                  <a:pt x="847" y="37"/>
                  <a:pt x="758" y="19"/>
                </a:cubicBezTo>
                <a:cubicBezTo>
                  <a:pt x="756" y="19"/>
                  <a:pt x="586" y="0"/>
                  <a:pt x="534" y="43"/>
                </a:cubicBezTo>
                <a:cubicBezTo>
                  <a:pt x="515" y="59"/>
                  <a:pt x="505" y="84"/>
                  <a:pt x="494" y="107"/>
                </a:cubicBezTo>
                <a:cubicBezTo>
                  <a:pt x="490" y="115"/>
                  <a:pt x="486" y="131"/>
                  <a:pt x="486" y="131"/>
                </a:cubicBezTo>
              </a:path>
            </a:pathLst>
          </a:custGeom>
          <a:noFill/>
          <a:ln w="38100" cap="flat" cmpd="sng">
            <a:solidFill>
              <a:srgbClr val="FF33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7" name="Freeform 27"/>
          <p:cNvSpPr>
            <a:spLocks/>
          </p:cNvSpPr>
          <p:nvPr/>
        </p:nvSpPr>
        <p:spPr bwMode="auto">
          <a:xfrm>
            <a:off x="4645025" y="1819275"/>
            <a:ext cx="1552575" cy="1447800"/>
          </a:xfrm>
          <a:custGeom>
            <a:avLst/>
            <a:gdLst>
              <a:gd name="T0" fmla="*/ 831651563 w 978"/>
              <a:gd name="T1" fmla="*/ 95765938 h 912"/>
              <a:gd name="T2" fmla="*/ 388104063 w 978"/>
              <a:gd name="T3" fmla="*/ 136088438 h 912"/>
              <a:gd name="T4" fmla="*/ 246975313 w 978"/>
              <a:gd name="T5" fmla="*/ 216733438 h 912"/>
              <a:gd name="T6" fmla="*/ 85685313 w 978"/>
              <a:gd name="T7" fmla="*/ 378023438 h 912"/>
              <a:gd name="T8" fmla="*/ 5040313 w 978"/>
              <a:gd name="T9" fmla="*/ 599797188 h 912"/>
              <a:gd name="T10" fmla="*/ 65524063 w 978"/>
              <a:gd name="T11" fmla="*/ 1265118438 h 912"/>
              <a:gd name="T12" fmla="*/ 549394063 w 978"/>
              <a:gd name="T13" fmla="*/ 2091729688 h 912"/>
              <a:gd name="T14" fmla="*/ 1033264063 w 978"/>
              <a:gd name="T15" fmla="*/ 2147483647 h 912"/>
              <a:gd name="T16" fmla="*/ 1759069063 w 978"/>
              <a:gd name="T17" fmla="*/ 2147483647 h 912"/>
              <a:gd name="T18" fmla="*/ 2147483647 w 978"/>
              <a:gd name="T19" fmla="*/ 1708665938 h 912"/>
              <a:gd name="T20" fmla="*/ 2147483647 w 978"/>
              <a:gd name="T21" fmla="*/ 1446569688 h 912"/>
              <a:gd name="T22" fmla="*/ 2147483647 w 978"/>
              <a:gd name="T23" fmla="*/ 1023183438 h 912"/>
              <a:gd name="T24" fmla="*/ 2147483647 w 978"/>
              <a:gd name="T25" fmla="*/ 942538438 h 912"/>
              <a:gd name="T26" fmla="*/ 2001004063 w 978"/>
              <a:gd name="T27" fmla="*/ 398184688 h 912"/>
              <a:gd name="T28" fmla="*/ 1638101563 w 978"/>
              <a:gd name="T29" fmla="*/ 216733438 h 912"/>
              <a:gd name="T30" fmla="*/ 1033264063 w 978"/>
              <a:gd name="T31" fmla="*/ 55443438 h 912"/>
              <a:gd name="T32" fmla="*/ 630039063 w 978"/>
              <a:gd name="T33" fmla="*/ 236894688 h 9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78" h="912">
                <a:moveTo>
                  <a:pt x="330" y="38"/>
                </a:moveTo>
                <a:cubicBezTo>
                  <a:pt x="271" y="44"/>
                  <a:pt x="212" y="42"/>
                  <a:pt x="154" y="54"/>
                </a:cubicBezTo>
                <a:cubicBezTo>
                  <a:pt x="133" y="58"/>
                  <a:pt x="117" y="76"/>
                  <a:pt x="98" y="86"/>
                </a:cubicBezTo>
                <a:cubicBezTo>
                  <a:pt x="80" y="113"/>
                  <a:pt x="57" y="127"/>
                  <a:pt x="34" y="150"/>
                </a:cubicBezTo>
                <a:cubicBezTo>
                  <a:pt x="24" y="180"/>
                  <a:pt x="12" y="208"/>
                  <a:pt x="2" y="238"/>
                </a:cubicBezTo>
                <a:cubicBezTo>
                  <a:pt x="8" y="401"/>
                  <a:pt x="0" y="399"/>
                  <a:pt x="26" y="502"/>
                </a:cubicBezTo>
                <a:cubicBezTo>
                  <a:pt x="40" y="629"/>
                  <a:pt x="109" y="757"/>
                  <a:pt x="218" y="830"/>
                </a:cubicBezTo>
                <a:cubicBezTo>
                  <a:pt x="278" y="870"/>
                  <a:pt x="342" y="887"/>
                  <a:pt x="410" y="910"/>
                </a:cubicBezTo>
                <a:cubicBezTo>
                  <a:pt x="506" y="907"/>
                  <a:pt x="603" y="912"/>
                  <a:pt x="698" y="902"/>
                </a:cubicBezTo>
                <a:cubicBezTo>
                  <a:pt x="807" y="890"/>
                  <a:pt x="916" y="772"/>
                  <a:pt x="954" y="678"/>
                </a:cubicBezTo>
                <a:cubicBezTo>
                  <a:pt x="967" y="646"/>
                  <a:pt x="970" y="608"/>
                  <a:pt x="978" y="574"/>
                </a:cubicBezTo>
                <a:cubicBezTo>
                  <a:pt x="975" y="518"/>
                  <a:pt x="977" y="462"/>
                  <a:pt x="970" y="406"/>
                </a:cubicBezTo>
                <a:cubicBezTo>
                  <a:pt x="969" y="394"/>
                  <a:pt x="958" y="385"/>
                  <a:pt x="954" y="374"/>
                </a:cubicBezTo>
                <a:cubicBezTo>
                  <a:pt x="928" y="308"/>
                  <a:pt x="867" y="182"/>
                  <a:pt x="794" y="158"/>
                </a:cubicBezTo>
                <a:cubicBezTo>
                  <a:pt x="757" y="121"/>
                  <a:pt x="701" y="96"/>
                  <a:pt x="650" y="86"/>
                </a:cubicBezTo>
                <a:cubicBezTo>
                  <a:pt x="593" y="48"/>
                  <a:pt x="481" y="32"/>
                  <a:pt x="410" y="22"/>
                </a:cubicBezTo>
                <a:cubicBezTo>
                  <a:pt x="327" y="27"/>
                  <a:pt x="250" y="0"/>
                  <a:pt x="250" y="94"/>
                </a:cubicBezTo>
              </a:path>
            </a:pathLst>
          </a:custGeom>
          <a:noFill/>
          <a:ln w="38100" cap="flat" cmpd="sng">
            <a:solidFill>
              <a:srgbClr val="FF3300"/>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 xmlns:p14="http://schemas.microsoft.com/office/powerpoint/2010/main" val="4009292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6"/>
                                        </p:tgtEl>
                                        <p:attrNameLst>
                                          <p:attrName>style.visibility</p:attrName>
                                        </p:attrNameLst>
                                      </p:cBhvr>
                                      <p:to>
                                        <p:strVal val="visible"/>
                                      </p:to>
                                    </p:set>
                                    <p:anim calcmode="lin" valueType="num">
                                      <p:cBhvr additive="base">
                                        <p:cTn id="7" dur="500" fill="hold"/>
                                        <p:tgtEl>
                                          <p:spTgt spid="409626"/>
                                        </p:tgtEl>
                                        <p:attrNameLst>
                                          <p:attrName>ppt_x</p:attrName>
                                        </p:attrNameLst>
                                      </p:cBhvr>
                                      <p:tavLst>
                                        <p:tav tm="0">
                                          <p:val>
                                            <p:strVal val="0-#ppt_w/2"/>
                                          </p:val>
                                        </p:tav>
                                        <p:tav tm="100000">
                                          <p:val>
                                            <p:strVal val="#ppt_x"/>
                                          </p:val>
                                        </p:tav>
                                      </p:tavLst>
                                    </p:anim>
                                    <p:anim calcmode="lin" valueType="num">
                                      <p:cBhvr additive="base">
                                        <p:cTn id="8" dur="500" fill="hold"/>
                                        <p:tgtEl>
                                          <p:spTgt spid="409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627"/>
                                        </p:tgtEl>
                                        <p:attrNameLst>
                                          <p:attrName>style.visibility</p:attrName>
                                        </p:attrNameLst>
                                      </p:cBhvr>
                                      <p:to>
                                        <p:strVal val="visible"/>
                                      </p:to>
                                    </p:set>
                                    <p:anim calcmode="lin" valueType="num">
                                      <p:cBhvr additive="base">
                                        <p:cTn id="13" dur="500" fill="hold"/>
                                        <p:tgtEl>
                                          <p:spTgt spid="409627"/>
                                        </p:tgtEl>
                                        <p:attrNameLst>
                                          <p:attrName>ppt_x</p:attrName>
                                        </p:attrNameLst>
                                      </p:cBhvr>
                                      <p:tavLst>
                                        <p:tav tm="0">
                                          <p:val>
                                            <p:strVal val="1+#ppt_w/2"/>
                                          </p:val>
                                        </p:tav>
                                        <p:tav tm="100000">
                                          <p:val>
                                            <p:strVal val="#ppt_x"/>
                                          </p:val>
                                        </p:tav>
                                      </p:tavLst>
                                    </p:anim>
                                    <p:anim calcmode="lin" valueType="num">
                                      <p:cBhvr additive="base">
                                        <p:cTn id="14" dur="500" fill="hold"/>
                                        <p:tgtEl>
                                          <p:spTgt spid="409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6" grpId="0" animBg="1"/>
      <p:bldP spid="4096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title"/>
          </p:nvPr>
        </p:nvSpPr>
        <p:spPr/>
        <p:txBody>
          <a:bodyPr/>
          <a:lstStyle/>
          <a:p>
            <a:pPr eaLnBrk="1" hangingPunct="1"/>
            <a:r>
              <a:rPr lang="en-US" smtClean="0"/>
              <a:t>K-Means Clustering</a:t>
            </a:r>
          </a:p>
        </p:txBody>
      </p:sp>
      <p:sp>
        <p:nvSpPr>
          <p:cNvPr id="27" name="Slide Number Placeholder 3"/>
          <p:cNvSpPr>
            <a:spLocks noGrp="1"/>
          </p:cNvSpPr>
          <p:nvPr>
            <p:ph type="sldNum" sz="quarter" idx="12"/>
          </p:nvPr>
        </p:nvSpPr>
        <p:spPr/>
        <p:txBody>
          <a:bodyPr/>
          <a:lstStyle/>
          <a:p>
            <a:pPr>
              <a:defRPr/>
            </a:pPr>
            <a:fld id="{BCD0FD39-B6B1-45C3-986C-3866844B4411}" type="slidenum">
              <a:rPr lang="en-US"/>
              <a:pPr>
                <a:defRPr/>
              </a:pPr>
              <a:t>39</a:t>
            </a:fld>
            <a:endParaRPr lang="en-US"/>
          </a:p>
        </p:txBody>
      </p:sp>
      <p:sp>
        <p:nvSpPr>
          <p:cNvPr id="57348" name="Rectangle 2"/>
          <p:cNvSpPr>
            <a:spLocks noChangeArrowheads="1"/>
          </p:cNvSpPr>
          <p:nvPr/>
        </p:nvSpPr>
        <p:spPr bwMode="auto">
          <a:xfrm>
            <a:off x="914400" y="1143000"/>
            <a:ext cx="7391400" cy="4953000"/>
          </a:xfrm>
          <a:prstGeom prst="rect">
            <a:avLst/>
          </a:prstGeom>
          <a:solidFill>
            <a:srgbClr val="FFFFFF"/>
          </a:solidFill>
          <a:ln w="12700">
            <a:solidFill>
              <a:schemeClr val="bg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734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2514600"/>
            <a:ext cx="2620963"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7350"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05200" y="1524000"/>
            <a:ext cx="4495800" cy="2425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7351"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191000" y="3792538"/>
            <a:ext cx="3733800" cy="2227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30087" name="Line 7"/>
          <p:cNvSpPr>
            <a:spLocks noChangeShapeType="1"/>
          </p:cNvSpPr>
          <p:nvPr/>
        </p:nvSpPr>
        <p:spPr bwMode="auto">
          <a:xfrm>
            <a:off x="2438400" y="1143000"/>
            <a:ext cx="1219200" cy="3200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88" name="Line 8"/>
          <p:cNvSpPr>
            <a:spLocks noChangeShapeType="1"/>
          </p:cNvSpPr>
          <p:nvPr/>
        </p:nvSpPr>
        <p:spPr bwMode="auto">
          <a:xfrm flipV="1">
            <a:off x="3657600" y="4343400"/>
            <a:ext cx="4648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89" name="Line 9"/>
          <p:cNvSpPr>
            <a:spLocks noChangeShapeType="1"/>
          </p:cNvSpPr>
          <p:nvPr/>
        </p:nvSpPr>
        <p:spPr bwMode="auto">
          <a:xfrm>
            <a:off x="1905000" y="3657600"/>
            <a:ext cx="609600" cy="685800"/>
          </a:xfrm>
          <a:prstGeom prst="line">
            <a:avLst/>
          </a:prstGeom>
          <a:noFill/>
          <a:ln w="25400">
            <a:solidFill>
              <a:srgbClr val="00FF00"/>
            </a:solidFill>
            <a:round/>
            <a:headEnd type="none" w="sm" len="sm"/>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Oval 10"/>
          <p:cNvSpPr>
            <a:spLocks noChangeArrowheads="1"/>
          </p:cNvSpPr>
          <p:nvPr/>
        </p:nvSpPr>
        <p:spPr bwMode="auto">
          <a:xfrm>
            <a:off x="1752600" y="3505200"/>
            <a:ext cx="152400" cy="152400"/>
          </a:xfrm>
          <a:prstGeom prst="ellipse">
            <a:avLst/>
          </a:prstGeom>
          <a:solidFill>
            <a:schemeClr val="accent2"/>
          </a:soli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1" name="Oval 11"/>
          <p:cNvSpPr>
            <a:spLocks noChangeArrowheads="1"/>
          </p:cNvSpPr>
          <p:nvPr/>
        </p:nvSpPr>
        <p:spPr bwMode="auto">
          <a:xfrm>
            <a:off x="5638800" y="29718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2" name="Line 12"/>
          <p:cNvSpPr>
            <a:spLocks noChangeShapeType="1"/>
          </p:cNvSpPr>
          <p:nvPr/>
        </p:nvSpPr>
        <p:spPr bwMode="auto">
          <a:xfrm flipH="1">
            <a:off x="2362200" y="4343400"/>
            <a:ext cx="1295400" cy="175260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93" name="Oval 13"/>
          <p:cNvSpPr>
            <a:spLocks noChangeArrowheads="1"/>
          </p:cNvSpPr>
          <p:nvPr/>
        </p:nvSpPr>
        <p:spPr bwMode="auto">
          <a:xfrm>
            <a:off x="5943600" y="49530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4" name="Oval 14"/>
          <p:cNvSpPr>
            <a:spLocks noChangeArrowheads="1"/>
          </p:cNvSpPr>
          <p:nvPr/>
        </p:nvSpPr>
        <p:spPr bwMode="auto">
          <a:xfrm>
            <a:off x="2514600" y="43434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0" name="Oval 15"/>
          <p:cNvSpPr>
            <a:spLocks noChangeArrowheads="1"/>
          </p:cNvSpPr>
          <p:nvPr/>
        </p:nvSpPr>
        <p:spPr bwMode="auto">
          <a:xfrm>
            <a:off x="4191000" y="23622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Oval 16"/>
          <p:cNvSpPr>
            <a:spLocks noChangeArrowheads="1"/>
          </p:cNvSpPr>
          <p:nvPr/>
        </p:nvSpPr>
        <p:spPr bwMode="auto">
          <a:xfrm>
            <a:off x="4572000" y="56388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7" name="Line 17"/>
          <p:cNvSpPr>
            <a:spLocks noChangeShapeType="1"/>
          </p:cNvSpPr>
          <p:nvPr/>
        </p:nvSpPr>
        <p:spPr bwMode="auto">
          <a:xfrm>
            <a:off x="4267200" y="2438400"/>
            <a:ext cx="1371600" cy="533400"/>
          </a:xfrm>
          <a:prstGeom prst="line">
            <a:avLst/>
          </a:prstGeom>
          <a:noFill/>
          <a:ln w="25400">
            <a:solidFill>
              <a:srgbClr val="00FF00"/>
            </a:solidFill>
            <a:round/>
            <a:headEnd type="none" w="sm" len="sm"/>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98" name="Line 18"/>
          <p:cNvSpPr>
            <a:spLocks noChangeShapeType="1"/>
          </p:cNvSpPr>
          <p:nvPr/>
        </p:nvSpPr>
        <p:spPr bwMode="auto">
          <a:xfrm flipV="1">
            <a:off x="4724400" y="5029200"/>
            <a:ext cx="1219200" cy="609600"/>
          </a:xfrm>
          <a:prstGeom prst="line">
            <a:avLst/>
          </a:prstGeom>
          <a:noFill/>
          <a:ln w="25400">
            <a:solidFill>
              <a:srgbClr val="00FF00"/>
            </a:solidFill>
            <a:round/>
            <a:headEnd type="none" w="sm" len="sm"/>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5" name="Oval 65"/>
          <p:cNvSpPr>
            <a:spLocks noChangeArrowheads="1"/>
          </p:cNvSpPr>
          <p:nvPr/>
        </p:nvSpPr>
        <p:spPr bwMode="auto">
          <a:xfrm>
            <a:off x="2667000" y="43434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6" name="Oval 66"/>
          <p:cNvSpPr>
            <a:spLocks noChangeArrowheads="1"/>
          </p:cNvSpPr>
          <p:nvPr/>
        </p:nvSpPr>
        <p:spPr bwMode="auto">
          <a:xfrm>
            <a:off x="5562600" y="26670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7" name="Line 67"/>
          <p:cNvSpPr>
            <a:spLocks noChangeShapeType="1"/>
          </p:cNvSpPr>
          <p:nvPr/>
        </p:nvSpPr>
        <p:spPr bwMode="auto">
          <a:xfrm flipH="1" flipV="1">
            <a:off x="5638800" y="2743200"/>
            <a:ext cx="76200" cy="304800"/>
          </a:xfrm>
          <a:prstGeom prst="line">
            <a:avLst/>
          </a:prstGeom>
          <a:noFill/>
          <a:ln w="25400">
            <a:solidFill>
              <a:srgbClr val="00FF00"/>
            </a:solidFill>
            <a:round/>
            <a:headEnd type="none" w="sm" len="sm"/>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8" name="Oval 68"/>
          <p:cNvSpPr>
            <a:spLocks noChangeArrowheads="1"/>
          </p:cNvSpPr>
          <p:nvPr/>
        </p:nvSpPr>
        <p:spPr bwMode="auto">
          <a:xfrm>
            <a:off x="6019800" y="4648200"/>
            <a:ext cx="152400" cy="152400"/>
          </a:xfrm>
          <a:prstGeom prst="ellipse">
            <a:avLst/>
          </a:prstGeom>
          <a:solidFill>
            <a:schemeClr val="accent2"/>
          </a:soli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9" name="Line 69"/>
          <p:cNvSpPr>
            <a:spLocks noChangeShapeType="1"/>
          </p:cNvSpPr>
          <p:nvPr/>
        </p:nvSpPr>
        <p:spPr bwMode="auto">
          <a:xfrm flipV="1">
            <a:off x="6019800" y="4724400"/>
            <a:ext cx="76200" cy="228600"/>
          </a:xfrm>
          <a:prstGeom prst="line">
            <a:avLst/>
          </a:prstGeom>
          <a:noFill/>
          <a:ln w="25400">
            <a:solidFill>
              <a:srgbClr val="00FF00"/>
            </a:solidFill>
            <a:round/>
            <a:headEnd type="none" w="sm" len="sm"/>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1" name="Line 71"/>
          <p:cNvSpPr>
            <a:spLocks noChangeShapeType="1"/>
          </p:cNvSpPr>
          <p:nvPr/>
        </p:nvSpPr>
        <p:spPr bwMode="auto">
          <a:xfrm>
            <a:off x="3074988" y="1219200"/>
            <a:ext cx="1247775" cy="2978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52" name="Line 72"/>
          <p:cNvSpPr>
            <a:spLocks noChangeShapeType="1"/>
          </p:cNvSpPr>
          <p:nvPr/>
        </p:nvSpPr>
        <p:spPr bwMode="auto">
          <a:xfrm flipH="1">
            <a:off x="3768725" y="4197350"/>
            <a:ext cx="525463" cy="18161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53" name="Line 73"/>
          <p:cNvSpPr>
            <a:spLocks noChangeShapeType="1"/>
          </p:cNvSpPr>
          <p:nvPr/>
        </p:nvSpPr>
        <p:spPr bwMode="auto">
          <a:xfrm flipV="1">
            <a:off x="4281488" y="3587750"/>
            <a:ext cx="3894137"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 xmlns:p14="http://schemas.microsoft.com/office/powerpoint/2010/main" val="4034058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089"/>
                                        </p:tgtEl>
                                        <p:attrNameLst>
                                          <p:attrName>style.visibility</p:attrName>
                                        </p:attrNameLst>
                                      </p:cBhvr>
                                      <p:to>
                                        <p:strVal val="visible"/>
                                      </p:to>
                                    </p:set>
                                    <p:animEffect transition="in" filter="box(in)">
                                      <p:cBhvr>
                                        <p:cTn id="7" dur="500"/>
                                        <p:tgtEl>
                                          <p:spTgt spid="43008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30094"/>
                                        </p:tgtEl>
                                        <p:attrNameLst>
                                          <p:attrName>style.visibility</p:attrName>
                                        </p:attrNameLst>
                                      </p:cBhvr>
                                      <p:to>
                                        <p:strVal val="visible"/>
                                      </p:to>
                                    </p:set>
                                    <p:animEffect transition="in" filter="box(in)">
                                      <p:cBhvr>
                                        <p:cTn id="10" dur="500"/>
                                        <p:tgtEl>
                                          <p:spTgt spid="43009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30098"/>
                                        </p:tgtEl>
                                        <p:attrNameLst>
                                          <p:attrName>style.visibility</p:attrName>
                                        </p:attrNameLst>
                                      </p:cBhvr>
                                      <p:to>
                                        <p:strVal val="visible"/>
                                      </p:to>
                                    </p:set>
                                    <p:animEffect transition="in" filter="box(in)">
                                      <p:cBhvr>
                                        <p:cTn id="13" dur="500"/>
                                        <p:tgtEl>
                                          <p:spTgt spid="43009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30093"/>
                                        </p:tgtEl>
                                        <p:attrNameLst>
                                          <p:attrName>style.visibility</p:attrName>
                                        </p:attrNameLst>
                                      </p:cBhvr>
                                      <p:to>
                                        <p:strVal val="visible"/>
                                      </p:to>
                                    </p:set>
                                    <p:animEffect transition="in" filter="box(in)">
                                      <p:cBhvr>
                                        <p:cTn id="16" dur="500"/>
                                        <p:tgtEl>
                                          <p:spTgt spid="43009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30091"/>
                                        </p:tgtEl>
                                        <p:attrNameLst>
                                          <p:attrName>style.visibility</p:attrName>
                                        </p:attrNameLst>
                                      </p:cBhvr>
                                      <p:to>
                                        <p:strVal val="visible"/>
                                      </p:to>
                                    </p:set>
                                    <p:animEffect transition="in" filter="box(in)">
                                      <p:cBhvr>
                                        <p:cTn id="19" dur="500"/>
                                        <p:tgtEl>
                                          <p:spTgt spid="43009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30097"/>
                                        </p:tgtEl>
                                        <p:attrNameLst>
                                          <p:attrName>style.visibility</p:attrName>
                                        </p:attrNameLst>
                                      </p:cBhvr>
                                      <p:to>
                                        <p:strVal val="visible"/>
                                      </p:to>
                                    </p:set>
                                    <p:animEffect transition="in" filter="box(in)">
                                      <p:cBhvr>
                                        <p:cTn id="22" dur="500"/>
                                        <p:tgtEl>
                                          <p:spTgt spid="430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xit" presetSubtype="4" fill="hold" grpId="0" nodeType="clickEffect">
                                  <p:stCondLst>
                                    <p:cond delay="0"/>
                                  </p:stCondLst>
                                  <p:childTnLst>
                                    <p:anim calcmode="lin" valueType="num">
                                      <p:cBhvr additive="base">
                                        <p:cTn id="26" dur="500"/>
                                        <p:tgtEl>
                                          <p:spTgt spid="430087"/>
                                        </p:tgtEl>
                                        <p:attrNameLst>
                                          <p:attrName>ppt_x</p:attrName>
                                        </p:attrNameLst>
                                      </p:cBhvr>
                                      <p:tavLst>
                                        <p:tav tm="0">
                                          <p:val>
                                            <p:strVal val="ppt_x"/>
                                          </p:val>
                                        </p:tav>
                                        <p:tav tm="100000">
                                          <p:val>
                                            <p:strVal val="ppt_x"/>
                                          </p:val>
                                        </p:tav>
                                      </p:tavLst>
                                    </p:anim>
                                    <p:anim calcmode="lin" valueType="num">
                                      <p:cBhvr additive="base">
                                        <p:cTn id="27" dur="500"/>
                                        <p:tgtEl>
                                          <p:spTgt spid="430087"/>
                                        </p:tgtEl>
                                        <p:attrNameLst>
                                          <p:attrName>ppt_y</p:attrName>
                                        </p:attrNameLst>
                                      </p:cBhvr>
                                      <p:tavLst>
                                        <p:tav tm="0">
                                          <p:val>
                                            <p:strVal val="ppt_y"/>
                                          </p:val>
                                        </p:tav>
                                        <p:tav tm="100000">
                                          <p:val>
                                            <p:strVal val="1+ppt_h/2"/>
                                          </p:val>
                                        </p:tav>
                                      </p:tavLst>
                                    </p:anim>
                                    <p:set>
                                      <p:cBhvr>
                                        <p:cTn id="28" dur="1" fill="hold">
                                          <p:stCondLst>
                                            <p:cond delay="499"/>
                                          </p:stCondLst>
                                        </p:cTn>
                                        <p:tgtEl>
                                          <p:spTgt spid="430087"/>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430088"/>
                                        </p:tgtEl>
                                        <p:attrNameLst>
                                          <p:attrName>ppt_x</p:attrName>
                                        </p:attrNameLst>
                                      </p:cBhvr>
                                      <p:tavLst>
                                        <p:tav tm="0">
                                          <p:val>
                                            <p:strVal val="ppt_x"/>
                                          </p:val>
                                        </p:tav>
                                        <p:tav tm="100000">
                                          <p:val>
                                            <p:strVal val="ppt_x"/>
                                          </p:val>
                                        </p:tav>
                                      </p:tavLst>
                                    </p:anim>
                                    <p:anim calcmode="lin" valueType="num">
                                      <p:cBhvr additive="base">
                                        <p:cTn id="31" dur="500"/>
                                        <p:tgtEl>
                                          <p:spTgt spid="430088"/>
                                        </p:tgtEl>
                                        <p:attrNameLst>
                                          <p:attrName>ppt_y</p:attrName>
                                        </p:attrNameLst>
                                      </p:cBhvr>
                                      <p:tavLst>
                                        <p:tav tm="0">
                                          <p:val>
                                            <p:strVal val="ppt_y"/>
                                          </p:val>
                                        </p:tav>
                                        <p:tav tm="100000">
                                          <p:val>
                                            <p:strVal val="1+ppt_h/2"/>
                                          </p:val>
                                        </p:tav>
                                      </p:tavLst>
                                    </p:anim>
                                    <p:set>
                                      <p:cBhvr>
                                        <p:cTn id="32" dur="1" fill="hold">
                                          <p:stCondLst>
                                            <p:cond delay="499"/>
                                          </p:stCondLst>
                                        </p:cTn>
                                        <p:tgtEl>
                                          <p:spTgt spid="430088"/>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430092"/>
                                        </p:tgtEl>
                                        <p:attrNameLst>
                                          <p:attrName>ppt_x</p:attrName>
                                        </p:attrNameLst>
                                      </p:cBhvr>
                                      <p:tavLst>
                                        <p:tav tm="0">
                                          <p:val>
                                            <p:strVal val="ppt_x"/>
                                          </p:val>
                                        </p:tav>
                                        <p:tav tm="100000">
                                          <p:val>
                                            <p:strVal val="ppt_x"/>
                                          </p:val>
                                        </p:tav>
                                      </p:tavLst>
                                    </p:anim>
                                    <p:anim calcmode="lin" valueType="num">
                                      <p:cBhvr additive="base">
                                        <p:cTn id="35" dur="500"/>
                                        <p:tgtEl>
                                          <p:spTgt spid="430092"/>
                                        </p:tgtEl>
                                        <p:attrNameLst>
                                          <p:attrName>ppt_y</p:attrName>
                                        </p:attrNameLst>
                                      </p:cBhvr>
                                      <p:tavLst>
                                        <p:tav tm="0">
                                          <p:val>
                                            <p:strVal val="ppt_y"/>
                                          </p:val>
                                        </p:tav>
                                        <p:tav tm="100000">
                                          <p:val>
                                            <p:strVal val="1+ppt_h/2"/>
                                          </p:val>
                                        </p:tav>
                                      </p:tavLst>
                                    </p:anim>
                                    <p:set>
                                      <p:cBhvr>
                                        <p:cTn id="36" dur="1" fill="hold">
                                          <p:stCondLst>
                                            <p:cond delay="499"/>
                                          </p:stCondLst>
                                        </p:cTn>
                                        <p:tgtEl>
                                          <p:spTgt spid="430092"/>
                                        </p:tgtEl>
                                        <p:attrNameLst>
                                          <p:attrName>style.visibility</p:attrName>
                                        </p:attrNameLst>
                                      </p:cBhvr>
                                      <p:to>
                                        <p:strVal val="hidden"/>
                                      </p:to>
                                    </p:set>
                                  </p:childTnLst>
                                </p:cTn>
                              </p:par>
                            </p:childTnLst>
                          </p:cTn>
                        </p:par>
                        <p:par>
                          <p:cTn id="37" fill="hold" nodeType="afterGroup">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430151"/>
                                        </p:tgtEl>
                                        <p:attrNameLst>
                                          <p:attrName>style.visibility</p:attrName>
                                        </p:attrNameLst>
                                      </p:cBhvr>
                                      <p:to>
                                        <p:strVal val="visible"/>
                                      </p:to>
                                    </p:set>
                                    <p:animEffect transition="in" filter="diamond(in)">
                                      <p:cBhvr>
                                        <p:cTn id="40" dur="2000"/>
                                        <p:tgtEl>
                                          <p:spTgt spid="430151"/>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30152"/>
                                        </p:tgtEl>
                                        <p:attrNameLst>
                                          <p:attrName>style.visibility</p:attrName>
                                        </p:attrNameLst>
                                      </p:cBhvr>
                                      <p:to>
                                        <p:strVal val="visible"/>
                                      </p:to>
                                    </p:set>
                                    <p:animEffect transition="in" filter="diamond(in)">
                                      <p:cBhvr>
                                        <p:cTn id="43" dur="2000"/>
                                        <p:tgtEl>
                                          <p:spTgt spid="430152"/>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430153"/>
                                        </p:tgtEl>
                                        <p:attrNameLst>
                                          <p:attrName>style.visibility</p:attrName>
                                        </p:attrNameLst>
                                      </p:cBhvr>
                                      <p:to>
                                        <p:strVal val="visible"/>
                                      </p:to>
                                    </p:set>
                                    <p:animEffect transition="in" filter="diamond(in)">
                                      <p:cBhvr>
                                        <p:cTn id="46" dur="2000"/>
                                        <p:tgtEl>
                                          <p:spTgt spid="4301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30145"/>
                                        </p:tgtEl>
                                        <p:attrNameLst>
                                          <p:attrName>style.visibility</p:attrName>
                                        </p:attrNameLst>
                                      </p:cBhvr>
                                      <p:to>
                                        <p:strVal val="visible"/>
                                      </p:to>
                                    </p:set>
                                    <p:animEffect transition="in" filter="box(in)">
                                      <p:cBhvr>
                                        <p:cTn id="51" dur="500"/>
                                        <p:tgtEl>
                                          <p:spTgt spid="430145"/>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30147"/>
                                        </p:tgtEl>
                                        <p:attrNameLst>
                                          <p:attrName>style.visibility</p:attrName>
                                        </p:attrNameLst>
                                      </p:cBhvr>
                                      <p:to>
                                        <p:strVal val="visible"/>
                                      </p:to>
                                    </p:set>
                                    <p:animEffect transition="in" filter="box(in)">
                                      <p:cBhvr>
                                        <p:cTn id="54" dur="500"/>
                                        <p:tgtEl>
                                          <p:spTgt spid="430147"/>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30146"/>
                                        </p:tgtEl>
                                        <p:attrNameLst>
                                          <p:attrName>style.visibility</p:attrName>
                                        </p:attrNameLst>
                                      </p:cBhvr>
                                      <p:to>
                                        <p:strVal val="visible"/>
                                      </p:to>
                                    </p:set>
                                    <p:animEffect transition="in" filter="box(in)">
                                      <p:cBhvr>
                                        <p:cTn id="57" dur="500"/>
                                        <p:tgtEl>
                                          <p:spTgt spid="430146"/>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430149"/>
                                        </p:tgtEl>
                                        <p:attrNameLst>
                                          <p:attrName>style.visibility</p:attrName>
                                        </p:attrNameLst>
                                      </p:cBhvr>
                                      <p:to>
                                        <p:strVal val="visible"/>
                                      </p:to>
                                    </p:set>
                                    <p:animEffect transition="in" filter="box(in)">
                                      <p:cBhvr>
                                        <p:cTn id="60" dur="500"/>
                                        <p:tgtEl>
                                          <p:spTgt spid="430149"/>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30148"/>
                                        </p:tgtEl>
                                        <p:attrNameLst>
                                          <p:attrName>style.visibility</p:attrName>
                                        </p:attrNameLst>
                                      </p:cBhvr>
                                      <p:to>
                                        <p:strVal val="visible"/>
                                      </p:to>
                                    </p:set>
                                    <p:animEffect transition="in" filter="box(in)">
                                      <p:cBhvr>
                                        <p:cTn id="63" dur="500"/>
                                        <p:tgtEl>
                                          <p:spTgt spid="430148"/>
                                        </p:tgtEl>
                                      </p:cBhvr>
                                    </p:animEffect>
                                  </p:childTnLst>
                                </p:cTn>
                              </p:par>
                            </p:childTnLst>
                          </p:cTn>
                        </p:par>
                        <p:par>
                          <p:cTn id="64" fill="hold" nodeType="afterGroup">
                            <p:stCondLst>
                              <p:cond delay="500"/>
                            </p:stCondLst>
                            <p:childTnLst>
                              <p:par>
                                <p:cTn id="65" presetID="8" presetClass="exit" presetSubtype="16" fill="hold" grpId="1" nodeType="afterEffect">
                                  <p:stCondLst>
                                    <p:cond delay="0"/>
                                  </p:stCondLst>
                                  <p:childTnLst>
                                    <p:animEffect transition="out" filter="diamond(in)">
                                      <p:cBhvr>
                                        <p:cTn id="66" dur="500"/>
                                        <p:tgtEl>
                                          <p:spTgt spid="430152"/>
                                        </p:tgtEl>
                                      </p:cBhvr>
                                    </p:animEffect>
                                    <p:set>
                                      <p:cBhvr>
                                        <p:cTn id="67" dur="1" fill="hold">
                                          <p:stCondLst>
                                            <p:cond delay="499"/>
                                          </p:stCondLst>
                                        </p:cTn>
                                        <p:tgtEl>
                                          <p:spTgt spid="430152"/>
                                        </p:tgtEl>
                                        <p:attrNameLst>
                                          <p:attrName>style.visibility</p:attrName>
                                        </p:attrNameLst>
                                      </p:cBhvr>
                                      <p:to>
                                        <p:strVal val="hidden"/>
                                      </p:to>
                                    </p:set>
                                  </p:childTnLst>
                                </p:cTn>
                              </p:par>
                              <p:par>
                                <p:cTn id="68" presetID="8" presetClass="exit" presetSubtype="16" fill="hold" grpId="1" nodeType="withEffect">
                                  <p:stCondLst>
                                    <p:cond delay="0"/>
                                  </p:stCondLst>
                                  <p:childTnLst>
                                    <p:animEffect transition="out" filter="diamond(in)">
                                      <p:cBhvr>
                                        <p:cTn id="69" dur="500"/>
                                        <p:tgtEl>
                                          <p:spTgt spid="430151"/>
                                        </p:tgtEl>
                                      </p:cBhvr>
                                    </p:animEffect>
                                    <p:set>
                                      <p:cBhvr>
                                        <p:cTn id="70" dur="1" fill="hold">
                                          <p:stCondLst>
                                            <p:cond delay="499"/>
                                          </p:stCondLst>
                                        </p:cTn>
                                        <p:tgtEl>
                                          <p:spTgt spid="430151"/>
                                        </p:tgtEl>
                                        <p:attrNameLst>
                                          <p:attrName>style.visibility</p:attrName>
                                        </p:attrNameLst>
                                      </p:cBhvr>
                                      <p:to>
                                        <p:strVal val="hidden"/>
                                      </p:to>
                                    </p:set>
                                  </p:childTnLst>
                                </p:cTn>
                              </p:par>
                              <p:par>
                                <p:cTn id="71" presetID="8" presetClass="exit" presetSubtype="16" fill="hold" grpId="1" nodeType="withEffect">
                                  <p:stCondLst>
                                    <p:cond delay="0"/>
                                  </p:stCondLst>
                                  <p:childTnLst>
                                    <p:animEffect transition="out" filter="diamond(in)">
                                      <p:cBhvr>
                                        <p:cTn id="72" dur="500"/>
                                        <p:tgtEl>
                                          <p:spTgt spid="430153"/>
                                        </p:tgtEl>
                                      </p:cBhvr>
                                    </p:animEffect>
                                    <p:set>
                                      <p:cBhvr>
                                        <p:cTn id="73" dur="1" fill="hold">
                                          <p:stCondLst>
                                            <p:cond delay="499"/>
                                          </p:stCondLst>
                                        </p:cTn>
                                        <p:tgtEl>
                                          <p:spTgt spid="430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7" grpId="0" animBg="1"/>
      <p:bldP spid="430088" grpId="0" animBg="1"/>
      <p:bldP spid="430089" grpId="0" animBg="1"/>
      <p:bldP spid="430091" grpId="0" animBg="1"/>
      <p:bldP spid="430092" grpId="0" animBg="1"/>
      <p:bldP spid="430093" grpId="0" animBg="1"/>
      <p:bldP spid="430094" grpId="0" animBg="1"/>
      <p:bldP spid="430097" grpId="0" animBg="1"/>
      <p:bldP spid="430098" grpId="0" animBg="1"/>
      <p:bldP spid="430145" grpId="0" animBg="1"/>
      <p:bldP spid="430146" grpId="0" animBg="1"/>
      <p:bldP spid="430147" grpId="0" animBg="1"/>
      <p:bldP spid="430148" grpId="0" animBg="1"/>
      <p:bldP spid="430149" grpId="0" animBg="1"/>
      <p:bldP spid="430151" grpId="0" animBg="1"/>
      <p:bldP spid="430151" grpId="1" animBg="1"/>
      <p:bldP spid="430152" grpId="0" animBg="1"/>
      <p:bldP spid="430152" grpId="1" animBg="1"/>
      <p:bldP spid="430153" grpId="0" animBg="1"/>
      <p:bldP spid="43015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hc26.jpg"/>
          <p:cNvPicPr>
            <a:picLocks noChangeAspect="1"/>
          </p:cNvPicPr>
          <p:nvPr/>
        </p:nvPicPr>
        <p:blipFill>
          <a:blip r:embed="rId2" cstate="print"/>
          <a:srcRect/>
          <a:stretch>
            <a:fillRect/>
          </a:stretch>
        </p:blipFill>
        <p:spPr bwMode="auto">
          <a:xfrm>
            <a:off x="0" y="501650"/>
            <a:ext cx="9144000" cy="5854700"/>
          </a:xfrm>
          <a:prstGeom prst="rect">
            <a:avLst/>
          </a:prstGeom>
          <a:noFill/>
          <a:ln w="9525">
            <a:noFill/>
            <a:miter lim="800000"/>
            <a:headEnd/>
            <a:tailEnd/>
          </a:ln>
        </p:spPr>
      </p:pic>
      <p:sp>
        <p:nvSpPr>
          <p:cNvPr id="5" name="TextBox 4"/>
          <p:cNvSpPr txBox="1">
            <a:spLocks noChangeArrowheads="1"/>
          </p:cNvSpPr>
          <p:nvPr/>
        </p:nvSpPr>
        <p:spPr bwMode="auto">
          <a:xfrm>
            <a:off x="0" y="6611938"/>
            <a:ext cx="2362200" cy="246062"/>
          </a:xfrm>
          <a:prstGeom prst="rect">
            <a:avLst/>
          </a:prstGeom>
          <a:noFill/>
          <a:ln w="9525">
            <a:noFill/>
            <a:miter lim="800000"/>
            <a:headEnd/>
            <a:tailEnd/>
          </a:ln>
        </p:spPr>
        <p:txBody>
          <a:bodyPr>
            <a:spAutoFit/>
          </a:bodyPr>
          <a:lstStyle/>
          <a:p>
            <a:r>
              <a:rPr lang="en-US" sz="1000" b="0" dirty="0" err="1" smtClean="0">
                <a:solidFill>
                  <a:schemeClr val="bg1"/>
                </a:solidFill>
              </a:rPr>
              <a:t>Maximilien</a:t>
            </a:r>
            <a:r>
              <a:rPr lang="en-US" sz="1000" b="0" dirty="0" smtClean="0">
                <a:solidFill>
                  <a:schemeClr val="bg1"/>
                </a:solidFill>
              </a:rPr>
              <a:t> Brice, © CERN</a:t>
            </a:r>
            <a:endParaRPr lang="en-US" sz="1000" b="0" dirty="0">
              <a:solidFill>
                <a:schemeClr val="bg1"/>
              </a:solidFill>
            </a:endParaRPr>
          </a:p>
        </p:txBody>
      </p:sp>
    </p:spTree>
    <p:extLst>
      <p:ext uri="{BB962C8B-B14F-4D97-AF65-F5344CB8AC3E}">
        <p14:creationId xmlns="" xmlns:p14="http://schemas.microsoft.com/office/powerpoint/2010/main" val="24200746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2075" tIns="46038" rIns="92075" bIns="46038"/>
          <a:lstStyle/>
          <a:p>
            <a:pPr eaLnBrk="1" hangingPunct="1"/>
            <a:r>
              <a:rPr lang="en-US" smtClean="0"/>
              <a:t>Association Rule Mining</a:t>
            </a:r>
          </a:p>
        </p:txBody>
      </p:sp>
      <p:sp>
        <p:nvSpPr>
          <p:cNvPr id="12" name="Slide Number Placeholder 2"/>
          <p:cNvSpPr>
            <a:spLocks noGrp="1"/>
          </p:cNvSpPr>
          <p:nvPr>
            <p:ph type="sldNum" sz="quarter" idx="12"/>
          </p:nvPr>
        </p:nvSpPr>
        <p:spPr/>
        <p:txBody>
          <a:bodyPr/>
          <a:lstStyle/>
          <a:p>
            <a:pPr>
              <a:defRPr/>
            </a:pPr>
            <a:fld id="{5ECC9829-074C-4A1A-8B16-E8A22B037796}" type="slidenum">
              <a:rPr lang="en-US"/>
              <a:pPr>
                <a:defRPr/>
              </a:pPr>
              <a:t>40</a:t>
            </a:fld>
            <a:endParaRPr lang="en-US"/>
          </a:p>
        </p:txBody>
      </p:sp>
      <p:graphicFrame>
        <p:nvGraphicFramePr>
          <p:cNvPr id="26628" name="Object 3"/>
          <p:cNvGraphicFramePr>
            <a:graphicFrameLocks/>
          </p:cNvGraphicFramePr>
          <p:nvPr/>
        </p:nvGraphicFramePr>
        <p:xfrm>
          <a:off x="2397125" y="2557463"/>
          <a:ext cx="3125788" cy="1939925"/>
        </p:xfrm>
        <a:graphic>
          <a:graphicData uri="http://schemas.openxmlformats.org/presentationml/2006/ole">
            <p:oleObj spid="_x0000_s21515" name="Worksheet" r:id="rId3" imgW="2971800" imgH="1838249" progId="Excel.Sheet.8">
              <p:embed/>
            </p:oleObj>
          </a:graphicData>
        </a:graphic>
      </p:graphicFrame>
      <p:sp>
        <p:nvSpPr>
          <p:cNvPr id="26629" name="Rectangle 4"/>
          <p:cNvSpPr>
            <a:spLocks noChangeArrowheads="1"/>
          </p:cNvSpPr>
          <p:nvPr/>
        </p:nvSpPr>
        <p:spPr bwMode="auto">
          <a:xfrm rot="-1980000">
            <a:off x="2532063" y="1804988"/>
            <a:ext cx="13017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transaction</a:t>
            </a:r>
          </a:p>
          <a:p>
            <a:pPr algn="ctr"/>
            <a:r>
              <a:rPr lang="en-US" sz="1800">
                <a:solidFill>
                  <a:schemeClr val="tx2"/>
                </a:solidFill>
                <a:latin typeface="Arial" charset="0"/>
              </a:rPr>
              <a:t>id</a:t>
            </a:r>
          </a:p>
        </p:txBody>
      </p:sp>
      <p:sp>
        <p:nvSpPr>
          <p:cNvPr id="26630" name="Rectangle 5"/>
          <p:cNvSpPr>
            <a:spLocks noChangeArrowheads="1"/>
          </p:cNvSpPr>
          <p:nvPr/>
        </p:nvSpPr>
        <p:spPr bwMode="auto">
          <a:xfrm rot="-2100000">
            <a:off x="3570288" y="1881188"/>
            <a:ext cx="1123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customer</a:t>
            </a:r>
          </a:p>
          <a:p>
            <a:pPr algn="ctr"/>
            <a:r>
              <a:rPr lang="en-US" sz="1800">
                <a:solidFill>
                  <a:schemeClr val="tx2"/>
                </a:solidFill>
                <a:latin typeface="Arial" charset="0"/>
              </a:rPr>
              <a:t>id</a:t>
            </a:r>
          </a:p>
        </p:txBody>
      </p:sp>
      <p:sp>
        <p:nvSpPr>
          <p:cNvPr id="26631" name="Rectangle 6"/>
          <p:cNvSpPr>
            <a:spLocks noChangeArrowheads="1"/>
          </p:cNvSpPr>
          <p:nvPr/>
        </p:nvSpPr>
        <p:spPr bwMode="auto">
          <a:xfrm rot="-2280000">
            <a:off x="4854575" y="1879600"/>
            <a:ext cx="10604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products</a:t>
            </a:r>
          </a:p>
          <a:p>
            <a:pPr algn="ctr"/>
            <a:r>
              <a:rPr lang="en-US" sz="1800">
                <a:solidFill>
                  <a:schemeClr val="tx2"/>
                </a:solidFill>
                <a:latin typeface="Arial" charset="0"/>
              </a:rPr>
              <a:t>bought</a:t>
            </a:r>
          </a:p>
        </p:txBody>
      </p:sp>
      <p:sp>
        <p:nvSpPr>
          <p:cNvPr id="26632" name="Line 7"/>
          <p:cNvSpPr>
            <a:spLocks noChangeShapeType="1"/>
          </p:cNvSpPr>
          <p:nvPr/>
        </p:nvSpPr>
        <p:spPr bwMode="auto">
          <a:xfrm flipV="1">
            <a:off x="3178175" y="1624013"/>
            <a:ext cx="1219200" cy="914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8"/>
          <p:cNvSpPr>
            <a:spLocks noChangeShapeType="1"/>
          </p:cNvSpPr>
          <p:nvPr/>
        </p:nvSpPr>
        <p:spPr bwMode="auto">
          <a:xfrm flipV="1">
            <a:off x="4213225" y="1654175"/>
            <a:ext cx="1219200" cy="91440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9"/>
          <p:cNvSpPr>
            <a:spLocks noChangeArrowheads="1"/>
          </p:cNvSpPr>
          <p:nvPr/>
        </p:nvSpPr>
        <p:spPr bwMode="auto">
          <a:xfrm>
            <a:off x="746125" y="2727325"/>
            <a:ext cx="12858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solidFill>
                  <a:schemeClr val="tx2"/>
                </a:solidFill>
                <a:latin typeface="Arial" charset="0"/>
              </a:rPr>
              <a:t>sales</a:t>
            </a:r>
          </a:p>
          <a:p>
            <a:r>
              <a:rPr lang="en-US" sz="2400">
                <a:solidFill>
                  <a:schemeClr val="tx2"/>
                </a:solidFill>
                <a:latin typeface="Arial" charset="0"/>
              </a:rPr>
              <a:t>records:</a:t>
            </a:r>
          </a:p>
        </p:txBody>
      </p:sp>
      <p:sp>
        <p:nvSpPr>
          <p:cNvPr id="412682" name="Rectangle 10"/>
          <p:cNvSpPr>
            <a:spLocks noChangeArrowheads="1"/>
          </p:cNvSpPr>
          <p:nvPr/>
        </p:nvSpPr>
        <p:spPr bwMode="auto">
          <a:xfrm>
            <a:off x="1584325" y="4860925"/>
            <a:ext cx="63738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400">
                <a:solidFill>
                  <a:srgbClr val="FF0000"/>
                </a:solidFill>
                <a:latin typeface="Arial" charset="0"/>
              </a:rPr>
              <a:t> Trend: Products p5, p8 often bough together</a:t>
            </a:r>
          </a:p>
          <a:p>
            <a:pPr>
              <a:buFontTx/>
              <a:buChar char="•"/>
            </a:pPr>
            <a:r>
              <a:rPr lang="en-US" sz="2400">
                <a:solidFill>
                  <a:srgbClr val="FF0000"/>
                </a:solidFill>
                <a:latin typeface="Arial" charset="0"/>
              </a:rPr>
              <a:t> Trend: Customer 12 likes product p9</a:t>
            </a:r>
          </a:p>
        </p:txBody>
      </p:sp>
      <p:sp>
        <p:nvSpPr>
          <p:cNvPr id="26636" name="AutoShape 11"/>
          <p:cNvSpPr>
            <a:spLocks noChangeArrowheads="1"/>
          </p:cNvSpPr>
          <p:nvPr/>
        </p:nvSpPr>
        <p:spPr bwMode="auto">
          <a:xfrm>
            <a:off x="6324600" y="2819400"/>
            <a:ext cx="2133600" cy="990600"/>
          </a:xfrm>
          <a:prstGeom prst="wedgeRoundRectCallout">
            <a:avLst>
              <a:gd name="adj1" fmla="val -87204"/>
              <a:gd name="adj2" fmla="val 45671"/>
              <a:gd name="adj3" fmla="val 16667"/>
            </a:avLst>
          </a:prstGeom>
          <a:solidFill>
            <a:srgbClr val="FFFF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tx2"/>
                </a:solidFill>
                <a:latin typeface="Arial" charset="0"/>
              </a:rPr>
              <a:t>market-basket</a:t>
            </a:r>
          </a:p>
          <a:p>
            <a:pPr algn="ctr"/>
            <a:r>
              <a:rPr lang="en-US" sz="2400">
                <a:solidFill>
                  <a:schemeClr val="tx2"/>
                </a:solidFill>
                <a:latin typeface="Arial" charset="0"/>
              </a:rPr>
              <a:t>data</a:t>
            </a:r>
          </a:p>
        </p:txBody>
      </p:sp>
    </p:spTree>
    <p:extLst>
      <p:ext uri="{BB962C8B-B14F-4D97-AF65-F5344CB8AC3E}">
        <p14:creationId xmlns="" xmlns:p14="http://schemas.microsoft.com/office/powerpoint/2010/main" val="1748612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2682">
                                            <p:txEl>
                                              <p:pRg st="0" end="0"/>
                                            </p:txEl>
                                          </p:spTgt>
                                        </p:tgtEl>
                                        <p:attrNameLst>
                                          <p:attrName>style.visibility</p:attrName>
                                        </p:attrNameLst>
                                      </p:cBhvr>
                                      <p:to>
                                        <p:strVal val="visible"/>
                                      </p:to>
                                    </p:set>
                                    <p:animEffect transition="in" filter="box(in)">
                                      <p:cBhvr>
                                        <p:cTn id="7" dur="500"/>
                                        <p:tgtEl>
                                          <p:spTgt spid="41268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2682">
                                            <p:txEl>
                                              <p:pRg st="1" end="1"/>
                                            </p:txEl>
                                          </p:spTgt>
                                        </p:tgtEl>
                                        <p:attrNameLst>
                                          <p:attrName>style.visibility</p:attrName>
                                        </p:attrNameLst>
                                      </p:cBhvr>
                                      <p:to>
                                        <p:strVal val="visible"/>
                                      </p:to>
                                    </p:set>
                                    <p:animEffect transition="in" filter="box(in)">
                                      <p:cBhvr>
                                        <p:cTn id="10" dur="500"/>
                                        <p:tgtEl>
                                          <p:spTgt spid="4126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277813"/>
            <a:ext cx="8915400" cy="1139825"/>
          </a:xfrm>
        </p:spPr>
        <p:txBody>
          <a:bodyPr>
            <a:normAutofit/>
          </a:bodyPr>
          <a:lstStyle/>
          <a:p>
            <a:pPr fontAlgn="auto">
              <a:spcAft>
                <a:spcPts val="0"/>
              </a:spcAft>
              <a:defRPr/>
            </a:pPr>
            <a:r>
              <a:rPr lang="en-US" dirty="0"/>
              <a:t>Association Rule </a:t>
            </a:r>
            <a:r>
              <a:rPr lang="en-US" dirty="0" smtClean="0"/>
              <a:t>Discovery</a:t>
            </a:r>
            <a:endParaRPr lang="en-US" dirty="0"/>
          </a:p>
        </p:txBody>
      </p:sp>
      <p:sp>
        <p:nvSpPr>
          <p:cNvPr id="40963" name="Rectangle 3"/>
          <p:cNvSpPr>
            <a:spLocks noGrp="1" noChangeArrowheads="1"/>
          </p:cNvSpPr>
          <p:nvPr>
            <p:ph idx="1"/>
          </p:nvPr>
        </p:nvSpPr>
        <p:spPr>
          <a:xfrm>
            <a:off x="381000" y="1619250"/>
            <a:ext cx="8178800" cy="4781550"/>
          </a:xfrm>
        </p:spPr>
        <p:txBody>
          <a:bodyPr>
            <a:normAutofit fontScale="92500" lnSpcReduction="20000"/>
          </a:bodyPr>
          <a:lstStyle/>
          <a:p>
            <a:pPr>
              <a:lnSpc>
                <a:spcPct val="90000"/>
              </a:lnSpc>
            </a:pPr>
            <a:r>
              <a:rPr lang="en-US" dirty="0" smtClean="0"/>
              <a:t>Marketing and Sales Promotion:</a:t>
            </a:r>
            <a:endParaRPr lang="en-US" sz="2000" dirty="0" smtClean="0"/>
          </a:p>
          <a:p>
            <a:pPr lvl="1">
              <a:lnSpc>
                <a:spcPct val="90000"/>
              </a:lnSpc>
            </a:pPr>
            <a:r>
              <a:rPr lang="en-US" dirty="0" smtClean="0">
                <a:solidFill>
                  <a:srgbClr val="FF0066"/>
                </a:solidFill>
              </a:rPr>
              <a:t>Let the rule discovered be</a:t>
            </a:r>
            <a:r>
              <a:rPr lang="en-US" i="1" dirty="0" smtClean="0">
                <a:solidFill>
                  <a:srgbClr val="FF0066"/>
                </a:solidFill>
              </a:rPr>
              <a:t> </a:t>
            </a:r>
          </a:p>
          <a:p>
            <a:pPr lvl="1">
              <a:lnSpc>
                <a:spcPct val="90000"/>
              </a:lnSpc>
              <a:buFont typeface="Wingdings" pitchFamily="2" charset="2"/>
              <a:buNone/>
            </a:pPr>
            <a:r>
              <a:rPr lang="en-US" i="1" dirty="0" smtClean="0">
                <a:solidFill>
                  <a:srgbClr val="FF0066"/>
                </a:solidFill>
              </a:rPr>
              <a:t> 			{Bagels, … } --&gt; {Potato Chips}</a:t>
            </a:r>
            <a:endParaRPr lang="en-US" dirty="0" smtClean="0"/>
          </a:p>
          <a:p>
            <a:pPr lvl="1">
              <a:lnSpc>
                <a:spcPct val="90000"/>
              </a:lnSpc>
            </a:pPr>
            <a:r>
              <a:rPr lang="en-US" u="sng" dirty="0" smtClean="0">
                <a:solidFill>
                  <a:srgbClr val="0000FF"/>
                </a:solidFill>
              </a:rPr>
              <a:t>Potato Chips</a:t>
            </a:r>
            <a:r>
              <a:rPr lang="en-US" u="sng" dirty="0" smtClean="0"/>
              <a:t> </a:t>
            </a:r>
            <a:r>
              <a:rPr lang="en-US" u="sng" dirty="0" smtClean="0">
                <a:solidFill>
                  <a:srgbClr val="0000FF"/>
                </a:solidFill>
              </a:rPr>
              <a:t>as consequent</a:t>
            </a:r>
            <a:r>
              <a:rPr lang="en-US" sz="1800" dirty="0" smtClean="0"/>
              <a:t> =&gt; </a:t>
            </a:r>
            <a:r>
              <a:rPr lang="en-US" dirty="0" smtClean="0"/>
              <a:t>Can be used to determine what should be done to boost its sales.</a:t>
            </a:r>
          </a:p>
          <a:p>
            <a:pPr lvl="1">
              <a:lnSpc>
                <a:spcPct val="90000"/>
              </a:lnSpc>
            </a:pPr>
            <a:r>
              <a:rPr lang="en-US" u="sng" dirty="0" smtClean="0">
                <a:solidFill>
                  <a:srgbClr val="0000FF"/>
                </a:solidFill>
              </a:rPr>
              <a:t>Bagels in the antecedent</a:t>
            </a:r>
            <a:r>
              <a:rPr lang="en-US" sz="1800" dirty="0" smtClean="0"/>
              <a:t> =&gt; </a:t>
            </a:r>
            <a:r>
              <a:rPr lang="en-US" dirty="0" smtClean="0"/>
              <a:t>can be used to see which products would be affected if the store discontinues selling bagels.</a:t>
            </a:r>
          </a:p>
          <a:p>
            <a:pPr lvl="1">
              <a:lnSpc>
                <a:spcPct val="90000"/>
              </a:lnSpc>
            </a:pPr>
            <a:r>
              <a:rPr lang="en-US" u="sng" dirty="0" smtClean="0">
                <a:solidFill>
                  <a:srgbClr val="0000FF"/>
                </a:solidFill>
              </a:rPr>
              <a:t>Bagels in antecedent</a:t>
            </a:r>
            <a:r>
              <a:rPr lang="en-US" u="sng" dirty="0" smtClean="0"/>
              <a:t> </a:t>
            </a:r>
            <a:r>
              <a:rPr lang="en-US" i="1" u="sng" dirty="0" smtClean="0">
                <a:solidFill>
                  <a:srgbClr val="0000FF"/>
                </a:solidFill>
              </a:rPr>
              <a:t>and</a:t>
            </a:r>
            <a:r>
              <a:rPr lang="en-US" u="sng" dirty="0" smtClean="0"/>
              <a:t> </a:t>
            </a:r>
            <a:r>
              <a:rPr lang="en-US" u="sng" dirty="0" smtClean="0">
                <a:solidFill>
                  <a:srgbClr val="0000FF"/>
                </a:solidFill>
              </a:rPr>
              <a:t>Potato chips in consequent</a:t>
            </a:r>
            <a:r>
              <a:rPr lang="en-US" sz="1800" u="sng" dirty="0" smtClean="0">
                <a:solidFill>
                  <a:srgbClr val="0000FF"/>
                </a:solidFill>
              </a:rPr>
              <a:t> </a:t>
            </a:r>
            <a:r>
              <a:rPr lang="en-US" sz="1800" dirty="0" smtClean="0">
                <a:solidFill>
                  <a:schemeClr val="tx2"/>
                </a:solidFill>
              </a:rPr>
              <a:t>=&gt; </a:t>
            </a:r>
            <a:r>
              <a:rPr lang="en-US" dirty="0" smtClean="0"/>
              <a:t>Can be used to see what products should be sold with Bagels to promote sale of Potato chips!</a:t>
            </a:r>
          </a:p>
          <a:p>
            <a:pPr>
              <a:lnSpc>
                <a:spcPct val="90000"/>
              </a:lnSpc>
            </a:pPr>
            <a:r>
              <a:rPr lang="en-US" dirty="0" smtClean="0"/>
              <a:t>Supermarket shelf management.</a:t>
            </a:r>
          </a:p>
          <a:p>
            <a:pPr>
              <a:lnSpc>
                <a:spcPct val="90000"/>
              </a:lnSpc>
            </a:pPr>
            <a:r>
              <a:rPr lang="en-US" dirty="0" smtClean="0"/>
              <a:t>Inventory </a:t>
            </a:r>
            <a:r>
              <a:rPr lang="en-US" dirty="0" err="1" smtClean="0"/>
              <a:t>Managemnt</a:t>
            </a:r>
            <a:endParaRPr lang="en-US" dirty="0" smtClean="0"/>
          </a:p>
        </p:txBody>
      </p:sp>
    </p:spTree>
    <p:extLst>
      <p:ext uri="{BB962C8B-B14F-4D97-AF65-F5344CB8AC3E}">
        <p14:creationId xmlns="" xmlns:p14="http://schemas.microsoft.com/office/powerpoint/2010/main" val="1622945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Collaborative Filtering</a:t>
            </a:r>
          </a:p>
        </p:txBody>
      </p:sp>
      <p:sp>
        <p:nvSpPr>
          <p:cNvPr id="59395" name="Rectangle 3"/>
          <p:cNvSpPr>
            <a:spLocks noGrp="1" noChangeArrowheads="1"/>
          </p:cNvSpPr>
          <p:nvPr>
            <p:ph idx="1"/>
          </p:nvPr>
        </p:nvSpPr>
        <p:spPr>
          <a:xfrm>
            <a:off x="457200" y="1417637"/>
            <a:ext cx="8229600" cy="4754563"/>
          </a:xfrm>
        </p:spPr>
        <p:txBody>
          <a:bodyPr>
            <a:normAutofit fontScale="92500" lnSpcReduction="10000"/>
          </a:bodyPr>
          <a:lstStyle/>
          <a:p>
            <a:pPr eaLnBrk="1" hangingPunct="1">
              <a:lnSpc>
                <a:spcPct val="90000"/>
              </a:lnSpc>
            </a:pPr>
            <a:r>
              <a:rPr lang="en-US" sz="2400" dirty="0" smtClean="0"/>
              <a:t>Goal: predict what movies/books/… a person may be interested in, on the basis of</a:t>
            </a:r>
          </a:p>
          <a:p>
            <a:pPr lvl="1" eaLnBrk="1" hangingPunct="1">
              <a:lnSpc>
                <a:spcPct val="90000"/>
              </a:lnSpc>
            </a:pPr>
            <a:r>
              <a:rPr lang="en-US" sz="2000" dirty="0" smtClean="0"/>
              <a:t>Past preferences of the person</a:t>
            </a:r>
          </a:p>
          <a:p>
            <a:pPr lvl="1" eaLnBrk="1" hangingPunct="1">
              <a:lnSpc>
                <a:spcPct val="90000"/>
              </a:lnSpc>
            </a:pPr>
            <a:r>
              <a:rPr lang="en-US" sz="2000" dirty="0" smtClean="0"/>
              <a:t>Other people with similar past preferences</a:t>
            </a:r>
          </a:p>
          <a:p>
            <a:pPr lvl="1" eaLnBrk="1" hangingPunct="1">
              <a:lnSpc>
                <a:spcPct val="90000"/>
              </a:lnSpc>
            </a:pPr>
            <a:r>
              <a:rPr lang="en-US" sz="2000" dirty="0" smtClean="0"/>
              <a:t>The preferences of such people for a new movie/book/…</a:t>
            </a:r>
          </a:p>
          <a:p>
            <a:pPr eaLnBrk="1" hangingPunct="1">
              <a:lnSpc>
                <a:spcPct val="90000"/>
              </a:lnSpc>
            </a:pPr>
            <a:r>
              <a:rPr lang="en-US" sz="2400" dirty="0" smtClean="0"/>
              <a:t>One approach based on repeated clustering</a:t>
            </a:r>
          </a:p>
          <a:p>
            <a:pPr lvl="1" eaLnBrk="1" hangingPunct="1">
              <a:lnSpc>
                <a:spcPct val="90000"/>
              </a:lnSpc>
            </a:pPr>
            <a:r>
              <a:rPr lang="en-US" sz="2000" dirty="0" smtClean="0"/>
              <a:t>Cluster people on the basis of preferences for movies</a:t>
            </a:r>
          </a:p>
          <a:p>
            <a:pPr lvl="1" eaLnBrk="1" hangingPunct="1">
              <a:lnSpc>
                <a:spcPct val="90000"/>
              </a:lnSpc>
            </a:pPr>
            <a:r>
              <a:rPr lang="en-US" sz="2000" dirty="0" smtClean="0"/>
              <a:t>Then cluster movies on the basis of being liked by the same clusters of people</a:t>
            </a:r>
          </a:p>
          <a:p>
            <a:pPr lvl="1" eaLnBrk="1" hangingPunct="1">
              <a:lnSpc>
                <a:spcPct val="90000"/>
              </a:lnSpc>
            </a:pPr>
            <a:r>
              <a:rPr lang="en-US" sz="2000" dirty="0" smtClean="0"/>
              <a:t>Again cluster people based on their preferences for (the newly created clusters of) movies</a:t>
            </a:r>
          </a:p>
          <a:p>
            <a:pPr lvl="1" eaLnBrk="1" hangingPunct="1">
              <a:lnSpc>
                <a:spcPct val="90000"/>
              </a:lnSpc>
            </a:pPr>
            <a:r>
              <a:rPr lang="en-US" sz="2000" dirty="0" smtClean="0"/>
              <a:t>Repeat above till equilibrium</a:t>
            </a:r>
          </a:p>
          <a:p>
            <a:pPr eaLnBrk="1" hangingPunct="1">
              <a:lnSpc>
                <a:spcPct val="90000"/>
              </a:lnSpc>
            </a:pPr>
            <a:r>
              <a:rPr lang="en-US" sz="2400" dirty="0" smtClean="0"/>
              <a:t>Above problem is an instance of </a:t>
            </a:r>
            <a:r>
              <a:rPr lang="en-US" sz="2400" b="1" dirty="0" smtClean="0">
                <a:solidFill>
                  <a:schemeClr val="tx2"/>
                </a:solidFill>
              </a:rPr>
              <a:t>collaborative filtering</a:t>
            </a:r>
            <a:r>
              <a:rPr lang="en-US" sz="2400" dirty="0" smtClean="0"/>
              <a:t>, where users collaborate in the task of filtering information to find information of interest</a:t>
            </a:r>
          </a:p>
        </p:txBody>
      </p:sp>
      <p:sp>
        <p:nvSpPr>
          <p:cNvPr id="4" name="Slide Number Placeholder 3"/>
          <p:cNvSpPr>
            <a:spLocks noGrp="1"/>
          </p:cNvSpPr>
          <p:nvPr>
            <p:ph type="sldNum" sz="quarter" idx="12"/>
          </p:nvPr>
        </p:nvSpPr>
        <p:spPr/>
        <p:txBody>
          <a:bodyPr/>
          <a:lstStyle/>
          <a:p>
            <a:pPr>
              <a:defRPr/>
            </a:pPr>
            <a:fld id="{633B943F-15A1-49D3-BC6A-75F65D3406DB}" type="slidenum">
              <a:rPr lang="en-US"/>
              <a:pPr>
                <a:defRPr/>
              </a:pPr>
              <a:t>42</a:t>
            </a:fld>
            <a:endParaRPr lang="en-US"/>
          </a:p>
        </p:txBody>
      </p:sp>
    </p:spTree>
    <p:extLst>
      <p:ext uri="{BB962C8B-B14F-4D97-AF65-F5344CB8AC3E}">
        <p14:creationId xmlns="" xmlns:p14="http://schemas.microsoft.com/office/powerpoint/2010/main" val="4287389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Other Types of Mining</a:t>
            </a:r>
          </a:p>
        </p:txBody>
      </p:sp>
      <p:sp>
        <p:nvSpPr>
          <p:cNvPr id="60419" name="Rectangle 3"/>
          <p:cNvSpPr>
            <a:spLocks noGrp="1" noChangeArrowheads="1"/>
          </p:cNvSpPr>
          <p:nvPr>
            <p:ph idx="1"/>
          </p:nvPr>
        </p:nvSpPr>
        <p:spPr/>
        <p:txBody>
          <a:bodyPr>
            <a:normAutofit/>
          </a:bodyPr>
          <a:lstStyle/>
          <a:p>
            <a:pPr eaLnBrk="1" hangingPunct="1"/>
            <a:r>
              <a:rPr lang="en-US" sz="2800" b="1" dirty="0" smtClean="0">
                <a:solidFill>
                  <a:schemeClr val="tx2"/>
                </a:solidFill>
              </a:rPr>
              <a:t>Text mining</a:t>
            </a:r>
            <a:r>
              <a:rPr lang="en-US" sz="2800" dirty="0" smtClean="0"/>
              <a:t>: application of data mining to textual documents</a:t>
            </a:r>
          </a:p>
          <a:p>
            <a:pPr lvl="1" eaLnBrk="1" hangingPunct="1"/>
            <a:r>
              <a:rPr lang="en-US" sz="2400" dirty="0" smtClean="0"/>
              <a:t>cluster Web pages to find related pages</a:t>
            </a:r>
          </a:p>
          <a:p>
            <a:pPr lvl="1" eaLnBrk="1" hangingPunct="1"/>
            <a:r>
              <a:rPr lang="en-US" sz="2400" dirty="0" smtClean="0"/>
              <a:t>cluster pages a user has visited to organize their visit history</a:t>
            </a:r>
          </a:p>
          <a:p>
            <a:pPr lvl="1" eaLnBrk="1" hangingPunct="1"/>
            <a:r>
              <a:rPr lang="en-US" sz="2400" dirty="0" smtClean="0"/>
              <a:t>classify Web pages automatically into a Web directory</a:t>
            </a:r>
          </a:p>
          <a:p>
            <a:r>
              <a:rPr lang="en-US" sz="2800" b="1" dirty="0">
                <a:solidFill>
                  <a:schemeClr val="tx2"/>
                </a:solidFill>
              </a:rPr>
              <a:t>Graph Mining</a:t>
            </a:r>
            <a:r>
              <a:rPr lang="en-US" sz="2800" dirty="0" smtClean="0"/>
              <a:t>: </a:t>
            </a:r>
          </a:p>
          <a:p>
            <a:pPr lvl="1"/>
            <a:r>
              <a:rPr lang="en-US" sz="2400" dirty="0" smtClean="0"/>
              <a:t>Deal with graph data</a:t>
            </a:r>
          </a:p>
        </p:txBody>
      </p:sp>
      <p:sp>
        <p:nvSpPr>
          <p:cNvPr id="4" name="Slide Number Placeholder 3"/>
          <p:cNvSpPr>
            <a:spLocks noGrp="1"/>
          </p:cNvSpPr>
          <p:nvPr>
            <p:ph type="sldNum" sz="quarter" idx="12"/>
          </p:nvPr>
        </p:nvSpPr>
        <p:spPr/>
        <p:txBody>
          <a:bodyPr/>
          <a:lstStyle/>
          <a:p>
            <a:pPr>
              <a:defRPr/>
            </a:pPr>
            <a:fld id="{2656B787-4F81-4122-AE49-978CD277FA17}" type="slidenum">
              <a:rPr lang="en-US"/>
              <a:pPr>
                <a:defRPr/>
              </a:pPr>
              <a:t>43</a:t>
            </a:fld>
            <a:endParaRPr lang="en-US"/>
          </a:p>
        </p:txBody>
      </p:sp>
    </p:spTree>
    <p:extLst>
      <p:ext uri="{BB962C8B-B14F-4D97-AF65-F5344CB8AC3E}">
        <p14:creationId xmlns="" xmlns:p14="http://schemas.microsoft.com/office/powerpoint/2010/main" val="302731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Data Streams</a:t>
            </a:r>
          </a:p>
        </p:txBody>
      </p:sp>
      <p:sp>
        <p:nvSpPr>
          <p:cNvPr id="61443" name="Rectangle 3"/>
          <p:cNvSpPr>
            <a:spLocks noGrp="1" noChangeArrowheads="1"/>
          </p:cNvSpPr>
          <p:nvPr>
            <p:ph idx="1"/>
          </p:nvPr>
        </p:nvSpPr>
        <p:spPr>
          <a:xfrm>
            <a:off x="914400" y="1143000"/>
            <a:ext cx="7391400" cy="4648200"/>
          </a:xfrm>
        </p:spPr>
        <p:txBody>
          <a:bodyPr/>
          <a:lstStyle/>
          <a:p>
            <a:pPr eaLnBrk="1" hangingPunct="1"/>
            <a:r>
              <a:rPr lang="en-US" sz="2000" smtClean="0"/>
              <a:t>What are Data Streams?</a:t>
            </a:r>
          </a:p>
          <a:p>
            <a:pPr lvl="1" eaLnBrk="1" hangingPunct="1"/>
            <a:r>
              <a:rPr lang="en-US" sz="2000" smtClean="0"/>
              <a:t>Continuous streams</a:t>
            </a:r>
          </a:p>
          <a:p>
            <a:pPr lvl="1" eaLnBrk="1" hangingPunct="1"/>
            <a:r>
              <a:rPr lang="en-US" sz="2000" smtClean="0"/>
              <a:t>Huge, Fast, and Changing</a:t>
            </a:r>
          </a:p>
          <a:p>
            <a:pPr eaLnBrk="1" hangingPunct="1"/>
            <a:r>
              <a:rPr lang="en-US" sz="2000" smtClean="0"/>
              <a:t>Why Data Streams?</a:t>
            </a:r>
          </a:p>
          <a:p>
            <a:pPr lvl="1" eaLnBrk="1" hangingPunct="1"/>
            <a:r>
              <a:rPr lang="en-US" sz="2000" smtClean="0"/>
              <a:t>The arriving speed of streams and the huge amount of data are beyond our capability to store them. </a:t>
            </a:r>
          </a:p>
          <a:p>
            <a:pPr lvl="1" eaLnBrk="1" hangingPunct="1"/>
            <a:r>
              <a:rPr lang="en-US" sz="2000" smtClean="0"/>
              <a:t>“Real-time” processing</a:t>
            </a:r>
          </a:p>
          <a:p>
            <a:pPr eaLnBrk="1" hangingPunct="1"/>
            <a:r>
              <a:rPr lang="en-US" sz="2000" smtClean="0"/>
              <a:t>Window Models</a:t>
            </a:r>
          </a:p>
          <a:p>
            <a:pPr lvl="1" eaLnBrk="1" hangingPunct="1"/>
            <a:r>
              <a:rPr lang="en-US" sz="2000" smtClean="0"/>
              <a:t>Landscape window (Entire Data Stream)</a:t>
            </a:r>
          </a:p>
          <a:p>
            <a:pPr lvl="1" eaLnBrk="1" hangingPunct="1"/>
            <a:r>
              <a:rPr lang="en-US" sz="2000" smtClean="0"/>
              <a:t>Sliding Window</a:t>
            </a:r>
          </a:p>
          <a:p>
            <a:pPr lvl="1" eaLnBrk="1" hangingPunct="1"/>
            <a:r>
              <a:rPr lang="en-US" sz="2000" smtClean="0"/>
              <a:t>Damped Window</a:t>
            </a:r>
          </a:p>
          <a:p>
            <a:pPr eaLnBrk="1" hangingPunct="1"/>
            <a:r>
              <a:rPr lang="en-US" sz="2000" smtClean="0"/>
              <a:t>Mining Data Stream</a:t>
            </a:r>
          </a:p>
          <a:p>
            <a:pPr lvl="1" eaLnBrk="1" hangingPunct="1"/>
            <a:endParaRPr lang="en-US" sz="2000" smtClean="0"/>
          </a:p>
          <a:p>
            <a:pPr lvl="1" eaLnBrk="1" hangingPunct="1"/>
            <a:endParaRPr lang="en-US" sz="2000" smtClean="0"/>
          </a:p>
          <a:p>
            <a:pPr eaLnBrk="1" hangingPunct="1"/>
            <a:endParaRPr lang="en-US" sz="2000" smtClean="0"/>
          </a:p>
        </p:txBody>
      </p:sp>
      <p:sp>
        <p:nvSpPr>
          <p:cNvPr id="4" name="Slide Number Placeholder 3"/>
          <p:cNvSpPr>
            <a:spLocks noGrp="1"/>
          </p:cNvSpPr>
          <p:nvPr>
            <p:ph type="sldNum" sz="quarter" idx="12"/>
          </p:nvPr>
        </p:nvSpPr>
        <p:spPr/>
        <p:txBody>
          <a:bodyPr/>
          <a:lstStyle/>
          <a:p>
            <a:pPr>
              <a:defRPr/>
            </a:pPr>
            <a:fld id="{0E6840C3-ED38-433A-9897-A42799561326}" type="slidenum">
              <a:rPr lang="en-US"/>
              <a:pPr>
                <a:defRPr/>
              </a:pPr>
              <a:t>44</a:t>
            </a:fld>
            <a:endParaRPr lang="en-US"/>
          </a:p>
        </p:txBody>
      </p:sp>
    </p:spTree>
    <p:extLst>
      <p:ext uri="{BB962C8B-B14F-4D97-AF65-F5344CB8AC3E}">
        <p14:creationId xmlns="" xmlns:p14="http://schemas.microsoft.com/office/powerpoint/2010/main" val="865452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eaLnBrk="1" hangingPunct="1"/>
            <a:r>
              <a:rPr lang="en-US" altLang="zh-CN" sz="3200" dirty="0" smtClean="0"/>
              <a:t>A Simple Problem</a:t>
            </a:r>
            <a:endParaRPr lang="en-US" altLang="zh-CN" sz="3200" dirty="0" smtClean="0">
              <a:cs typeface="Arial" charset="0"/>
            </a:endParaRPr>
          </a:p>
        </p:txBody>
      </p:sp>
      <p:sp>
        <p:nvSpPr>
          <p:cNvPr id="480259" name="Rectangle 3"/>
          <p:cNvSpPr>
            <a:spLocks noGrp="1" noChangeArrowheads="1"/>
          </p:cNvSpPr>
          <p:nvPr>
            <p:ph idx="1"/>
          </p:nvPr>
        </p:nvSpPr>
        <p:spPr/>
        <p:txBody>
          <a:bodyPr>
            <a:normAutofit/>
          </a:bodyPr>
          <a:lstStyle/>
          <a:p>
            <a:pPr eaLnBrk="1" hangingPunct="1">
              <a:lnSpc>
                <a:spcPct val="90000"/>
              </a:lnSpc>
            </a:pPr>
            <a:r>
              <a:rPr lang="en-US" altLang="zh-CN" sz="2400" dirty="0" smtClean="0"/>
              <a:t>Finding frequent items</a:t>
            </a:r>
          </a:p>
          <a:p>
            <a:pPr lvl="1" eaLnBrk="1" hangingPunct="1">
              <a:lnSpc>
                <a:spcPct val="90000"/>
              </a:lnSpc>
            </a:pPr>
            <a:r>
              <a:rPr lang="en-US" altLang="zh-CN" sz="2400" dirty="0" smtClean="0"/>
              <a:t>Given a sequence (x</a:t>
            </a:r>
            <a:r>
              <a:rPr lang="en-US" altLang="zh-CN" sz="2400" baseline="-25000" dirty="0" smtClean="0"/>
              <a:t>1</a:t>
            </a:r>
            <a:r>
              <a:rPr lang="en-US" altLang="zh-CN" sz="2400" dirty="0" smtClean="0"/>
              <a:t>,</a:t>
            </a:r>
            <a:r>
              <a:rPr lang="en-US" altLang="zh-CN" sz="2400" dirty="0" smtClean="0">
                <a:latin typeface="Arial" charset="0"/>
              </a:rPr>
              <a:t>…</a:t>
            </a:r>
            <a:r>
              <a:rPr lang="en-US" altLang="zh-CN" sz="2400" dirty="0" err="1" smtClean="0"/>
              <a:t>x</a:t>
            </a:r>
            <a:r>
              <a:rPr lang="en-US" altLang="zh-CN" sz="2400" baseline="-25000" dirty="0" err="1" smtClean="0"/>
              <a:t>N</a:t>
            </a:r>
            <a:r>
              <a:rPr lang="en-US" altLang="zh-CN" sz="2400" dirty="0" smtClean="0"/>
              <a:t>) where x</a:t>
            </a:r>
            <a:r>
              <a:rPr lang="en-US" altLang="zh-CN" sz="2400" baseline="-25000" dirty="0" smtClean="0"/>
              <a:t>i</a:t>
            </a:r>
            <a:r>
              <a:rPr lang="en-US" altLang="zh-CN" sz="2400" dirty="0" smtClean="0"/>
              <a:t> </a:t>
            </a:r>
            <a:r>
              <a:rPr lang="en-US" altLang="zh-CN" sz="2400" dirty="0" smtClean="0">
                <a:latin typeface="Batang" pitchFamily="18" charset="-127"/>
              </a:rPr>
              <a:t>∈</a:t>
            </a:r>
            <a:r>
              <a:rPr lang="en-US" altLang="zh-CN" sz="2400" dirty="0" smtClean="0"/>
              <a:t>[1,m], and a real number </a:t>
            </a:r>
            <a:r>
              <a:rPr lang="el-GR" sz="2400" dirty="0" smtClean="0">
                <a:cs typeface="Arial" charset="0"/>
              </a:rPr>
              <a:t>θ</a:t>
            </a:r>
            <a:r>
              <a:rPr lang="en-US" altLang="zh-CN" sz="2400" dirty="0" smtClean="0">
                <a:cs typeface="Arial" charset="0"/>
              </a:rPr>
              <a:t> between zero and one.</a:t>
            </a:r>
          </a:p>
          <a:p>
            <a:pPr lvl="1" eaLnBrk="1" hangingPunct="1">
              <a:lnSpc>
                <a:spcPct val="90000"/>
              </a:lnSpc>
            </a:pPr>
            <a:r>
              <a:rPr lang="en-US" altLang="zh-CN" sz="2400" dirty="0" smtClean="0">
                <a:cs typeface="Arial" charset="0"/>
              </a:rPr>
              <a:t>Looking for x</a:t>
            </a:r>
            <a:r>
              <a:rPr lang="en-US" altLang="zh-CN" sz="2400" baseline="-25000" dirty="0" smtClean="0">
                <a:cs typeface="Arial" charset="0"/>
              </a:rPr>
              <a:t>i</a:t>
            </a:r>
            <a:r>
              <a:rPr lang="en-US" altLang="zh-CN" sz="2400" dirty="0" smtClean="0">
                <a:cs typeface="Arial" charset="0"/>
              </a:rPr>
              <a:t> whose frequency &gt; </a:t>
            </a:r>
            <a:r>
              <a:rPr lang="el-GR" sz="2400" dirty="0" smtClean="0">
                <a:cs typeface="Arial" charset="0"/>
              </a:rPr>
              <a:t>θ</a:t>
            </a:r>
            <a:endParaRPr lang="en-US" sz="2400" dirty="0" smtClean="0">
              <a:cs typeface="Arial" charset="0"/>
            </a:endParaRPr>
          </a:p>
          <a:p>
            <a:pPr lvl="1" eaLnBrk="1" hangingPunct="1">
              <a:lnSpc>
                <a:spcPct val="90000"/>
              </a:lnSpc>
            </a:pPr>
            <a:r>
              <a:rPr lang="en-US" altLang="zh-CN" sz="2400" dirty="0" smtClean="0"/>
              <a:t>Na</a:t>
            </a:r>
            <a:r>
              <a:rPr lang="en-US" altLang="zh-CN" sz="2400" dirty="0" smtClean="0">
                <a:latin typeface="Arial" charset="0"/>
              </a:rPr>
              <a:t>ï</a:t>
            </a:r>
            <a:r>
              <a:rPr lang="en-US" altLang="zh-CN" sz="2400" dirty="0" smtClean="0"/>
              <a:t>ve Algorithm (m counters)</a:t>
            </a:r>
          </a:p>
          <a:p>
            <a:pPr eaLnBrk="1" hangingPunct="1">
              <a:lnSpc>
                <a:spcPct val="90000"/>
              </a:lnSpc>
            </a:pPr>
            <a:r>
              <a:rPr lang="en-US" altLang="zh-CN" sz="2400" dirty="0" smtClean="0"/>
              <a:t>The number of frequent items ≤ 1/</a:t>
            </a:r>
            <a:r>
              <a:rPr lang="el-GR" sz="2400" dirty="0" smtClean="0">
                <a:cs typeface="Arial" charset="0"/>
              </a:rPr>
              <a:t>θ</a:t>
            </a:r>
            <a:endParaRPr lang="en-US" sz="2400" dirty="0" smtClean="0">
              <a:cs typeface="Arial" charset="0"/>
            </a:endParaRPr>
          </a:p>
          <a:p>
            <a:pPr eaLnBrk="1" hangingPunct="1">
              <a:lnSpc>
                <a:spcPct val="90000"/>
              </a:lnSpc>
            </a:pPr>
            <a:r>
              <a:rPr lang="en-US" altLang="zh-CN" sz="2400" dirty="0" smtClean="0"/>
              <a:t>Problem: N&gt;&gt;m&gt;&gt;1/</a:t>
            </a:r>
            <a:r>
              <a:rPr lang="el-GR" sz="2400" dirty="0" smtClean="0">
                <a:cs typeface="Arial" charset="0"/>
              </a:rPr>
              <a:t>θ</a:t>
            </a:r>
            <a:endParaRPr lang="en-US" altLang="zh-CN" sz="2400" dirty="0" smtClean="0"/>
          </a:p>
        </p:txBody>
      </p:sp>
      <p:sp>
        <p:nvSpPr>
          <p:cNvPr id="7" name="Slide Number Placeholder 3"/>
          <p:cNvSpPr>
            <a:spLocks noGrp="1"/>
          </p:cNvSpPr>
          <p:nvPr>
            <p:ph type="sldNum" sz="quarter" idx="12"/>
          </p:nvPr>
        </p:nvSpPr>
        <p:spPr/>
        <p:txBody>
          <a:bodyPr/>
          <a:lstStyle/>
          <a:p>
            <a:pPr>
              <a:defRPr/>
            </a:pPr>
            <a:fld id="{868F2EA5-F7CA-478D-8CA5-44C008930594}" type="slidenum">
              <a:rPr lang="en-US"/>
              <a:pPr>
                <a:defRPr/>
              </a:pPr>
              <a:t>45</a:t>
            </a:fld>
            <a:endParaRPr lang="en-US"/>
          </a:p>
        </p:txBody>
      </p:sp>
      <p:grpSp>
        <p:nvGrpSpPr>
          <p:cNvPr id="480260" name="Group 4"/>
          <p:cNvGrpSpPr>
            <a:grpSpLocks/>
          </p:cNvGrpSpPr>
          <p:nvPr/>
        </p:nvGrpSpPr>
        <p:grpSpPr bwMode="auto">
          <a:xfrm>
            <a:off x="3048000" y="4953000"/>
            <a:ext cx="4562475" cy="546100"/>
            <a:chOff x="1920" y="3120"/>
            <a:chExt cx="2874" cy="344"/>
          </a:xfrm>
        </p:grpSpPr>
        <p:sp>
          <p:nvSpPr>
            <p:cNvPr id="62470" name="Text Box 5"/>
            <p:cNvSpPr txBox="1">
              <a:spLocks noChangeArrowheads="1"/>
            </p:cNvSpPr>
            <p:nvPr/>
          </p:nvSpPr>
          <p:spPr bwMode="auto">
            <a:xfrm>
              <a:off x="2976" y="3168"/>
              <a:ext cx="1818" cy="296"/>
            </a:xfrm>
            <a:prstGeom prst="rect">
              <a:avLst/>
            </a:prstGeom>
            <a:solidFill>
              <a:srgbClr val="CCFFFF">
                <a:alpha val="23137"/>
              </a:srgb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r>
                <a:rPr lang="en-US" altLang="zh-CN" sz="2400">
                  <a:solidFill>
                    <a:srgbClr val="FF0000"/>
                  </a:solidFill>
                  <a:latin typeface="Geneva"/>
                </a:rPr>
                <a:t>P×(N</a:t>
              </a:r>
              <a:r>
                <a:rPr lang="el-GR" sz="2400">
                  <a:solidFill>
                    <a:srgbClr val="FF0000"/>
                  </a:solidFill>
                  <a:latin typeface="Geneva"/>
                </a:rPr>
                <a:t>θ</a:t>
              </a:r>
              <a:r>
                <a:rPr lang="en-US" altLang="zh-CN" sz="2400">
                  <a:solidFill>
                    <a:srgbClr val="FF0000"/>
                  </a:solidFill>
                  <a:latin typeface="Geneva"/>
                </a:rPr>
                <a:t>) ≤ N</a:t>
              </a:r>
            </a:p>
          </p:txBody>
        </p:sp>
        <p:sp>
          <p:nvSpPr>
            <p:cNvPr id="62471" name="Line 6"/>
            <p:cNvSpPr>
              <a:spLocks noChangeShapeType="1"/>
            </p:cNvSpPr>
            <p:nvPr/>
          </p:nvSpPr>
          <p:spPr bwMode="auto">
            <a:xfrm>
              <a:off x="1920" y="3120"/>
              <a:ext cx="1392" cy="192"/>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 xmlns:p14="http://schemas.microsoft.com/office/powerpoint/2010/main" val="1879221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0260"/>
                                        </p:tgtEl>
                                        <p:attrNameLst>
                                          <p:attrName>style.visibility</p:attrName>
                                        </p:attrNameLst>
                                      </p:cBhvr>
                                      <p:to>
                                        <p:strVal val="visible"/>
                                      </p:to>
                                    </p:set>
                                    <p:animEffect transition="in" filter="blinds(horizontal)">
                                      <p:cBhvr>
                                        <p:cTn id="7" dur="500"/>
                                        <p:tgtEl>
                                          <p:spTgt spid="480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0259">
                                            <p:txEl>
                                              <p:pRg st="5" end="5"/>
                                            </p:txEl>
                                          </p:spTgt>
                                        </p:tgtEl>
                                        <p:attrNameLst>
                                          <p:attrName>style.visibility</p:attrName>
                                        </p:attrNameLst>
                                      </p:cBhvr>
                                      <p:to>
                                        <p:strVal val="visible"/>
                                      </p:to>
                                    </p:set>
                                    <p:animEffect transition="in" filter="box(in)">
                                      <p:cBhvr>
                                        <p:cTn id="12" dur="500"/>
                                        <p:tgtEl>
                                          <p:spTgt spid="480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44563" y="228600"/>
            <a:ext cx="7215187" cy="1143000"/>
          </a:xfrm>
        </p:spPr>
        <p:txBody>
          <a:bodyPr/>
          <a:lstStyle/>
          <a:p>
            <a:pPr eaLnBrk="1" hangingPunct="1"/>
            <a:r>
              <a:rPr lang="en-US" altLang="zh-CN" sz="2800" smtClean="0"/>
              <a:t>KRP algorithm </a:t>
            </a:r>
            <a:br>
              <a:rPr lang="en-US" altLang="zh-CN" sz="2800" smtClean="0"/>
            </a:br>
            <a:r>
              <a:rPr lang="en-US" altLang="zh-CN" sz="2800" smtClean="0">
                <a:cs typeface="Arial" charset="0"/>
              </a:rPr>
              <a:t>─ </a:t>
            </a:r>
            <a:r>
              <a:rPr lang="en-US" altLang="zh-CN" sz="1800" smtClean="0">
                <a:cs typeface="Arial" charset="0"/>
              </a:rPr>
              <a:t>Karp, et. al (TODS</a:t>
            </a:r>
            <a:r>
              <a:rPr lang="en-US" altLang="zh-CN" sz="1800" smtClean="0">
                <a:latin typeface="Times New Roman" charset="0"/>
                <a:cs typeface="Arial" charset="0"/>
              </a:rPr>
              <a:t>’</a:t>
            </a:r>
            <a:r>
              <a:rPr lang="en-US" altLang="zh-CN" sz="1800" smtClean="0">
                <a:cs typeface="Arial" charset="0"/>
              </a:rPr>
              <a:t> 03)</a:t>
            </a:r>
            <a:endParaRPr lang="en-US" altLang="zh-CN" sz="2800" smtClean="0">
              <a:cs typeface="Arial" charset="0"/>
            </a:endParaRPr>
          </a:p>
        </p:txBody>
      </p:sp>
      <p:sp>
        <p:nvSpPr>
          <p:cNvPr id="140" name="Slide Number Placeholder 3"/>
          <p:cNvSpPr>
            <a:spLocks noGrp="1"/>
          </p:cNvSpPr>
          <p:nvPr>
            <p:ph type="sldNum" sz="quarter" idx="12"/>
          </p:nvPr>
        </p:nvSpPr>
        <p:spPr/>
        <p:txBody>
          <a:bodyPr/>
          <a:lstStyle/>
          <a:p>
            <a:pPr>
              <a:defRPr/>
            </a:pPr>
            <a:fld id="{21A91318-03D1-424B-9838-CFCCC5399135}" type="slidenum">
              <a:rPr lang="en-US"/>
              <a:pPr>
                <a:defRPr/>
              </a:pPr>
              <a:t>46</a:t>
            </a:fld>
            <a:endParaRPr lang="en-US"/>
          </a:p>
        </p:txBody>
      </p:sp>
      <p:sp>
        <p:nvSpPr>
          <p:cNvPr id="63492" name="Rectangle 3"/>
          <p:cNvSpPr>
            <a:spLocks noChangeArrowheads="1"/>
          </p:cNvSpPr>
          <p:nvPr/>
        </p:nvSpPr>
        <p:spPr bwMode="auto">
          <a:xfrm>
            <a:off x="1524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4"/>
          <p:cNvSpPr>
            <a:spLocks noChangeArrowheads="1"/>
          </p:cNvSpPr>
          <p:nvPr/>
        </p:nvSpPr>
        <p:spPr bwMode="auto">
          <a:xfrm>
            <a:off x="45085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5"/>
          <p:cNvSpPr>
            <a:spLocks noChangeArrowheads="1"/>
          </p:cNvSpPr>
          <p:nvPr/>
        </p:nvSpPr>
        <p:spPr bwMode="auto">
          <a:xfrm>
            <a:off x="747713" y="1752600"/>
            <a:ext cx="198437"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Rectangle 6"/>
          <p:cNvSpPr>
            <a:spLocks noChangeArrowheads="1"/>
          </p:cNvSpPr>
          <p:nvPr/>
        </p:nvSpPr>
        <p:spPr bwMode="auto">
          <a:xfrm>
            <a:off x="1046163" y="17526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6" name="Rectangle 7"/>
          <p:cNvSpPr>
            <a:spLocks noChangeArrowheads="1"/>
          </p:cNvSpPr>
          <p:nvPr/>
        </p:nvSpPr>
        <p:spPr bwMode="auto">
          <a:xfrm>
            <a:off x="1343025" y="1752600"/>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7" name="Rectangle 8"/>
          <p:cNvSpPr>
            <a:spLocks noChangeArrowheads="1"/>
          </p:cNvSpPr>
          <p:nvPr/>
        </p:nvSpPr>
        <p:spPr bwMode="auto">
          <a:xfrm>
            <a:off x="27432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Rectangle 9"/>
          <p:cNvSpPr>
            <a:spLocks noChangeArrowheads="1"/>
          </p:cNvSpPr>
          <p:nvPr/>
        </p:nvSpPr>
        <p:spPr bwMode="auto">
          <a:xfrm>
            <a:off x="1641475" y="1752600"/>
            <a:ext cx="198438" cy="212725"/>
          </a:xfrm>
          <a:prstGeom prst="rect">
            <a:avLst/>
          </a:prstGeom>
          <a:solidFill>
            <a:srgbClr val="0000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9" name="Rectangle 10"/>
          <p:cNvSpPr>
            <a:spLocks noChangeArrowheads="1"/>
          </p:cNvSpPr>
          <p:nvPr/>
        </p:nvSpPr>
        <p:spPr bwMode="auto">
          <a:xfrm>
            <a:off x="1938338" y="1752600"/>
            <a:ext cx="198437" cy="212725"/>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Rectangle 11"/>
          <p:cNvSpPr>
            <a:spLocks noChangeArrowheads="1"/>
          </p:cNvSpPr>
          <p:nvPr/>
        </p:nvSpPr>
        <p:spPr bwMode="auto">
          <a:xfrm>
            <a:off x="3040063" y="1752600"/>
            <a:ext cx="198437" cy="212725"/>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Rectangle 12"/>
          <p:cNvSpPr>
            <a:spLocks noChangeArrowheads="1"/>
          </p:cNvSpPr>
          <p:nvPr/>
        </p:nvSpPr>
        <p:spPr bwMode="auto">
          <a:xfrm>
            <a:off x="3635375" y="1752600"/>
            <a:ext cx="198438" cy="212725"/>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Rectangle 13"/>
          <p:cNvSpPr>
            <a:spLocks noChangeArrowheads="1"/>
          </p:cNvSpPr>
          <p:nvPr/>
        </p:nvSpPr>
        <p:spPr bwMode="auto">
          <a:xfrm>
            <a:off x="4230688" y="1752600"/>
            <a:ext cx="200025" cy="212725"/>
          </a:xfrm>
          <a:prstGeom prst="rect">
            <a:avLst/>
          </a:prstGeom>
          <a:solidFill>
            <a:srgbClr val="00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Rectangle 14"/>
          <p:cNvSpPr>
            <a:spLocks noChangeArrowheads="1"/>
          </p:cNvSpPr>
          <p:nvPr/>
        </p:nvSpPr>
        <p:spPr bwMode="auto">
          <a:xfrm flipV="1">
            <a:off x="4827588" y="1752600"/>
            <a:ext cx="198437" cy="212725"/>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Rectangle 15"/>
          <p:cNvSpPr>
            <a:spLocks noChangeArrowheads="1"/>
          </p:cNvSpPr>
          <p:nvPr/>
        </p:nvSpPr>
        <p:spPr bwMode="auto">
          <a:xfrm flipV="1">
            <a:off x="5124450" y="17526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5" name="Rectangle 16"/>
          <p:cNvSpPr>
            <a:spLocks noChangeArrowheads="1"/>
          </p:cNvSpPr>
          <p:nvPr/>
        </p:nvSpPr>
        <p:spPr bwMode="auto">
          <a:xfrm flipV="1">
            <a:off x="3933825" y="1752600"/>
            <a:ext cx="198438" cy="212725"/>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Rectangle 17"/>
          <p:cNvSpPr>
            <a:spLocks noChangeArrowheads="1"/>
          </p:cNvSpPr>
          <p:nvPr/>
        </p:nvSpPr>
        <p:spPr bwMode="auto">
          <a:xfrm>
            <a:off x="4495800" y="1752600"/>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7" name="Rectangle 18"/>
          <p:cNvSpPr>
            <a:spLocks noChangeArrowheads="1"/>
          </p:cNvSpPr>
          <p:nvPr/>
        </p:nvSpPr>
        <p:spPr bwMode="auto">
          <a:xfrm>
            <a:off x="7373938" y="17526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8" name="Rectangle 19"/>
          <p:cNvSpPr>
            <a:spLocks noChangeArrowheads="1"/>
          </p:cNvSpPr>
          <p:nvPr/>
        </p:nvSpPr>
        <p:spPr bwMode="auto">
          <a:xfrm>
            <a:off x="7075488" y="1752600"/>
            <a:ext cx="198437" cy="2127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9" name="Rectangle 20"/>
          <p:cNvSpPr>
            <a:spLocks noChangeArrowheads="1"/>
          </p:cNvSpPr>
          <p:nvPr/>
        </p:nvSpPr>
        <p:spPr bwMode="auto">
          <a:xfrm>
            <a:off x="6778625" y="1752600"/>
            <a:ext cx="198438"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Rectangle 21"/>
          <p:cNvSpPr>
            <a:spLocks noChangeArrowheads="1"/>
          </p:cNvSpPr>
          <p:nvPr/>
        </p:nvSpPr>
        <p:spPr bwMode="auto">
          <a:xfrm>
            <a:off x="7670800" y="1752600"/>
            <a:ext cx="198438" cy="212725"/>
          </a:xfrm>
          <a:prstGeom prst="rect">
            <a:avLst/>
          </a:prstGeom>
          <a:solidFill>
            <a:srgbClr val="8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1" name="Rectangle 22"/>
          <p:cNvSpPr>
            <a:spLocks noChangeArrowheads="1"/>
          </p:cNvSpPr>
          <p:nvPr/>
        </p:nvSpPr>
        <p:spPr bwMode="auto">
          <a:xfrm flipV="1">
            <a:off x="7969250" y="17526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2" name="Line 23"/>
          <p:cNvSpPr>
            <a:spLocks noChangeShapeType="1"/>
          </p:cNvSpPr>
          <p:nvPr/>
        </p:nvSpPr>
        <p:spPr bwMode="auto">
          <a:xfrm>
            <a:off x="2667000" y="2133600"/>
            <a:ext cx="34734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3" name="Rectangle 24"/>
          <p:cNvSpPr>
            <a:spLocks noChangeArrowheads="1"/>
          </p:cNvSpPr>
          <p:nvPr/>
        </p:nvSpPr>
        <p:spPr bwMode="auto">
          <a:xfrm>
            <a:off x="3338513" y="1752600"/>
            <a:ext cx="198437" cy="212725"/>
          </a:xfrm>
          <a:prstGeom prst="rect">
            <a:avLst/>
          </a:prstGeom>
          <a:solidFill>
            <a:srgbClr val="9933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Rectangle 25"/>
          <p:cNvSpPr>
            <a:spLocks noChangeArrowheads="1"/>
          </p:cNvSpPr>
          <p:nvPr/>
        </p:nvSpPr>
        <p:spPr bwMode="auto">
          <a:xfrm>
            <a:off x="152400" y="2743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Rectangle 26"/>
          <p:cNvSpPr>
            <a:spLocks noChangeArrowheads="1"/>
          </p:cNvSpPr>
          <p:nvPr/>
        </p:nvSpPr>
        <p:spPr bwMode="auto">
          <a:xfrm>
            <a:off x="381000" y="2743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6" name="Rectangle 27"/>
          <p:cNvSpPr>
            <a:spLocks noChangeArrowheads="1"/>
          </p:cNvSpPr>
          <p:nvPr/>
        </p:nvSpPr>
        <p:spPr bwMode="auto">
          <a:xfrm>
            <a:off x="5635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7" name="Rectangle 28"/>
          <p:cNvSpPr>
            <a:spLocks noChangeArrowheads="1"/>
          </p:cNvSpPr>
          <p:nvPr/>
        </p:nvSpPr>
        <p:spPr bwMode="auto">
          <a:xfrm>
            <a:off x="10207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8" name="Rectangle 29"/>
          <p:cNvSpPr>
            <a:spLocks noChangeArrowheads="1"/>
          </p:cNvSpPr>
          <p:nvPr/>
        </p:nvSpPr>
        <p:spPr bwMode="auto">
          <a:xfrm>
            <a:off x="12493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9" name="Rectangle 30"/>
          <p:cNvSpPr>
            <a:spLocks noChangeArrowheads="1"/>
          </p:cNvSpPr>
          <p:nvPr/>
        </p:nvSpPr>
        <p:spPr bwMode="auto">
          <a:xfrm>
            <a:off x="14779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0" name="Rectangle 31"/>
          <p:cNvSpPr>
            <a:spLocks noChangeArrowheads="1"/>
          </p:cNvSpPr>
          <p:nvPr/>
        </p:nvSpPr>
        <p:spPr bwMode="auto">
          <a:xfrm>
            <a:off x="7921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1" name="Rectangle 32"/>
          <p:cNvSpPr>
            <a:spLocks noChangeArrowheads="1"/>
          </p:cNvSpPr>
          <p:nvPr/>
        </p:nvSpPr>
        <p:spPr bwMode="auto">
          <a:xfrm>
            <a:off x="152400" y="3200400"/>
            <a:ext cx="198438"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2" name="Rectangle 33"/>
          <p:cNvSpPr>
            <a:spLocks noChangeArrowheads="1"/>
          </p:cNvSpPr>
          <p:nvPr/>
        </p:nvSpPr>
        <p:spPr bwMode="auto">
          <a:xfrm>
            <a:off x="381000" y="3200400"/>
            <a:ext cx="198438"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3" name="Rectangle 34"/>
          <p:cNvSpPr>
            <a:spLocks noChangeArrowheads="1"/>
          </p:cNvSpPr>
          <p:nvPr/>
        </p:nvSpPr>
        <p:spPr bwMode="auto">
          <a:xfrm>
            <a:off x="152400" y="29718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4" name="Rectangle 35"/>
          <p:cNvSpPr>
            <a:spLocks noChangeArrowheads="1"/>
          </p:cNvSpPr>
          <p:nvPr/>
        </p:nvSpPr>
        <p:spPr bwMode="auto">
          <a:xfrm flipV="1">
            <a:off x="563563" y="29718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5" name="Rectangle 36"/>
          <p:cNvSpPr>
            <a:spLocks noChangeArrowheads="1"/>
          </p:cNvSpPr>
          <p:nvPr/>
        </p:nvSpPr>
        <p:spPr bwMode="auto">
          <a:xfrm flipV="1">
            <a:off x="381000" y="29718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6" name="Rectangle 37"/>
          <p:cNvSpPr>
            <a:spLocks noChangeArrowheads="1"/>
          </p:cNvSpPr>
          <p:nvPr/>
        </p:nvSpPr>
        <p:spPr bwMode="auto">
          <a:xfrm>
            <a:off x="152400" y="3413125"/>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7" name="Rectangle 38"/>
          <p:cNvSpPr>
            <a:spLocks noChangeArrowheads="1"/>
          </p:cNvSpPr>
          <p:nvPr/>
        </p:nvSpPr>
        <p:spPr bwMode="auto">
          <a:xfrm>
            <a:off x="381000" y="3413125"/>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8" name="Rectangle 39"/>
          <p:cNvSpPr>
            <a:spLocks noChangeArrowheads="1"/>
          </p:cNvSpPr>
          <p:nvPr/>
        </p:nvSpPr>
        <p:spPr bwMode="auto">
          <a:xfrm>
            <a:off x="152400" y="4937125"/>
            <a:ext cx="198438" cy="212725"/>
          </a:xfrm>
          <a:prstGeom prst="rect">
            <a:avLst/>
          </a:prstGeom>
          <a:solidFill>
            <a:srgbClr val="0000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9" name="Rectangle 40"/>
          <p:cNvSpPr>
            <a:spLocks noChangeArrowheads="1"/>
          </p:cNvSpPr>
          <p:nvPr/>
        </p:nvSpPr>
        <p:spPr bwMode="auto">
          <a:xfrm>
            <a:off x="152400" y="3641725"/>
            <a:ext cx="198438" cy="212725"/>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0" name="Rectangle 41"/>
          <p:cNvSpPr>
            <a:spLocks noChangeArrowheads="1"/>
          </p:cNvSpPr>
          <p:nvPr/>
        </p:nvSpPr>
        <p:spPr bwMode="auto">
          <a:xfrm>
            <a:off x="152400" y="3870325"/>
            <a:ext cx="198438" cy="2127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1" name="Rectangle 42"/>
          <p:cNvSpPr>
            <a:spLocks noChangeArrowheads="1"/>
          </p:cNvSpPr>
          <p:nvPr/>
        </p:nvSpPr>
        <p:spPr bwMode="auto">
          <a:xfrm>
            <a:off x="152400" y="4098925"/>
            <a:ext cx="198438" cy="212725"/>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2" name="Rectangle 43"/>
          <p:cNvSpPr>
            <a:spLocks noChangeArrowheads="1"/>
          </p:cNvSpPr>
          <p:nvPr/>
        </p:nvSpPr>
        <p:spPr bwMode="auto">
          <a:xfrm flipV="1">
            <a:off x="152400" y="4311650"/>
            <a:ext cx="198438" cy="212725"/>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3" name="Rectangle 44"/>
          <p:cNvSpPr>
            <a:spLocks noChangeArrowheads="1"/>
          </p:cNvSpPr>
          <p:nvPr/>
        </p:nvSpPr>
        <p:spPr bwMode="auto">
          <a:xfrm>
            <a:off x="8763000" y="1752600"/>
            <a:ext cx="198438" cy="2127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4" name="Rectangle 45"/>
          <p:cNvSpPr>
            <a:spLocks noChangeArrowheads="1"/>
          </p:cNvSpPr>
          <p:nvPr/>
        </p:nvSpPr>
        <p:spPr bwMode="auto">
          <a:xfrm>
            <a:off x="59309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5" name="Rectangle 46"/>
          <p:cNvSpPr>
            <a:spLocks noChangeArrowheads="1"/>
          </p:cNvSpPr>
          <p:nvPr/>
        </p:nvSpPr>
        <p:spPr bwMode="auto">
          <a:xfrm>
            <a:off x="152400" y="4495800"/>
            <a:ext cx="198438" cy="212725"/>
          </a:xfrm>
          <a:prstGeom prst="rect">
            <a:avLst/>
          </a:prstGeom>
          <a:solidFill>
            <a:srgbClr val="8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6" name="Rectangle 47"/>
          <p:cNvSpPr>
            <a:spLocks noChangeArrowheads="1"/>
          </p:cNvSpPr>
          <p:nvPr/>
        </p:nvSpPr>
        <p:spPr bwMode="auto">
          <a:xfrm>
            <a:off x="152400" y="4708525"/>
            <a:ext cx="198438" cy="2127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7" name="Rectangle 48"/>
          <p:cNvSpPr>
            <a:spLocks noChangeArrowheads="1"/>
          </p:cNvSpPr>
          <p:nvPr/>
        </p:nvSpPr>
        <p:spPr bwMode="auto">
          <a:xfrm>
            <a:off x="152400" y="5137150"/>
            <a:ext cx="198438" cy="212725"/>
          </a:xfrm>
          <a:prstGeom prst="rect">
            <a:avLst/>
          </a:prstGeom>
          <a:solidFill>
            <a:srgbClr val="9933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8" name="Rectangle 49"/>
          <p:cNvSpPr>
            <a:spLocks noChangeArrowheads="1"/>
          </p:cNvSpPr>
          <p:nvPr/>
        </p:nvSpPr>
        <p:spPr bwMode="auto">
          <a:xfrm>
            <a:off x="17065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9" name="Rectangle 50"/>
          <p:cNvSpPr>
            <a:spLocks noChangeArrowheads="1"/>
          </p:cNvSpPr>
          <p:nvPr/>
        </p:nvSpPr>
        <p:spPr bwMode="auto">
          <a:xfrm>
            <a:off x="2468563" y="17526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0" name="Rectangle 51"/>
          <p:cNvSpPr>
            <a:spLocks noChangeArrowheads="1"/>
          </p:cNvSpPr>
          <p:nvPr/>
        </p:nvSpPr>
        <p:spPr bwMode="auto">
          <a:xfrm>
            <a:off x="53975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1" name="Rectangle 52"/>
          <p:cNvSpPr>
            <a:spLocks noChangeArrowheads="1"/>
          </p:cNvSpPr>
          <p:nvPr/>
        </p:nvSpPr>
        <p:spPr bwMode="auto">
          <a:xfrm>
            <a:off x="5656263" y="17526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2" name="Rectangle 53"/>
          <p:cNvSpPr>
            <a:spLocks noChangeArrowheads="1"/>
          </p:cNvSpPr>
          <p:nvPr/>
        </p:nvSpPr>
        <p:spPr bwMode="auto">
          <a:xfrm>
            <a:off x="22098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3" name="Rectangle 54"/>
          <p:cNvSpPr>
            <a:spLocks noChangeArrowheads="1"/>
          </p:cNvSpPr>
          <p:nvPr/>
        </p:nvSpPr>
        <p:spPr bwMode="auto">
          <a:xfrm>
            <a:off x="19351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4" name="Rectangle 55"/>
          <p:cNvSpPr>
            <a:spLocks noChangeArrowheads="1"/>
          </p:cNvSpPr>
          <p:nvPr/>
        </p:nvSpPr>
        <p:spPr bwMode="auto">
          <a:xfrm>
            <a:off x="6202363" y="17526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5" name="Rectangle 56"/>
          <p:cNvSpPr>
            <a:spLocks noChangeArrowheads="1"/>
          </p:cNvSpPr>
          <p:nvPr/>
        </p:nvSpPr>
        <p:spPr bwMode="auto">
          <a:xfrm>
            <a:off x="6477000" y="1752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6" name="Rectangle 57"/>
          <p:cNvSpPr>
            <a:spLocks noChangeArrowheads="1"/>
          </p:cNvSpPr>
          <p:nvPr/>
        </p:nvSpPr>
        <p:spPr bwMode="auto">
          <a:xfrm>
            <a:off x="21637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7" name="Rectangle 58"/>
          <p:cNvSpPr>
            <a:spLocks noChangeArrowheads="1"/>
          </p:cNvSpPr>
          <p:nvPr/>
        </p:nvSpPr>
        <p:spPr bwMode="auto">
          <a:xfrm flipV="1">
            <a:off x="8488363" y="17526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8" name="Rectangle 59"/>
          <p:cNvSpPr>
            <a:spLocks noChangeArrowheads="1"/>
          </p:cNvSpPr>
          <p:nvPr/>
        </p:nvSpPr>
        <p:spPr bwMode="auto">
          <a:xfrm>
            <a:off x="23923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9" name="Rectangle 60"/>
          <p:cNvSpPr>
            <a:spLocks noChangeArrowheads="1"/>
          </p:cNvSpPr>
          <p:nvPr/>
        </p:nvSpPr>
        <p:spPr bwMode="auto">
          <a:xfrm flipV="1">
            <a:off x="792163" y="29718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0" name="Rectangle 61"/>
          <p:cNvSpPr>
            <a:spLocks noChangeArrowheads="1"/>
          </p:cNvSpPr>
          <p:nvPr/>
        </p:nvSpPr>
        <p:spPr bwMode="auto">
          <a:xfrm>
            <a:off x="838200" y="3962400"/>
            <a:ext cx="16494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1" eaLnBrk="1" hangingPunct="1">
              <a:spcBef>
                <a:spcPct val="20000"/>
              </a:spcBef>
            </a:pPr>
            <a:r>
              <a:rPr lang="el-GR" sz="2400">
                <a:solidFill>
                  <a:srgbClr val="FF0000"/>
                </a:solidFill>
                <a:latin typeface="Arial" charset="0"/>
              </a:rPr>
              <a:t>Θ</a:t>
            </a:r>
            <a:r>
              <a:rPr lang="en-US" altLang="zh-CN" sz="2400">
                <a:solidFill>
                  <a:srgbClr val="FF0000"/>
                </a:solidFill>
                <a:latin typeface="Arial" charset="0"/>
                <a:cs typeface="Arial" charset="0"/>
              </a:rPr>
              <a:t>=0.35</a:t>
            </a:r>
            <a:endParaRPr lang="el-GR" sz="2400">
              <a:solidFill>
                <a:srgbClr val="FF0000"/>
              </a:solidFill>
              <a:latin typeface="Arial" charset="0"/>
              <a:cs typeface="Arial" charset="0"/>
            </a:endParaRPr>
          </a:p>
        </p:txBody>
      </p:sp>
      <p:sp>
        <p:nvSpPr>
          <p:cNvPr id="63551" name="Rectangle 62"/>
          <p:cNvSpPr>
            <a:spLocks noChangeArrowheads="1"/>
          </p:cNvSpPr>
          <p:nvPr/>
        </p:nvSpPr>
        <p:spPr bwMode="auto">
          <a:xfrm flipV="1">
            <a:off x="1020763" y="29718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2" name="Rectangle 63"/>
          <p:cNvSpPr>
            <a:spLocks noChangeArrowheads="1"/>
          </p:cNvSpPr>
          <p:nvPr/>
        </p:nvSpPr>
        <p:spPr bwMode="auto">
          <a:xfrm flipV="1">
            <a:off x="8229600" y="17526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53" name="Rectangle 64"/>
          <p:cNvSpPr>
            <a:spLocks noChangeArrowheads="1"/>
          </p:cNvSpPr>
          <p:nvPr/>
        </p:nvSpPr>
        <p:spPr bwMode="auto">
          <a:xfrm>
            <a:off x="2620963" y="2743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5" name="Rectangle 65"/>
          <p:cNvSpPr>
            <a:spLocks noChangeArrowheads="1"/>
          </p:cNvSpPr>
          <p:nvPr/>
        </p:nvSpPr>
        <p:spPr bwMode="auto">
          <a:xfrm>
            <a:off x="34290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6" name="Rectangle 66"/>
          <p:cNvSpPr>
            <a:spLocks noChangeArrowheads="1"/>
          </p:cNvSpPr>
          <p:nvPr/>
        </p:nvSpPr>
        <p:spPr bwMode="auto">
          <a:xfrm>
            <a:off x="36576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7" name="Rectangle 67"/>
          <p:cNvSpPr>
            <a:spLocks noChangeArrowheads="1"/>
          </p:cNvSpPr>
          <p:nvPr/>
        </p:nvSpPr>
        <p:spPr bwMode="auto">
          <a:xfrm>
            <a:off x="3429000" y="3657600"/>
            <a:ext cx="198438" cy="212725"/>
          </a:xfrm>
          <a:prstGeom prst="rect">
            <a:avLst/>
          </a:prstGeom>
          <a:solidFill>
            <a:srgbClr val="FFFF00"/>
          </a:solidFill>
          <a:ln w="9525">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8" name="Rectangle 68"/>
          <p:cNvSpPr>
            <a:spLocks noChangeArrowheads="1"/>
          </p:cNvSpPr>
          <p:nvPr/>
        </p:nvSpPr>
        <p:spPr bwMode="auto">
          <a:xfrm>
            <a:off x="3429000" y="39624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9" name="Line 69"/>
          <p:cNvSpPr>
            <a:spLocks noChangeShapeType="1"/>
          </p:cNvSpPr>
          <p:nvPr/>
        </p:nvSpPr>
        <p:spPr bwMode="auto">
          <a:xfrm>
            <a:off x="35052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50" name="Rectangle 70"/>
          <p:cNvSpPr>
            <a:spLocks noChangeArrowheads="1"/>
          </p:cNvSpPr>
          <p:nvPr/>
        </p:nvSpPr>
        <p:spPr bwMode="auto">
          <a:xfrm>
            <a:off x="3657600" y="3657600"/>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1" name="Rectangle 71"/>
          <p:cNvSpPr>
            <a:spLocks noChangeArrowheads="1"/>
          </p:cNvSpPr>
          <p:nvPr/>
        </p:nvSpPr>
        <p:spPr bwMode="auto">
          <a:xfrm>
            <a:off x="3657600" y="3962400"/>
            <a:ext cx="198438" cy="212725"/>
          </a:xfrm>
          <a:prstGeom prst="rect">
            <a:avLst/>
          </a:prstGeom>
          <a:solidFill>
            <a:srgbClr val="0000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2" name="Rectangle 72"/>
          <p:cNvSpPr>
            <a:spLocks noChangeArrowheads="1"/>
          </p:cNvSpPr>
          <p:nvPr/>
        </p:nvSpPr>
        <p:spPr bwMode="auto">
          <a:xfrm>
            <a:off x="3886200" y="3368675"/>
            <a:ext cx="198438" cy="212725"/>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3" name="Rectangle 73"/>
          <p:cNvSpPr>
            <a:spLocks noChangeArrowheads="1"/>
          </p:cNvSpPr>
          <p:nvPr/>
        </p:nvSpPr>
        <p:spPr bwMode="auto">
          <a:xfrm>
            <a:off x="3886200" y="3657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4" name="Rectangle 74"/>
          <p:cNvSpPr>
            <a:spLocks noChangeArrowheads="1"/>
          </p:cNvSpPr>
          <p:nvPr/>
        </p:nvSpPr>
        <p:spPr bwMode="auto">
          <a:xfrm>
            <a:off x="4114800" y="3657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5" name="Rectangle 75"/>
          <p:cNvSpPr>
            <a:spLocks noChangeArrowheads="1"/>
          </p:cNvSpPr>
          <p:nvPr/>
        </p:nvSpPr>
        <p:spPr bwMode="auto">
          <a:xfrm>
            <a:off x="4343400" y="36576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6" name="Rectangle 76"/>
          <p:cNvSpPr>
            <a:spLocks noChangeArrowheads="1"/>
          </p:cNvSpPr>
          <p:nvPr/>
        </p:nvSpPr>
        <p:spPr bwMode="auto">
          <a:xfrm>
            <a:off x="3886200" y="3962400"/>
            <a:ext cx="198438" cy="212725"/>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7" name="Rectangle 77"/>
          <p:cNvSpPr>
            <a:spLocks noChangeArrowheads="1"/>
          </p:cNvSpPr>
          <p:nvPr/>
        </p:nvSpPr>
        <p:spPr bwMode="auto">
          <a:xfrm>
            <a:off x="4114800" y="3368675"/>
            <a:ext cx="198438" cy="212725"/>
          </a:xfrm>
          <a:prstGeom prst="rect">
            <a:avLst/>
          </a:prstGeom>
          <a:solidFill>
            <a:srgbClr val="9933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8" name="Rectangle 78"/>
          <p:cNvSpPr>
            <a:spLocks noChangeArrowheads="1"/>
          </p:cNvSpPr>
          <p:nvPr/>
        </p:nvSpPr>
        <p:spPr bwMode="auto">
          <a:xfrm>
            <a:off x="4114800" y="3962400"/>
            <a:ext cx="198438" cy="212725"/>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9" name="Rectangle 79"/>
          <p:cNvSpPr>
            <a:spLocks noChangeArrowheads="1"/>
          </p:cNvSpPr>
          <p:nvPr/>
        </p:nvSpPr>
        <p:spPr bwMode="auto">
          <a:xfrm flipV="1">
            <a:off x="4343400" y="3368675"/>
            <a:ext cx="198438" cy="212725"/>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0" name="Rectangle 80"/>
          <p:cNvSpPr>
            <a:spLocks noChangeArrowheads="1"/>
          </p:cNvSpPr>
          <p:nvPr/>
        </p:nvSpPr>
        <p:spPr bwMode="auto">
          <a:xfrm>
            <a:off x="4343400" y="3962400"/>
            <a:ext cx="200025" cy="212725"/>
          </a:xfrm>
          <a:prstGeom prst="rect">
            <a:avLst/>
          </a:prstGeom>
          <a:solidFill>
            <a:srgbClr val="00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1" name="Rectangle 81"/>
          <p:cNvSpPr>
            <a:spLocks noChangeArrowheads="1"/>
          </p:cNvSpPr>
          <p:nvPr/>
        </p:nvSpPr>
        <p:spPr bwMode="auto">
          <a:xfrm>
            <a:off x="4572000" y="3368675"/>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2" name="Rectangle 82"/>
          <p:cNvSpPr>
            <a:spLocks noChangeArrowheads="1"/>
          </p:cNvSpPr>
          <p:nvPr/>
        </p:nvSpPr>
        <p:spPr bwMode="auto">
          <a:xfrm flipV="1">
            <a:off x="4572000" y="3657600"/>
            <a:ext cx="198438" cy="212725"/>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3" name="Rectangle 83"/>
          <p:cNvSpPr>
            <a:spLocks noChangeArrowheads="1"/>
          </p:cNvSpPr>
          <p:nvPr/>
        </p:nvSpPr>
        <p:spPr bwMode="auto">
          <a:xfrm flipV="1">
            <a:off x="4572000" y="39624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4" name="Rectangle 84"/>
          <p:cNvSpPr>
            <a:spLocks noChangeArrowheads="1"/>
          </p:cNvSpPr>
          <p:nvPr/>
        </p:nvSpPr>
        <p:spPr bwMode="auto">
          <a:xfrm>
            <a:off x="48006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5" name="Rectangle 85"/>
          <p:cNvSpPr>
            <a:spLocks noChangeArrowheads="1"/>
          </p:cNvSpPr>
          <p:nvPr/>
        </p:nvSpPr>
        <p:spPr bwMode="auto">
          <a:xfrm>
            <a:off x="50292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6" name="Rectangle 86"/>
          <p:cNvSpPr>
            <a:spLocks noChangeArrowheads="1"/>
          </p:cNvSpPr>
          <p:nvPr/>
        </p:nvSpPr>
        <p:spPr bwMode="auto">
          <a:xfrm>
            <a:off x="52578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7" name="Rectangle 87"/>
          <p:cNvSpPr>
            <a:spLocks noChangeArrowheads="1"/>
          </p:cNvSpPr>
          <p:nvPr/>
        </p:nvSpPr>
        <p:spPr bwMode="auto">
          <a:xfrm>
            <a:off x="54864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8" name="Rectangle 88"/>
          <p:cNvSpPr>
            <a:spLocks noChangeArrowheads="1"/>
          </p:cNvSpPr>
          <p:nvPr/>
        </p:nvSpPr>
        <p:spPr bwMode="auto">
          <a:xfrm>
            <a:off x="57150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9" name="Rectangle 89"/>
          <p:cNvSpPr>
            <a:spLocks noChangeArrowheads="1"/>
          </p:cNvSpPr>
          <p:nvPr/>
        </p:nvSpPr>
        <p:spPr bwMode="auto">
          <a:xfrm>
            <a:off x="4800600" y="3657600"/>
            <a:ext cx="198438"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0" name="Rectangle 90"/>
          <p:cNvSpPr>
            <a:spLocks noChangeArrowheads="1"/>
          </p:cNvSpPr>
          <p:nvPr/>
        </p:nvSpPr>
        <p:spPr bwMode="auto">
          <a:xfrm>
            <a:off x="4800600" y="3962400"/>
            <a:ext cx="198438" cy="2127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1" name="Rectangle 91"/>
          <p:cNvSpPr>
            <a:spLocks noChangeArrowheads="1"/>
          </p:cNvSpPr>
          <p:nvPr/>
        </p:nvSpPr>
        <p:spPr bwMode="auto">
          <a:xfrm>
            <a:off x="5943600" y="3368675"/>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2" name="Rectangle 92"/>
          <p:cNvSpPr>
            <a:spLocks noChangeArrowheads="1"/>
          </p:cNvSpPr>
          <p:nvPr/>
        </p:nvSpPr>
        <p:spPr bwMode="auto">
          <a:xfrm>
            <a:off x="5029200" y="3657600"/>
            <a:ext cx="198438" cy="212725"/>
          </a:xfrm>
          <a:prstGeom prst="rect">
            <a:avLst/>
          </a:prstGeom>
          <a:solidFill>
            <a:srgbClr val="8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3" name="Rectangle 93"/>
          <p:cNvSpPr>
            <a:spLocks noChangeArrowheads="1"/>
          </p:cNvSpPr>
          <p:nvPr/>
        </p:nvSpPr>
        <p:spPr bwMode="auto">
          <a:xfrm flipV="1">
            <a:off x="5029200" y="39624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4" name="Rectangle 94"/>
          <p:cNvSpPr>
            <a:spLocks noChangeArrowheads="1"/>
          </p:cNvSpPr>
          <p:nvPr/>
        </p:nvSpPr>
        <p:spPr bwMode="auto">
          <a:xfrm flipV="1">
            <a:off x="5486400" y="39624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5" name="Rectangle 95"/>
          <p:cNvSpPr>
            <a:spLocks noChangeArrowheads="1"/>
          </p:cNvSpPr>
          <p:nvPr/>
        </p:nvSpPr>
        <p:spPr bwMode="auto">
          <a:xfrm flipV="1">
            <a:off x="5257800" y="39624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6" name="Rectangle 96"/>
          <p:cNvSpPr>
            <a:spLocks noChangeArrowheads="1"/>
          </p:cNvSpPr>
          <p:nvPr/>
        </p:nvSpPr>
        <p:spPr bwMode="auto">
          <a:xfrm>
            <a:off x="5257800" y="3657600"/>
            <a:ext cx="198438" cy="2127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7" name="Line 97"/>
          <p:cNvSpPr>
            <a:spLocks noChangeShapeType="1"/>
          </p:cNvSpPr>
          <p:nvPr/>
        </p:nvSpPr>
        <p:spPr bwMode="auto">
          <a:xfrm>
            <a:off x="37338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78" name="Line 98"/>
          <p:cNvSpPr>
            <a:spLocks noChangeShapeType="1"/>
          </p:cNvSpPr>
          <p:nvPr/>
        </p:nvSpPr>
        <p:spPr bwMode="auto">
          <a:xfrm>
            <a:off x="39624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79" name="Line 99"/>
          <p:cNvSpPr>
            <a:spLocks noChangeShapeType="1"/>
          </p:cNvSpPr>
          <p:nvPr/>
        </p:nvSpPr>
        <p:spPr bwMode="auto">
          <a:xfrm>
            <a:off x="41910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0" name="Line 100"/>
          <p:cNvSpPr>
            <a:spLocks noChangeShapeType="1"/>
          </p:cNvSpPr>
          <p:nvPr/>
        </p:nvSpPr>
        <p:spPr bwMode="auto">
          <a:xfrm>
            <a:off x="44196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1" name="Line 101"/>
          <p:cNvSpPr>
            <a:spLocks noChangeShapeType="1"/>
          </p:cNvSpPr>
          <p:nvPr/>
        </p:nvSpPr>
        <p:spPr bwMode="auto">
          <a:xfrm>
            <a:off x="46482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2" name="Line 102"/>
          <p:cNvSpPr>
            <a:spLocks noChangeShapeType="1"/>
          </p:cNvSpPr>
          <p:nvPr/>
        </p:nvSpPr>
        <p:spPr bwMode="auto">
          <a:xfrm>
            <a:off x="48768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3" name="Line 103"/>
          <p:cNvSpPr>
            <a:spLocks noChangeShapeType="1"/>
          </p:cNvSpPr>
          <p:nvPr/>
        </p:nvSpPr>
        <p:spPr bwMode="auto">
          <a:xfrm>
            <a:off x="5105400" y="3276600"/>
            <a:ext cx="0"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4" name="Line 104"/>
          <p:cNvSpPr>
            <a:spLocks noChangeShapeType="1"/>
          </p:cNvSpPr>
          <p:nvPr/>
        </p:nvSpPr>
        <p:spPr bwMode="auto">
          <a:xfrm>
            <a:off x="5334000" y="3276600"/>
            <a:ext cx="1588" cy="1066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5" name="Rectangle 105"/>
          <p:cNvSpPr>
            <a:spLocks noChangeArrowheads="1"/>
          </p:cNvSpPr>
          <p:nvPr/>
        </p:nvSpPr>
        <p:spPr bwMode="auto">
          <a:xfrm>
            <a:off x="1524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6" name="Rectangle 106"/>
          <p:cNvSpPr>
            <a:spLocks noChangeArrowheads="1"/>
          </p:cNvSpPr>
          <p:nvPr/>
        </p:nvSpPr>
        <p:spPr bwMode="auto">
          <a:xfrm>
            <a:off x="45085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7" name="Rectangle 107"/>
          <p:cNvSpPr>
            <a:spLocks noChangeArrowheads="1"/>
          </p:cNvSpPr>
          <p:nvPr/>
        </p:nvSpPr>
        <p:spPr bwMode="auto">
          <a:xfrm>
            <a:off x="747713" y="5791200"/>
            <a:ext cx="198437"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8" name="Rectangle 108"/>
          <p:cNvSpPr>
            <a:spLocks noChangeArrowheads="1"/>
          </p:cNvSpPr>
          <p:nvPr/>
        </p:nvSpPr>
        <p:spPr bwMode="auto">
          <a:xfrm>
            <a:off x="1046163" y="57912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9" name="Rectangle 109"/>
          <p:cNvSpPr>
            <a:spLocks noChangeArrowheads="1"/>
          </p:cNvSpPr>
          <p:nvPr/>
        </p:nvSpPr>
        <p:spPr bwMode="auto">
          <a:xfrm>
            <a:off x="1343025" y="5791200"/>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0" name="Rectangle 110"/>
          <p:cNvSpPr>
            <a:spLocks noChangeArrowheads="1"/>
          </p:cNvSpPr>
          <p:nvPr/>
        </p:nvSpPr>
        <p:spPr bwMode="auto">
          <a:xfrm>
            <a:off x="27432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1" name="Rectangle 111"/>
          <p:cNvSpPr>
            <a:spLocks noChangeArrowheads="1"/>
          </p:cNvSpPr>
          <p:nvPr/>
        </p:nvSpPr>
        <p:spPr bwMode="auto">
          <a:xfrm>
            <a:off x="1641475" y="5791200"/>
            <a:ext cx="198438" cy="212725"/>
          </a:xfrm>
          <a:prstGeom prst="rect">
            <a:avLst/>
          </a:prstGeom>
          <a:solidFill>
            <a:srgbClr val="0000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2" name="Rectangle 112"/>
          <p:cNvSpPr>
            <a:spLocks noChangeArrowheads="1"/>
          </p:cNvSpPr>
          <p:nvPr/>
        </p:nvSpPr>
        <p:spPr bwMode="auto">
          <a:xfrm>
            <a:off x="1938338" y="5791200"/>
            <a:ext cx="198437" cy="212725"/>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3" name="Rectangle 113"/>
          <p:cNvSpPr>
            <a:spLocks noChangeArrowheads="1"/>
          </p:cNvSpPr>
          <p:nvPr/>
        </p:nvSpPr>
        <p:spPr bwMode="auto">
          <a:xfrm>
            <a:off x="3040063" y="5791200"/>
            <a:ext cx="198437" cy="212725"/>
          </a:xfrm>
          <a:prstGeom prst="rect">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4" name="Rectangle 114"/>
          <p:cNvSpPr>
            <a:spLocks noChangeArrowheads="1"/>
          </p:cNvSpPr>
          <p:nvPr/>
        </p:nvSpPr>
        <p:spPr bwMode="auto">
          <a:xfrm>
            <a:off x="3635375" y="5791200"/>
            <a:ext cx="198438" cy="212725"/>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5" name="Rectangle 115"/>
          <p:cNvSpPr>
            <a:spLocks noChangeArrowheads="1"/>
          </p:cNvSpPr>
          <p:nvPr/>
        </p:nvSpPr>
        <p:spPr bwMode="auto">
          <a:xfrm>
            <a:off x="4230688" y="5791200"/>
            <a:ext cx="200025" cy="212725"/>
          </a:xfrm>
          <a:prstGeom prst="rect">
            <a:avLst/>
          </a:prstGeom>
          <a:solidFill>
            <a:srgbClr val="00CC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6" name="Rectangle 116"/>
          <p:cNvSpPr>
            <a:spLocks noChangeArrowheads="1"/>
          </p:cNvSpPr>
          <p:nvPr/>
        </p:nvSpPr>
        <p:spPr bwMode="auto">
          <a:xfrm flipV="1">
            <a:off x="4827588" y="5791200"/>
            <a:ext cx="198437" cy="212725"/>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7" name="Rectangle 117"/>
          <p:cNvSpPr>
            <a:spLocks noChangeArrowheads="1"/>
          </p:cNvSpPr>
          <p:nvPr/>
        </p:nvSpPr>
        <p:spPr bwMode="auto">
          <a:xfrm flipV="1">
            <a:off x="5124450" y="57912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8" name="Rectangle 118"/>
          <p:cNvSpPr>
            <a:spLocks noChangeArrowheads="1"/>
          </p:cNvSpPr>
          <p:nvPr/>
        </p:nvSpPr>
        <p:spPr bwMode="auto">
          <a:xfrm flipV="1">
            <a:off x="3933825" y="5791200"/>
            <a:ext cx="198438" cy="212725"/>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9" name="Rectangle 119"/>
          <p:cNvSpPr>
            <a:spLocks noChangeArrowheads="1"/>
          </p:cNvSpPr>
          <p:nvPr/>
        </p:nvSpPr>
        <p:spPr bwMode="auto">
          <a:xfrm>
            <a:off x="4495800" y="5791200"/>
            <a:ext cx="198438" cy="212725"/>
          </a:xfrm>
          <a:prstGeom prst="rect">
            <a:avLst/>
          </a:prstGeom>
          <a:solidFill>
            <a:srgbClr val="FF99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0" name="Rectangle 120"/>
          <p:cNvSpPr>
            <a:spLocks noChangeArrowheads="1"/>
          </p:cNvSpPr>
          <p:nvPr/>
        </p:nvSpPr>
        <p:spPr bwMode="auto">
          <a:xfrm>
            <a:off x="7373938" y="5791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1" name="Rectangle 121"/>
          <p:cNvSpPr>
            <a:spLocks noChangeArrowheads="1"/>
          </p:cNvSpPr>
          <p:nvPr/>
        </p:nvSpPr>
        <p:spPr bwMode="auto">
          <a:xfrm>
            <a:off x="7075488" y="5791200"/>
            <a:ext cx="198437" cy="212725"/>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2" name="Rectangle 122"/>
          <p:cNvSpPr>
            <a:spLocks noChangeArrowheads="1"/>
          </p:cNvSpPr>
          <p:nvPr/>
        </p:nvSpPr>
        <p:spPr bwMode="auto">
          <a:xfrm>
            <a:off x="6778625" y="5791200"/>
            <a:ext cx="198438" cy="212725"/>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3" name="Rectangle 123"/>
          <p:cNvSpPr>
            <a:spLocks noChangeArrowheads="1"/>
          </p:cNvSpPr>
          <p:nvPr/>
        </p:nvSpPr>
        <p:spPr bwMode="auto">
          <a:xfrm>
            <a:off x="7670800" y="5791200"/>
            <a:ext cx="198438" cy="212725"/>
          </a:xfrm>
          <a:prstGeom prst="rect">
            <a:avLst/>
          </a:prstGeom>
          <a:solidFill>
            <a:srgbClr val="80008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4" name="Rectangle 124"/>
          <p:cNvSpPr>
            <a:spLocks noChangeArrowheads="1"/>
          </p:cNvSpPr>
          <p:nvPr/>
        </p:nvSpPr>
        <p:spPr bwMode="auto">
          <a:xfrm flipV="1">
            <a:off x="7969250" y="57912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5" name="Rectangle 125"/>
          <p:cNvSpPr>
            <a:spLocks noChangeArrowheads="1"/>
          </p:cNvSpPr>
          <p:nvPr/>
        </p:nvSpPr>
        <p:spPr bwMode="auto">
          <a:xfrm>
            <a:off x="3338513" y="5791200"/>
            <a:ext cx="198437" cy="212725"/>
          </a:xfrm>
          <a:prstGeom prst="rect">
            <a:avLst/>
          </a:prstGeom>
          <a:solidFill>
            <a:srgbClr val="9933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6" name="Rectangle 126"/>
          <p:cNvSpPr>
            <a:spLocks noChangeArrowheads="1"/>
          </p:cNvSpPr>
          <p:nvPr/>
        </p:nvSpPr>
        <p:spPr bwMode="auto">
          <a:xfrm>
            <a:off x="8763000" y="5791200"/>
            <a:ext cx="198438" cy="2127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7" name="Rectangle 127"/>
          <p:cNvSpPr>
            <a:spLocks noChangeArrowheads="1"/>
          </p:cNvSpPr>
          <p:nvPr/>
        </p:nvSpPr>
        <p:spPr bwMode="auto">
          <a:xfrm>
            <a:off x="59309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8" name="Rectangle 128"/>
          <p:cNvSpPr>
            <a:spLocks noChangeArrowheads="1"/>
          </p:cNvSpPr>
          <p:nvPr/>
        </p:nvSpPr>
        <p:spPr bwMode="auto">
          <a:xfrm>
            <a:off x="2468563" y="5791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9" name="Rectangle 129"/>
          <p:cNvSpPr>
            <a:spLocks noChangeArrowheads="1"/>
          </p:cNvSpPr>
          <p:nvPr/>
        </p:nvSpPr>
        <p:spPr bwMode="auto">
          <a:xfrm>
            <a:off x="53975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0" name="Rectangle 130"/>
          <p:cNvSpPr>
            <a:spLocks noChangeArrowheads="1"/>
          </p:cNvSpPr>
          <p:nvPr/>
        </p:nvSpPr>
        <p:spPr bwMode="auto">
          <a:xfrm>
            <a:off x="5656263" y="5791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1" name="Rectangle 131"/>
          <p:cNvSpPr>
            <a:spLocks noChangeArrowheads="1"/>
          </p:cNvSpPr>
          <p:nvPr/>
        </p:nvSpPr>
        <p:spPr bwMode="auto">
          <a:xfrm>
            <a:off x="22098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2" name="Rectangle 132"/>
          <p:cNvSpPr>
            <a:spLocks noChangeArrowheads="1"/>
          </p:cNvSpPr>
          <p:nvPr/>
        </p:nvSpPr>
        <p:spPr bwMode="auto">
          <a:xfrm>
            <a:off x="6202363" y="5791200"/>
            <a:ext cx="198437"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3" name="Rectangle 133"/>
          <p:cNvSpPr>
            <a:spLocks noChangeArrowheads="1"/>
          </p:cNvSpPr>
          <p:nvPr/>
        </p:nvSpPr>
        <p:spPr bwMode="auto">
          <a:xfrm>
            <a:off x="6477000" y="5791200"/>
            <a:ext cx="198438"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4" name="Rectangle 134"/>
          <p:cNvSpPr>
            <a:spLocks noChangeArrowheads="1"/>
          </p:cNvSpPr>
          <p:nvPr/>
        </p:nvSpPr>
        <p:spPr bwMode="auto">
          <a:xfrm flipV="1">
            <a:off x="8488363" y="5791200"/>
            <a:ext cx="198437"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5" name="Rectangle 135"/>
          <p:cNvSpPr>
            <a:spLocks noChangeArrowheads="1"/>
          </p:cNvSpPr>
          <p:nvPr/>
        </p:nvSpPr>
        <p:spPr bwMode="auto">
          <a:xfrm flipV="1">
            <a:off x="8229600" y="5791200"/>
            <a:ext cx="198438" cy="212725"/>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25" name="Text Box 136"/>
          <p:cNvSpPr txBox="1">
            <a:spLocks noChangeArrowheads="1"/>
          </p:cNvSpPr>
          <p:nvPr/>
        </p:nvSpPr>
        <p:spPr bwMode="auto">
          <a:xfrm>
            <a:off x="762000" y="4738688"/>
            <a:ext cx="22098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eaLnBrk="1" hangingPunct="1"/>
            <a:r>
              <a:rPr lang="el-GR" sz="2800">
                <a:solidFill>
                  <a:srgbClr val="FF0000"/>
                </a:solidFill>
                <a:latin typeface="Arial Unicode MS" pitchFamily="34" charset="-128"/>
                <a:ea typeface="Arial Unicode MS" pitchFamily="34" charset="-128"/>
                <a:cs typeface="Arial Unicode MS" pitchFamily="34" charset="-128"/>
              </a:rPr>
              <a:t>⌈</a:t>
            </a:r>
            <a:r>
              <a:rPr lang="en-US" altLang="zh-CN" sz="2400">
                <a:solidFill>
                  <a:srgbClr val="FF0000"/>
                </a:solidFill>
                <a:latin typeface="Arial" charset="0"/>
              </a:rPr>
              <a:t>1/</a:t>
            </a:r>
            <a:r>
              <a:rPr lang="el-GR" sz="2400">
                <a:solidFill>
                  <a:srgbClr val="FF0000"/>
                </a:solidFill>
                <a:latin typeface="Arial" charset="0"/>
              </a:rPr>
              <a:t>θ</a:t>
            </a:r>
            <a:r>
              <a:rPr lang="en-US" altLang="zh-CN" sz="2800">
                <a:solidFill>
                  <a:srgbClr val="FF0000"/>
                </a:solidFill>
                <a:latin typeface="Arial Unicode MS" pitchFamily="34" charset="-128"/>
              </a:rPr>
              <a:t>⌉ </a:t>
            </a:r>
            <a:r>
              <a:rPr lang="en-US" altLang="zh-CN" sz="2400">
                <a:solidFill>
                  <a:srgbClr val="FF0000"/>
                </a:solidFill>
                <a:latin typeface="Arial Unicode MS" pitchFamily="34" charset="-128"/>
              </a:rPr>
              <a:t>=</a:t>
            </a:r>
            <a:r>
              <a:rPr lang="en-US" altLang="zh-CN" sz="2800">
                <a:solidFill>
                  <a:srgbClr val="FF0000"/>
                </a:solidFill>
                <a:latin typeface="Arial Unicode MS" pitchFamily="34" charset="-128"/>
              </a:rPr>
              <a:t> </a:t>
            </a:r>
            <a:r>
              <a:rPr lang="en-US" altLang="zh-CN" sz="2400">
                <a:solidFill>
                  <a:srgbClr val="FF0000"/>
                </a:solidFill>
                <a:latin typeface="Arial Unicode MS" pitchFamily="34" charset="-128"/>
              </a:rPr>
              <a:t>3</a:t>
            </a:r>
          </a:p>
        </p:txBody>
      </p:sp>
      <p:sp>
        <p:nvSpPr>
          <p:cNvPr id="63626" name="Rectangle 137"/>
          <p:cNvSpPr>
            <a:spLocks noChangeArrowheads="1"/>
          </p:cNvSpPr>
          <p:nvPr/>
        </p:nvSpPr>
        <p:spPr bwMode="auto">
          <a:xfrm>
            <a:off x="6765925" y="2133600"/>
            <a:ext cx="14636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1" eaLnBrk="1" hangingPunct="1">
              <a:spcBef>
                <a:spcPct val="20000"/>
              </a:spcBef>
            </a:pPr>
            <a:r>
              <a:rPr lang="en-US" altLang="zh-CN" sz="2400">
                <a:solidFill>
                  <a:srgbClr val="FF0000"/>
                </a:solidFill>
                <a:latin typeface="Arial" charset="0"/>
              </a:rPr>
              <a:t>N=30 </a:t>
            </a:r>
            <a:endParaRPr lang="el-GR" sz="2400">
              <a:solidFill>
                <a:srgbClr val="FF0000"/>
              </a:solidFill>
              <a:latin typeface="Arial" charset="0"/>
              <a:cs typeface="Arial" charset="0"/>
            </a:endParaRPr>
          </a:p>
        </p:txBody>
      </p:sp>
      <p:sp>
        <p:nvSpPr>
          <p:cNvPr id="63627" name="Rectangle 138"/>
          <p:cNvSpPr>
            <a:spLocks noChangeArrowheads="1"/>
          </p:cNvSpPr>
          <p:nvPr/>
        </p:nvSpPr>
        <p:spPr bwMode="auto">
          <a:xfrm>
            <a:off x="228600" y="2133600"/>
            <a:ext cx="1497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1" eaLnBrk="1" hangingPunct="1">
              <a:spcBef>
                <a:spcPct val="20000"/>
              </a:spcBef>
            </a:pPr>
            <a:r>
              <a:rPr lang="en-US" altLang="zh-CN" sz="2400">
                <a:solidFill>
                  <a:srgbClr val="FF0000"/>
                </a:solidFill>
                <a:latin typeface="Arial" charset="0"/>
              </a:rPr>
              <a:t>m=12</a:t>
            </a:r>
            <a:r>
              <a:rPr lang="en-US" altLang="zh-CN" sz="2400">
                <a:solidFill>
                  <a:schemeClr val="bg1"/>
                </a:solidFill>
                <a:latin typeface="Arial" charset="0"/>
              </a:rPr>
              <a:t> </a:t>
            </a:r>
            <a:endParaRPr lang="el-GR" sz="2400">
              <a:solidFill>
                <a:schemeClr val="bg1"/>
              </a:solidFill>
              <a:latin typeface="Arial" charset="0"/>
              <a:cs typeface="Arial" charset="0"/>
            </a:endParaRPr>
          </a:p>
        </p:txBody>
      </p:sp>
      <p:sp>
        <p:nvSpPr>
          <p:cNvPr id="481419" name="Text Box 139"/>
          <p:cNvSpPr txBox="1">
            <a:spLocks noChangeArrowheads="1"/>
          </p:cNvSpPr>
          <p:nvPr/>
        </p:nvSpPr>
        <p:spPr bwMode="auto">
          <a:xfrm>
            <a:off x="3516313" y="4724400"/>
            <a:ext cx="2579687" cy="469900"/>
          </a:xfrm>
          <a:prstGeom prst="rect">
            <a:avLst/>
          </a:prstGeom>
          <a:solidFill>
            <a:srgbClr val="CCFFFF">
              <a:alpha val="21960"/>
            </a:srgb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altLang="zh-CN" sz="2400">
                <a:solidFill>
                  <a:srgbClr val="FF0000"/>
                </a:solidFill>
                <a:latin typeface="Geneva"/>
              </a:rPr>
              <a:t>N/ (</a:t>
            </a:r>
            <a:r>
              <a:rPr lang="el-GR" sz="2400">
                <a:solidFill>
                  <a:srgbClr val="FF0000"/>
                </a:solidFill>
                <a:latin typeface="Geneva"/>
              </a:rPr>
              <a:t>⌈</a:t>
            </a:r>
            <a:r>
              <a:rPr lang="en-US" altLang="zh-CN" sz="2400">
                <a:solidFill>
                  <a:srgbClr val="FF0000"/>
                </a:solidFill>
                <a:latin typeface="Geneva"/>
              </a:rPr>
              <a:t>1/</a:t>
            </a:r>
            <a:r>
              <a:rPr lang="el-GR" sz="2400">
                <a:solidFill>
                  <a:srgbClr val="FF0000"/>
                </a:solidFill>
                <a:latin typeface="Geneva"/>
              </a:rPr>
              <a:t>θ</a:t>
            </a:r>
            <a:r>
              <a:rPr lang="en-US" altLang="zh-CN" sz="2400">
                <a:solidFill>
                  <a:srgbClr val="FF0000"/>
                </a:solidFill>
                <a:latin typeface="Geneva"/>
              </a:rPr>
              <a:t>⌉) ≤ N</a:t>
            </a:r>
            <a:r>
              <a:rPr lang="el-GR" sz="2400">
                <a:solidFill>
                  <a:srgbClr val="FF0000"/>
                </a:solidFill>
                <a:latin typeface="Geneva"/>
              </a:rPr>
              <a:t>θ</a:t>
            </a:r>
            <a:r>
              <a:rPr lang="en-US" altLang="zh-CN" sz="2400">
                <a:latin typeface="Geneva"/>
              </a:rPr>
              <a:t> </a:t>
            </a:r>
          </a:p>
        </p:txBody>
      </p:sp>
    </p:spTree>
    <p:extLst>
      <p:ext uri="{BB962C8B-B14F-4D97-AF65-F5344CB8AC3E}">
        <p14:creationId xmlns="" xmlns:p14="http://schemas.microsoft.com/office/powerpoint/2010/main" val="1905692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4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13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3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13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13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13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139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13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137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13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135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14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13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140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135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13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135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139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135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8137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1" nodeType="clickEffect">
                                  <p:stCondLst>
                                    <p:cond delay="0"/>
                                  </p:stCondLst>
                                  <p:childTnLst>
                                    <p:set>
                                      <p:cBhvr>
                                        <p:cTn id="96" dur="1" fill="hold">
                                          <p:stCondLst>
                                            <p:cond delay="0"/>
                                          </p:stCondLst>
                                        </p:cTn>
                                        <p:tgtEl>
                                          <p:spTgt spid="48139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139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13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13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139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13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13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814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14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14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8140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140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140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140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814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8140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8141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141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14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814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81415"/>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1" nodeType="clickEffect">
                                  <p:stCondLst>
                                    <p:cond delay="0"/>
                                  </p:stCondLst>
                                  <p:childTnLst>
                                    <p:set>
                                      <p:cBhvr>
                                        <p:cTn id="140" dur="1" fill="hold">
                                          <p:stCondLst>
                                            <p:cond delay="0"/>
                                          </p:stCondLst>
                                        </p:cTn>
                                        <p:tgtEl>
                                          <p:spTgt spid="481352"/>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81353"/>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481354"/>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481355"/>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4813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8135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8135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8135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8136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8136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8136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8136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8136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48136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48136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8136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8136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8136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8137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48137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8137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8137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8137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8137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481376"/>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481378"/>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48137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8138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81381"/>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81382"/>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81383"/>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481384"/>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481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5" grpId="0" animBg="1"/>
      <p:bldP spid="481346" grpId="0" animBg="1"/>
      <p:bldP spid="481347" grpId="0" animBg="1"/>
      <p:bldP spid="481348" grpId="0" animBg="1"/>
      <p:bldP spid="481349" grpId="0" animBg="1"/>
      <p:bldP spid="481350" grpId="0" animBg="1"/>
      <p:bldP spid="481351" grpId="0" animBg="1"/>
      <p:bldP spid="481352" grpId="0" animBg="1"/>
      <p:bldP spid="481352" grpId="1" animBg="1"/>
      <p:bldP spid="481353" grpId="0" animBg="1"/>
      <p:bldP spid="481353" grpId="1" animBg="1"/>
      <p:bldP spid="481354" grpId="0" animBg="1"/>
      <p:bldP spid="481354" grpId="1" animBg="1"/>
      <p:bldP spid="481355" grpId="0" animBg="1"/>
      <p:bldP spid="481355" grpId="1" animBg="1"/>
      <p:bldP spid="481356" grpId="0" animBg="1"/>
      <p:bldP spid="481356" grpId="1" animBg="1"/>
      <p:bldP spid="481357" grpId="0" animBg="1"/>
      <p:bldP spid="481358" grpId="0" animBg="1"/>
      <p:bldP spid="481359" grpId="0" animBg="1"/>
      <p:bldP spid="481360" grpId="0" animBg="1"/>
      <p:bldP spid="481361" grpId="0" animBg="1"/>
      <p:bldP spid="481362" grpId="0" animBg="1"/>
      <p:bldP spid="481363" grpId="0" animBg="1"/>
      <p:bldP spid="481364" grpId="0" animBg="1"/>
      <p:bldP spid="481365" grpId="0" animBg="1"/>
      <p:bldP spid="481366" grpId="0" animBg="1"/>
      <p:bldP spid="481367" grpId="0" animBg="1"/>
      <p:bldP spid="481368" grpId="0" animBg="1"/>
      <p:bldP spid="481369" grpId="0" animBg="1"/>
      <p:bldP spid="481370" grpId="0" animBg="1"/>
      <p:bldP spid="481371" grpId="0" animBg="1"/>
      <p:bldP spid="481372" grpId="0" animBg="1"/>
      <p:bldP spid="481373" grpId="0" animBg="1"/>
      <p:bldP spid="481374" grpId="0" animBg="1"/>
      <p:bldP spid="481375" grpId="0" animBg="1"/>
      <p:bldP spid="481376" grpId="0" animBg="1"/>
      <p:bldP spid="481377" grpId="0" animBg="1"/>
      <p:bldP spid="481378" grpId="0" animBg="1"/>
      <p:bldP spid="481378" grpId="1" animBg="1"/>
      <p:bldP spid="481379" grpId="0" animBg="1"/>
      <p:bldP spid="481380" grpId="0" animBg="1"/>
      <p:bldP spid="481381" grpId="0" animBg="1"/>
      <p:bldP spid="481382" grpId="0" animBg="1"/>
      <p:bldP spid="481383" grpId="0" animBg="1"/>
      <p:bldP spid="481384" grpId="0" animBg="1"/>
      <p:bldP spid="481385" grpId="0" animBg="1"/>
      <p:bldP spid="481386" grpId="0" animBg="1"/>
      <p:bldP spid="481387" grpId="0" animBg="1"/>
      <p:bldP spid="481388" grpId="0" animBg="1"/>
      <p:bldP spid="481389" grpId="0" animBg="1"/>
      <p:bldP spid="481390" grpId="0" animBg="1"/>
      <p:bldP spid="481391" grpId="0" animBg="1"/>
      <p:bldP spid="481392" grpId="0" animBg="1"/>
      <p:bldP spid="481393" grpId="0" animBg="1"/>
      <p:bldP spid="481393" grpId="1" animBg="1"/>
      <p:bldP spid="481394" grpId="0" animBg="1"/>
      <p:bldP spid="481395" grpId="0" animBg="1"/>
      <p:bldP spid="481396" grpId="0" animBg="1"/>
      <p:bldP spid="481397" grpId="0" animBg="1"/>
      <p:bldP spid="481398" grpId="0" animBg="1"/>
      <p:bldP spid="481399" grpId="0" animBg="1"/>
      <p:bldP spid="481400" grpId="0" animBg="1"/>
      <p:bldP spid="481401" grpId="0" animBg="1"/>
      <p:bldP spid="481402" grpId="0" animBg="1"/>
      <p:bldP spid="481403" grpId="0" animBg="1"/>
      <p:bldP spid="481404" grpId="0" animBg="1"/>
      <p:bldP spid="481405" grpId="0" animBg="1"/>
      <p:bldP spid="481406" grpId="0" animBg="1"/>
      <p:bldP spid="481407" grpId="0" animBg="1"/>
      <p:bldP spid="481408" grpId="0" animBg="1"/>
      <p:bldP spid="481409" grpId="0" animBg="1"/>
      <p:bldP spid="481410" grpId="0" animBg="1"/>
      <p:bldP spid="481411" grpId="0" animBg="1"/>
      <p:bldP spid="481412" grpId="0" animBg="1"/>
      <p:bldP spid="481413" grpId="0" animBg="1"/>
      <p:bldP spid="481414" grpId="0" animBg="1"/>
      <p:bldP spid="481415" grpId="0" animBg="1"/>
      <p:bldP spid="4814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Sample Problem</a:t>
            </a:r>
            <a:endParaRPr lang="en-US" dirty="0"/>
          </a:p>
        </p:txBody>
      </p:sp>
      <p:sp>
        <p:nvSpPr>
          <p:cNvPr id="3" name="Content Placeholder 2"/>
          <p:cNvSpPr>
            <a:spLocks noGrp="1"/>
          </p:cNvSpPr>
          <p:nvPr>
            <p:ph idx="1"/>
          </p:nvPr>
        </p:nvSpPr>
        <p:spPr/>
        <p:txBody>
          <a:bodyPr/>
          <a:lstStyle/>
          <a:p>
            <a:r>
              <a:rPr lang="en-US" dirty="0" smtClean="0"/>
              <a:t>Scan the dataset once</a:t>
            </a:r>
          </a:p>
          <a:p>
            <a:r>
              <a:rPr lang="en-US" dirty="0" smtClean="0"/>
              <a:t>Sample K records </a:t>
            </a:r>
          </a:p>
          <a:p>
            <a:pPr lvl="1"/>
            <a:r>
              <a:rPr lang="en-US" dirty="0" smtClean="0"/>
              <a:t>Each one has equally probability to be sampled</a:t>
            </a:r>
          </a:p>
          <a:p>
            <a:pPr lvl="1"/>
            <a:r>
              <a:rPr lang="en-US" dirty="0" smtClean="0"/>
              <a:t>Total N record: K/N</a:t>
            </a:r>
            <a:endParaRPr lang="en-US" dirty="0"/>
          </a:p>
        </p:txBody>
      </p:sp>
    </p:spTree>
    <p:extLst>
      <p:ext uri="{BB962C8B-B14F-4D97-AF65-F5344CB8AC3E}">
        <p14:creationId xmlns="" xmlns:p14="http://schemas.microsoft.com/office/powerpoint/2010/main" val="14067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solidFill>
              </a:rPr>
              <a:t>The </a:t>
            </a:r>
            <a:r>
              <a:rPr lang="en-US" dirty="0" err="1">
                <a:solidFill>
                  <a:schemeClr val="tx1"/>
                </a:solidFill>
              </a:rPr>
              <a:t>Earthscope</a:t>
            </a:r>
            <a:endParaRPr lang="en-US" dirty="0"/>
          </a:p>
        </p:txBody>
      </p:sp>
      <p:sp>
        <p:nvSpPr>
          <p:cNvPr id="3" name="Content Placeholder 2"/>
          <p:cNvSpPr>
            <a:spLocks noGrp="1"/>
          </p:cNvSpPr>
          <p:nvPr>
            <p:ph idx="1"/>
          </p:nvPr>
        </p:nvSpPr>
        <p:spPr>
          <a:xfrm>
            <a:off x="76200" y="1447800"/>
            <a:ext cx="5410200" cy="4876800"/>
          </a:xfrm>
        </p:spPr>
        <p:txBody>
          <a:bodyPr rtlCol="0">
            <a:normAutofit fontScale="85000" lnSpcReduction="20000"/>
          </a:bodyPr>
          <a:lstStyle/>
          <a:p>
            <a:pPr marL="182880" indent="-182880" fontAlgn="auto">
              <a:spcAft>
                <a:spcPts val="0"/>
              </a:spcAft>
              <a:buFont typeface="Arial" pitchFamily="34" charset="0"/>
              <a:buChar char="•"/>
              <a:defRPr/>
            </a:pPr>
            <a:r>
              <a:rPr lang="en-US" dirty="0"/>
              <a:t>The </a:t>
            </a:r>
            <a:r>
              <a:rPr lang="en-US" dirty="0" err="1"/>
              <a:t>Earthscope</a:t>
            </a:r>
            <a:r>
              <a:rPr lang="en-US" dirty="0"/>
              <a:t> is the world's largest science project. Designed to track North America's geological evolution, this observatory records data over 3.8 million square miles, amassing 67 terabytes of data. It analyzes seismic slips in the San Andreas fault, sure, but also the plume of magma underneath Yellowstone and much, much more. (http://www.msnbc.msn.com/id/44363598/ns/technology_and_science-future_of_technology/#.TmetOdQ--</a:t>
            </a:r>
            <a:r>
              <a:rPr lang="en-US" dirty="0" smtClean="0"/>
              <a:t>uI)</a:t>
            </a:r>
            <a:endParaRPr lang="en-US" dirty="0"/>
          </a:p>
          <a:p>
            <a:pPr marL="182880" indent="-182880" fontAlgn="auto">
              <a:spcAft>
                <a:spcPts val="0"/>
              </a:spcAft>
              <a:buFont typeface="Arial" pitchFamily="34" charset="0"/>
              <a:buChar char="•"/>
              <a:defRPr/>
            </a:pPr>
            <a:endParaRPr lang="en-US" dirty="0"/>
          </a:p>
        </p:txBody>
      </p:sp>
      <p:sp>
        <p:nvSpPr>
          <p:cNvPr id="19460" name="Rectangle 1"/>
          <p:cNvSpPr>
            <a:spLocks noChangeArrowheads="1"/>
          </p:cNvSpPr>
          <p:nvPr/>
        </p:nvSpPr>
        <p:spPr bwMode="auto">
          <a:xfrm>
            <a:off x="0" y="-323850"/>
            <a:ext cx="441325"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t>1. </a:t>
            </a:r>
          </a:p>
          <a:p>
            <a:pPr eaLnBrk="0" hangingPunct="0"/>
            <a:r>
              <a:rPr lang="en-US"/>
              <a:t>  </a:t>
            </a:r>
          </a:p>
        </p:txBody>
      </p:sp>
      <p:pic>
        <p:nvPicPr>
          <p:cNvPr id="19461" name="Picture 2" descr="http://msnbcmedia3.msn.com/j/MSNBC/Components/Photo/_new/110901-Pop1Photo-hmed-0235p.grid-4x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1200" y="1828800"/>
            <a:ext cx="2933700" cy="349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39072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of Data</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Relational Data (Tables/Transaction/Legacy Data)</a:t>
            </a:r>
          </a:p>
          <a:p>
            <a:r>
              <a:rPr lang="en-US" dirty="0" smtClean="0"/>
              <a:t>Text Data (Web)</a:t>
            </a:r>
          </a:p>
          <a:p>
            <a:r>
              <a:rPr lang="en-US" dirty="0" smtClean="0"/>
              <a:t>Semi-structured Data (XML) </a:t>
            </a:r>
          </a:p>
          <a:p>
            <a:r>
              <a:rPr lang="en-US" dirty="0" smtClean="0"/>
              <a:t>Graph Data</a:t>
            </a:r>
          </a:p>
          <a:p>
            <a:pPr lvl="1"/>
            <a:r>
              <a:rPr lang="en-US" dirty="0" smtClean="0"/>
              <a:t>Social Network, Semantic Web (RDF), … </a:t>
            </a:r>
          </a:p>
          <a:p>
            <a:pPr marL="457200" lvl="1" indent="0">
              <a:buNone/>
            </a:pPr>
            <a:endParaRPr lang="en-US" dirty="0" smtClean="0"/>
          </a:p>
          <a:p>
            <a:r>
              <a:rPr lang="en-US" dirty="0" smtClean="0"/>
              <a:t>Streaming Data </a:t>
            </a:r>
          </a:p>
          <a:p>
            <a:pPr lvl="1"/>
            <a:r>
              <a:rPr lang="en-US" dirty="0" smtClean="0"/>
              <a:t>You can only scan the data once</a:t>
            </a:r>
          </a:p>
          <a:p>
            <a:endParaRPr lang="en-US" dirty="0" smtClean="0"/>
          </a:p>
          <a:p>
            <a:pPr marL="457200" lvl="1" indent="0">
              <a:buNone/>
            </a:pPr>
            <a:endParaRPr lang="en-US" dirty="0" smtClean="0"/>
          </a:p>
          <a:p>
            <a:endParaRPr lang="en-US" dirty="0"/>
          </a:p>
        </p:txBody>
      </p:sp>
    </p:spTree>
    <p:extLst>
      <p:ext uri="{BB962C8B-B14F-4D97-AF65-F5344CB8AC3E}">
        <p14:creationId xmlns="" xmlns:p14="http://schemas.microsoft.com/office/powerpoint/2010/main" val="395417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these data?</a:t>
            </a:r>
            <a:endParaRPr lang="en-US" dirty="0"/>
          </a:p>
        </p:txBody>
      </p:sp>
      <p:sp>
        <p:nvSpPr>
          <p:cNvPr id="3" name="Content Placeholder 2"/>
          <p:cNvSpPr>
            <a:spLocks noGrp="1"/>
          </p:cNvSpPr>
          <p:nvPr>
            <p:ph idx="1"/>
          </p:nvPr>
        </p:nvSpPr>
        <p:spPr/>
        <p:txBody>
          <a:bodyPr/>
          <a:lstStyle/>
          <a:p>
            <a:r>
              <a:rPr lang="en-US" dirty="0" smtClean="0"/>
              <a:t>Aggregation and Statistics </a:t>
            </a:r>
          </a:p>
          <a:p>
            <a:pPr lvl="1"/>
            <a:r>
              <a:rPr lang="en-US" dirty="0" smtClean="0"/>
              <a:t>Data warehouse and OLAP</a:t>
            </a:r>
          </a:p>
          <a:p>
            <a:r>
              <a:rPr lang="en-US" dirty="0" smtClean="0"/>
              <a:t>Indexing, Searching, and Querying</a:t>
            </a:r>
          </a:p>
          <a:p>
            <a:pPr lvl="1"/>
            <a:r>
              <a:rPr lang="en-US" dirty="0" smtClean="0"/>
              <a:t>Keyword based search </a:t>
            </a:r>
          </a:p>
          <a:p>
            <a:pPr lvl="1"/>
            <a:r>
              <a:rPr lang="en-US" dirty="0" smtClean="0"/>
              <a:t>Pattern matching (XML/RDF)</a:t>
            </a:r>
          </a:p>
          <a:p>
            <a:r>
              <a:rPr lang="en-US" dirty="0" smtClean="0"/>
              <a:t>Knowledge discovery</a:t>
            </a:r>
          </a:p>
          <a:p>
            <a:pPr lvl="1"/>
            <a:r>
              <a:rPr lang="en-US" dirty="0" smtClean="0"/>
              <a:t>Data Mining</a:t>
            </a:r>
          </a:p>
          <a:p>
            <a:pPr lvl="1"/>
            <a:r>
              <a:rPr lang="en-US" dirty="0" smtClean="0"/>
              <a:t>Statistical Modeling</a:t>
            </a:r>
          </a:p>
          <a:p>
            <a:pPr lvl="1"/>
            <a:endParaRPr lang="en-US" dirty="0" smtClean="0"/>
          </a:p>
          <a:p>
            <a:endParaRPr lang="en-US" dirty="0"/>
          </a:p>
        </p:txBody>
      </p:sp>
    </p:spTree>
    <p:extLst>
      <p:ext uri="{BB962C8B-B14F-4D97-AF65-F5344CB8AC3E}">
        <p14:creationId xmlns="" xmlns:p14="http://schemas.microsoft.com/office/powerpoint/2010/main" val="339368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229600" cy="1143000"/>
          </a:xfrm>
        </p:spPr>
        <p:txBody>
          <a:bodyPr/>
          <a:lstStyle/>
          <a:p>
            <a:r>
              <a:rPr lang="en-US" dirty="0" smtClean="0"/>
              <a:t>Statistics 101</a:t>
            </a:r>
            <a:endParaRPr lang="en-US" dirty="0"/>
          </a:p>
        </p:txBody>
      </p:sp>
    </p:spTree>
    <p:extLst>
      <p:ext uri="{BB962C8B-B14F-4D97-AF65-F5344CB8AC3E}">
        <p14:creationId xmlns="" xmlns:p14="http://schemas.microsoft.com/office/powerpoint/2010/main" val="112520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152400"/>
            <a:ext cx="8229600" cy="1143000"/>
          </a:xfrm>
        </p:spPr>
        <p:txBody>
          <a:bodyPr/>
          <a:lstStyle/>
          <a:p>
            <a:r>
              <a:rPr lang="en-US" dirty="0" smtClean="0"/>
              <a:t>Random Sample and Statistics</a:t>
            </a:r>
          </a:p>
        </p:txBody>
      </p:sp>
      <p:sp>
        <p:nvSpPr>
          <p:cNvPr id="83971" name="Content Placeholder 2"/>
          <p:cNvSpPr>
            <a:spLocks noGrp="1"/>
          </p:cNvSpPr>
          <p:nvPr>
            <p:ph idx="1"/>
          </p:nvPr>
        </p:nvSpPr>
        <p:spPr>
          <a:xfrm>
            <a:off x="457200" y="838200"/>
            <a:ext cx="8229600" cy="4525963"/>
          </a:xfrm>
        </p:spPr>
        <p:txBody>
          <a:bodyPr/>
          <a:lstStyle/>
          <a:p>
            <a:r>
              <a:rPr lang="en-US" sz="2400" i="1" dirty="0" smtClean="0">
                <a:solidFill>
                  <a:srgbClr val="00B0F0"/>
                </a:solidFill>
              </a:rPr>
              <a:t>Population:</a:t>
            </a:r>
            <a:r>
              <a:rPr lang="en-US" sz="2400" i="1" dirty="0" smtClean="0"/>
              <a:t> is used to refer to the set or universe of all </a:t>
            </a:r>
            <a:r>
              <a:rPr lang="en-US" sz="2400" dirty="0" smtClean="0"/>
              <a:t>entities under study.</a:t>
            </a:r>
          </a:p>
          <a:p>
            <a:r>
              <a:rPr lang="en-US" sz="2400" dirty="0" smtClean="0"/>
              <a:t>However, looking at the entire population may not be feasible, or may be too expensive.</a:t>
            </a:r>
          </a:p>
          <a:p>
            <a:r>
              <a:rPr lang="en-US" sz="2400" dirty="0" smtClean="0"/>
              <a:t>Instead, we draw a random sample from the population, and compute appropriate </a:t>
            </a:r>
            <a:r>
              <a:rPr lang="en-US" sz="2400" i="1" dirty="0" smtClean="0"/>
              <a:t>statistics </a:t>
            </a:r>
            <a:r>
              <a:rPr lang="en-US" sz="2400" dirty="0" smtClean="0"/>
              <a:t>from the sample, that give estimates of the corresponding population parameters of interest.</a:t>
            </a:r>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173583"/>
            <a:ext cx="7391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90001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1319</Words>
  <Application>Microsoft Office PowerPoint</Application>
  <PresentationFormat>On-screen Show (4:3)</PresentationFormat>
  <Paragraphs>273</Paragraphs>
  <Slides>47</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Office Theme</vt:lpstr>
      <vt:lpstr>VISIO</vt:lpstr>
      <vt:lpstr>Worksheet</vt:lpstr>
      <vt:lpstr>Introduction to Big Data  &amp; Basic Data Analysis</vt:lpstr>
      <vt:lpstr>Big Data EveryWhere! </vt:lpstr>
      <vt:lpstr>How much data?</vt:lpstr>
      <vt:lpstr>Slide 4</vt:lpstr>
      <vt:lpstr>The Earthscope</vt:lpstr>
      <vt:lpstr>Type of Data</vt:lpstr>
      <vt:lpstr>What to do with these data?</vt:lpstr>
      <vt:lpstr>Statistics 101</vt:lpstr>
      <vt:lpstr>Random Sample and Statistics</vt:lpstr>
      <vt:lpstr>Statistic</vt:lpstr>
      <vt:lpstr>Empirical Cumulative Distribution Function</vt:lpstr>
      <vt:lpstr>Example</vt:lpstr>
      <vt:lpstr>Measures of Central Tendency (Mean)</vt:lpstr>
      <vt:lpstr>Measures of Central Tendency (Median) </vt:lpstr>
      <vt:lpstr>Example</vt:lpstr>
      <vt:lpstr>Measures of Dispersion (Range)</vt:lpstr>
      <vt:lpstr>Measures of Dispersion (Inter-Quartile Range)</vt:lpstr>
      <vt:lpstr>Measures of Dispersion  (Variance and Standard Deviation)</vt:lpstr>
      <vt:lpstr>Measures of Dispersion  (Variance and Standard Deviation)</vt:lpstr>
      <vt:lpstr>Univariate Normal Distribution</vt:lpstr>
      <vt:lpstr>Multivariate Normal Distribution</vt:lpstr>
      <vt:lpstr>OLAP and Data Mining</vt:lpstr>
      <vt:lpstr>Warehouse Architecture</vt:lpstr>
      <vt:lpstr>Star Schemas</vt:lpstr>
      <vt:lpstr>Terms</vt:lpstr>
      <vt:lpstr>Star</vt:lpstr>
      <vt:lpstr>Cube</vt:lpstr>
      <vt:lpstr>3-D Cube</vt:lpstr>
      <vt:lpstr>ROLAP vs. MOLAP</vt:lpstr>
      <vt:lpstr>Aggregates</vt:lpstr>
      <vt:lpstr>Aggregates</vt:lpstr>
      <vt:lpstr>Another Example</vt:lpstr>
      <vt:lpstr>Aggregates</vt:lpstr>
      <vt:lpstr>What is Data Mining?</vt:lpstr>
      <vt:lpstr>Data Mining Tasks</vt:lpstr>
      <vt:lpstr>Classification: Definition</vt:lpstr>
      <vt:lpstr>Decision Trees</vt:lpstr>
      <vt:lpstr>Clustering</vt:lpstr>
      <vt:lpstr>K-Means Clustering</vt:lpstr>
      <vt:lpstr>Association Rule Mining</vt:lpstr>
      <vt:lpstr>Association Rule Discovery</vt:lpstr>
      <vt:lpstr>Collaborative Filtering</vt:lpstr>
      <vt:lpstr>Other Types of Mining</vt:lpstr>
      <vt:lpstr>Data Streams</vt:lpstr>
      <vt:lpstr>A Simple Problem</vt:lpstr>
      <vt:lpstr>KRP algorithm  ─ Karp, et. al (TODS’ 03)</vt:lpstr>
      <vt:lpstr>Streaming Sample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dc:creator>
  <cp:lastModifiedBy>cse2</cp:lastModifiedBy>
  <cp:revision>20</cp:revision>
  <dcterms:created xsi:type="dcterms:W3CDTF">2012-01-12T20:50:20Z</dcterms:created>
  <dcterms:modified xsi:type="dcterms:W3CDTF">2018-09-11T03:33:08Z</dcterms:modified>
</cp:coreProperties>
</file>