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98" r:id="rId3"/>
    <p:sldId id="300" r:id="rId4"/>
    <p:sldId id="259" r:id="rId5"/>
    <p:sldId id="260" r:id="rId6"/>
    <p:sldId id="266" r:id="rId7"/>
    <p:sldId id="274" r:id="rId8"/>
    <p:sldId id="275" r:id="rId9"/>
    <p:sldId id="299" r:id="rId10"/>
    <p:sldId id="278" r:id="rId11"/>
    <p:sldId id="301" r:id="rId12"/>
    <p:sldId id="276" r:id="rId13"/>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2" d="100"/>
          <a:sy n="82" d="100"/>
        </p:scale>
        <p:origin x="-691" y="-91"/>
      </p:cViewPr>
      <p:guideLst>
        <p:guide orient="horz" pos="2874"/>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pPr/>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pPr/>
              <a:t>‹#›</a:t>
            </a:fld>
            <a:endParaRPr lang="en-IN"/>
          </a:p>
        </p:txBody>
      </p:sp>
    </p:spTree>
    <p:extLst>
      <p:ext uri="{BB962C8B-B14F-4D97-AF65-F5344CB8AC3E}">
        <p14:creationId xmlns:p14="http://schemas.microsoft.com/office/powerpoint/2010/main" xmlns=""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00CAA-F211-4A1E-9BEA-8BC5B6C56248}" type="slidenum">
              <a:rPr lang="en-IN" smtClean="0"/>
              <a:pPr/>
              <a:t>9</a:t>
            </a:fld>
            <a:endParaRPr lang="en-IN"/>
          </a:p>
        </p:txBody>
      </p:sp>
    </p:spTree>
    <p:extLst>
      <p:ext uri="{BB962C8B-B14F-4D97-AF65-F5344CB8AC3E}">
        <p14:creationId xmlns:p14="http://schemas.microsoft.com/office/powerpoint/2010/main" xmlns="" val="89671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648200" y="2059539"/>
            <a:ext cx="5847735" cy="828040"/>
          </a:xfrm>
          <a:prstGeom prst="rect">
            <a:avLst/>
          </a:prstGeom>
        </p:spPr>
        <p:txBody>
          <a:bodyPr vert="horz" wrap="square" lIns="0" tIns="16510" rIns="0" bIns="0" rtlCol="0">
            <a:noAutofit/>
          </a:bodyPr>
          <a:lstStyle/>
          <a:p>
            <a:pPr marL="12700">
              <a:lnSpc>
                <a:spcPct val="100000"/>
              </a:lnSpc>
              <a:spcBef>
                <a:spcPts val="130"/>
              </a:spcBef>
            </a:pPr>
            <a:r>
              <a:rPr lang="en-US" altLang="en-US" sz="2600" b="1"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600" b="1" dirty="0" smtClean="0">
                <a:latin typeface="Times New Roman" panose="02020603050405020304" pitchFamily="18" charset="0"/>
                <a:ea typeface="Tahoma" panose="020B0604030504040204" pitchFamily="34" charset="0"/>
                <a:cs typeface="Times New Roman" panose="02020603050405020304" pitchFamily="18" charset="0"/>
              </a:rPr>
              <a:t>MUKESH K</a:t>
            </a:r>
            <a:endParaRPr lang="en-US" altLang="en-US" sz="26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object 8"/>
          <p:cNvSpPr txBox="1"/>
          <p:nvPr/>
        </p:nvSpPr>
        <p:spPr>
          <a:xfrm>
            <a:off x="6248400" y="289560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Segoe UI Light" panose="020B0502040204020203" pitchFamily="34" charset="0"/>
                <a:cs typeface="Segoe UI Light" panose="020B0502040204020203" pitchFamily="34" charset="0"/>
              </a:rPr>
              <a:t>Final</a:t>
            </a:r>
            <a:r>
              <a:rPr sz="2400" b="1" spc="-40" dirty="0">
                <a:solidFill>
                  <a:srgbClr val="2D936B"/>
                </a:solidFill>
                <a:latin typeface="Segoe UI Light" panose="020B0502040204020203" pitchFamily="34" charset="0"/>
                <a:cs typeface="Segoe UI Light" panose="020B0502040204020203" pitchFamily="34" charset="0"/>
              </a:rPr>
              <a:t> </a:t>
            </a:r>
            <a:r>
              <a:rPr sz="2400" b="1" spc="-10" dirty="0">
                <a:solidFill>
                  <a:srgbClr val="2D936B"/>
                </a:solidFill>
                <a:latin typeface="Segoe UI Light" panose="020B0502040204020203" pitchFamily="34" charset="0"/>
                <a:cs typeface="Segoe UI Light" panose="020B0502040204020203" pitchFamily="34" charset="0"/>
              </a:rPr>
              <a:t>Project</a:t>
            </a:r>
            <a:endParaRPr sz="2400" dirty="0">
              <a:latin typeface="Segoe UI Light" panose="020B0502040204020203" pitchFamily="34" charset="0"/>
              <a:cs typeface="Segoe UI Light" panose="020B0502040204020203" pitchFamily="3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pPr marL="1143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Training the model</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137E5A60-D2FC-314A-91AE-DBC62B598B17}"/>
              </a:ext>
            </a:extLst>
          </p:cNvPr>
          <p:cNvPicPr>
            <a:picLocks noChangeAspect="1"/>
          </p:cNvPicPr>
          <p:nvPr/>
        </p:nvPicPr>
        <p:blipFill>
          <a:blip r:embed="rId2"/>
          <a:stretch>
            <a:fillRect/>
          </a:stretch>
        </p:blipFill>
        <p:spPr>
          <a:xfrm>
            <a:off x="499281" y="1313729"/>
            <a:ext cx="11193437" cy="51632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Accuracy</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FB27BEE9-A21D-E08F-C69B-263E41BBDC78}"/>
              </a:ext>
            </a:extLst>
          </p:cNvPr>
          <p:cNvPicPr>
            <a:picLocks noChangeAspect="1"/>
          </p:cNvPicPr>
          <p:nvPr/>
        </p:nvPicPr>
        <p:blipFill>
          <a:blip r:embed="rId2"/>
          <a:stretch>
            <a:fillRect/>
          </a:stretch>
        </p:blipFill>
        <p:spPr>
          <a:xfrm>
            <a:off x="838200" y="1600200"/>
            <a:ext cx="8516539" cy="3553321"/>
          </a:xfrm>
          <a:prstGeom prst="rect">
            <a:avLst/>
          </a:prstGeom>
        </p:spPr>
      </p:pic>
    </p:spTree>
    <p:extLst>
      <p:ext uri="{BB962C8B-B14F-4D97-AF65-F5344CB8AC3E}">
        <p14:creationId xmlns:p14="http://schemas.microsoft.com/office/powerpoint/2010/main" xmlns="" val="1399221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654025"/>
          </a:xfrm>
        </p:spPr>
        <p:txBody>
          <a:bodyPr/>
          <a:lstStyle/>
          <a:p>
            <a:pPr algn="l" rtl="0"/>
            <a: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Results</a:t>
            </a:r>
            <a:endParaRPr lang="en-US" dirty="0">
              <a:latin typeface="Segoe UI Light" panose="020B0502040204020203" pitchFamily="34" charset="0"/>
              <a:cs typeface="Segoe UI Light" panose="020B0502040204020203" pitchFamily="34" charset="0"/>
            </a:endParaRPr>
          </a:p>
        </p:txBody>
      </p:sp>
      <p:sp>
        <p:nvSpPr>
          <p:cNvPr id="5" name="Rectangle 1">
            <a:extLst>
              <a:ext uri="{FF2B5EF4-FFF2-40B4-BE49-F238E27FC236}">
                <a16:creationId xmlns:a16="http://schemas.microsoft.com/office/drawing/2014/main" xmlns=""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sp>
        <p:nvSpPr>
          <p:cNvPr id="4" name="TextBox 3"/>
          <p:cNvSpPr txBox="1"/>
          <p:nvPr/>
        </p:nvSpPr>
        <p:spPr>
          <a:xfrm>
            <a:off x="685800" y="5224573"/>
            <a:ext cx="7162800" cy="1200329"/>
          </a:xfrm>
          <a:prstGeom prst="rect">
            <a:avLst/>
          </a:prstGeom>
          <a:noFill/>
        </p:spPr>
        <p:txBody>
          <a:bodyPr wrap="square" rtlCol="0">
            <a:spAutoFit/>
          </a:bodyPr>
          <a:lstStyle/>
          <a:p>
            <a:r>
              <a:rPr lang="en-US" dirty="0"/>
              <a:t>DRIVE LINK:</a:t>
            </a:r>
          </a:p>
          <a:p>
            <a:endParaRPr lang="en-US" dirty="0"/>
          </a:p>
          <a:p>
            <a:r>
              <a:rPr lang="en-US" dirty="0"/>
              <a:t>https://drive.google.com/file/d/1NDuj4yq0unKilJgdeKx-86g9aDgm7air/view?usp=sharing</a:t>
            </a:r>
          </a:p>
        </p:txBody>
      </p:sp>
      <p:pic>
        <p:nvPicPr>
          <p:cNvPr id="7" name="Picture 6">
            <a:extLst>
              <a:ext uri="{FF2B5EF4-FFF2-40B4-BE49-F238E27FC236}">
                <a16:creationId xmlns:a16="http://schemas.microsoft.com/office/drawing/2014/main" xmlns="" id="{3CDD31A1-0E5C-41F0-0C7C-ACB1B99625F2}"/>
              </a:ext>
            </a:extLst>
          </p:cNvPr>
          <p:cNvPicPr>
            <a:picLocks noChangeAspect="1"/>
          </p:cNvPicPr>
          <p:nvPr/>
        </p:nvPicPr>
        <p:blipFill>
          <a:blip r:embed="rId2"/>
          <a:stretch>
            <a:fillRect/>
          </a:stretch>
        </p:blipFill>
        <p:spPr>
          <a:xfrm>
            <a:off x="934448" y="898719"/>
            <a:ext cx="6611528" cy="2358062"/>
          </a:xfrm>
          <a:prstGeom prst="rect">
            <a:avLst/>
          </a:prstGeom>
        </p:spPr>
      </p:pic>
      <p:pic>
        <p:nvPicPr>
          <p:cNvPr id="9" name="Picture 8">
            <a:extLst>
              <a:ext uri="{FF2B5EF4-FFF2-40B4-BE49-F238E27FC236}">
                <a16:creationId xmlns:a16="http://schemas.microsoft.com/office/drawing/2014/main" xmlns="" id="{E7079B1C-334E-CB64-B898-7302A38D4A3F}"/>
              </a:ext>
            </a:extLst>
          </p:cNvPr>
          <p:cNvPicPr>
            <a:picLocks noChangeAspect="1"/>
          </p:cNvPicPr>
          <p:nvPr/>
        </p:nvPicPr>
        <p:blipFill>
          <a:blip r:embed="rId3"/>
          <a:stretch>
            <a:fillRect/>
          </a:stretch>
        </p:blipFill>
        <p:spPr>
          <a:xfrm>
            <a:off x="934448" y="3355175"/>
            <a:ext cx="7611537" cy="15908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Segoe UI Light" panose="020B0502040204020203" pitchFamily="34" charset="0"/>
                <a:cs typeface="Segoe UI Light" panose="020B0502040204020203" pitchFamily="34" charset="0"/>
                <a:sym typeface="+mn-ea"/>
              </a:rPr>
              <a:t>PROJECT TITLE</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4"/>
          </p:nvPr>
        </p:nvSpPr>
        <p:spPr>
          <a:xfrm>
            <a:off x="1371600" y="2651125"/>
            <a:ext cx="8534400" cy="553998"/>
          </a:xfrm>
        </p:spPr>
        <p:txBody>
          <a:bodyPr/>
          <a:lstStyle/>
          <a:p>
            <a:r>
              <a:rPr lang="en-US" sz="3600" b="1" dirty="0">
                <a:solidFill>
                  <a:srgbClr val="000000"/>
                </a:solidFill>
                <a:highlight>
                  <a:srgbClr val="FFFFFF"/>
                </a:highlight>
                <a:latin typeface="Times New Roman" panose="02020603050405020304" pitchFamily="18" charset="0"/>
                <a:cs typeface="Times New Roman" panose="02020603050405020304" pitchFamily="18" charset="0"/>
              </a:rPr>
              <a:t>Real Estate Price prediction using ANN</a:t>
            </a:r>
            <a:endParaRPr lang="en-US" sz="3600" b="1"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2509521" cy="1477328"/>
          </a:xfrm>
        </p:spPr>
        <p:txBody>
          <a:bodyPr wrap="square"/>
          <a:lstStyle/>
          <a:p>
            <a:pPr algn="just"/>
            <a:r>
              <a:rPr lang="en-US" sz="4800" spc="-10" dirty="0">
                <a:latin typeface="Segoe UI Light" panose="020B0502040204020203" pitchFamily="34" charset="0"/>
                <a:cs typeface="Segoe UI Light" panose="020B0502040204020203" pitchFamily="34" charset="0"/>
                <a:sym typeface="+mn-ea"/>
              </a:rPr>
              <a:t>AGENDA</a:t>
            </a:r>
            <a:endParaRPr lang="en-US" sz="4800" dirty="0">
              <a:latin typeface="Segoe UI Light" panose="020B0502040204020203" pitchFamily="34" charset="0"/>
              <a:cs typeface="Segoe UI Light" panose="020B0502040204020203" pitchFamily="34"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685800" y="2438400"/>
            <a:ext cx="838200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project aims to develop an real estate price prediction system utilizing deep learning algorithms trained on housing data of various countries.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involves preprocessing the dataset, creating and training a deep learning model, assessing its accuracy, and implementing it for price prediction.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35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Segoe UI Light" panose="020B0502040204020203" pitchFamily="34" charset="0"/>
                <a:cs typeface="Segoe UI Light" panose="020B0502040204020203" pitchFamily="34" charset="0"/>
              </a:rPr>
              <a:t>PROBLEM</a:t>
            </a:r>
            <a:r>
              <a:rPr lang="en-US" spc="-10" dirty="0">
                <a:latin typeface="Segoe UI Light" panose="020B0502040204020203" pitchFamily="34" charset="0"/>
                <a:cs typeface="Segoe UI Light" panose="020B0502040204020203" pitchFamily="34" charset="0"/>
              </a:rPr>
              <a:t> </a:t>
            </a:r>
            <a:r>
              <a:rPr spc="-80" dirty="0">
                <a:latin typeface="Segoe UI Light" panose="020B0502040204020203" pitchFamily="34" charset="0"/>
                <a:cs typeface="Segoe UI Light" panose="020B0502040204020203"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pPr marL="114300">
                <a:lnSpc>
                  <a:spcPct val="100000"/>
                </a:lnSpc>
                <a:spcBef>
                  <a:spcPts val="55"/>
                </a:spcBef>
              </a:pPr>
              <a:t>4</a:t>
            </a:fld>
            <a:endParaRPr spc="10" dirty="0"/>
          </a:p>
        </p:txBody>
      </p:sp>
      <p:sp>
        <p:nvSpPr>
          <p:cNvPr id="12" name="Rectangle 2">
            <a:extLst>
              <a:ext uri="{FF2B5EF4-FFF2-40B4-BE49-F238E27FC236}">
                <a16:creationId xmlns:a16="http://schemas.microsoft.com/office/drawing/2014/main" xmlns=""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xmlns="" id="{145E2B44-491D-36B8-41B3-581FEED34A3D}"/>
              </a:ext>
            </a:extLst>
          </p:cNvPr>
          <p:cNvSpPr>
            <a:spLocks noChangeArrowheads="1"/>
          </p:cNvSpPr>
          <p:nvPr/>
        </p:nvSpPr>
        <p:spPr bwMode="auto">
          <a:xfrm>
            <a:off x="381000" y="1524000"/>
            <a:ext cx="8305800" cy="26366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Develop an Artificial Neural Network (ANN) model to predict real estate prices based on features such as living area, number of bedrooms, bathrooms, and garage spaces. The goal is to create a reliable model that accurately estimates property prices, aiding both buyers and sellers in making informed decisions in the real estate market.</a:t>
            </a:r>
            <a:endPar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Segoe UI Light" panose="020B0502040204020203" pitchFamily="34" charset="0"/>
                <a:cs typeface="Segoe UI Light" panose="020B0502040204020203" pitchFamily="34" charset="0"/>
              </a:rPr>
              <a:t>PROJECT</a:t>
            </a:r>
            <a:r>
              <a:rPr lang="en-US" spc="-10" dirty="0">
                <a:latin typeface="Segoe UI Light" panose="020B0502040204020203" pitchFamily="34" charset="0"/>
                <a:cs typeface="Segoe UI Light" panose="020B0502040204020203" pitchFamily="34" charset="0"/>
              </a:rPr>
              <a:t> </a:t>
            </a:r>
            <a:r>
              <a:rPr spc="-10" dirty="0">
                <a:latin typeface="Segoe UI Light" panose="020B0502040204020203" pitchFamily="34" charset="0"/>
                <a:cs typeface="Segoe UI Light" panose="020B0502040204020203" pitchFamily="3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pPr marL="114300">
                <a:lnSpc>
                  <a:spcPct val="100000"/>
                </a:lnSpc>
                <a:spcBef>
                  <a:spcPts val="55"/>
                </a:spcBef>
              </a:pPr>
              <a:t>5</a:t>
            </a:fld>
            <a:endParaRPr spc="10" dirty="0"/>
          </a:p>
        </p:txBody>
      </p:sp>
      <p:sp>
        <p:nvSpPr>
          <p:cNvPr id="14" name="TextBox 13"/>
          <p:cNvSpPr txBox="1"/>
          <p:nvPr/>
        </p:nvSpPr>
        <p:spPr>
          <a:xfrm>
            <a:off x="304800" y="1572474"/>
            <a:ext cx="8153400"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project focuses on developing a machine learning model using an Artificial Neural Network (ANN) to predict real estate prices. The model will be trained on a dataset containing various features like living area, bedrooms, bathrooms, and garage spaces, with the target variable being the price of the properties. The aim is to create a robust predictive model that can assist stakeholders in the real estate industry, such as buyers, sellers, and agents, in estimating property values accurately.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Visual representation: </a:t>
            </a:r>
          </a:p>
          <a:p>
            <a:pPr algn="just"/>
            <a:r>
              <a:rPr lang="en-US" sz="2000" b="1"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can include a simple diagram illustrating the basic structure of a deep learning model, showcasing its input layer, hidden layers, and output layer.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Segoe UI Light" panose="020B0502040204020203" pitchFamily="34" charset="0"/>
                <a:cs typeface="Segoe UI Light" panose="020B0502040204020203" pitchFamily="34" charset="0"/>
              </a:rPr>
              <a:t>OBJECTIVE: </a:t>
            </a:r>
            <a:endParaRPr lang="en-IN" dirty="0">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xmlns="" id="{DD5E71BF-4212-0368-3C73-2B5950F29A45}"/>
              </a:ext>
            </a:extLst>
          </p:cNvPr>
          <p:cNvSpPr>
            <a:spLocks noChangeArrowheads="1"/>
          </p:cNvSpPr>
          <p:nvPr/>
        </p:nvSpPr>
        <p:spPr bwMode="auto">
          <a:xfrm>
            <a:off x="377755" y="304800"/>
            <a:ext cx="8787581" cy="6514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1. Develop a Predictive Model: </a:t>
            </a:r>
            <a:r>
              <a:rPr lang="en-US" sz="2000" dirty="0">
                <a:latin typeface="Times New Roman" panose="02020603050405020304" pitchFamily="18" charset="0"/>
                <a:cs typeface="Times New Roman" panose="02020603050405020304" pitchFamily="18" charset="0"/>
              </a:rPr>
              <a:t>Create an ANN model that can accurately predict real estate prices based on various features such as living area, bedrooms, bathrooms, and garage spaces.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 Improve Decision Making</a:t>
            </a:r>
            <a:r>
              <a:rPr lang="en-US" sz="2000" dirty="0">
                <a:latin typeface="Times New Roman" panose="02020603050405020304" pitchFamily="18" charset="0"/>
                <a:cs typeface="Times New Roman" panose="02020603050405020304" pitchFamily="18" charset="0"/>
              </a:rPr>
              <a:t>: Provide stakeholders in the real estate industry, including buyers, sellers, and agents, with a tool to make informed decisions by estimating property values more accurately.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 Enhance Market Understanding: </a:t>
            </a:r>
            <a:r>
              <a:rPr lang="en-US" sz="2000" dirty="0">
                <a:latin typeface="Times New Roman" panose="02020603050405020304" pitchFamily="18" charset="0"/>
                <a:cs typeface="Times New Roman" panose="02020603050405020304" pitchFamily="18" charset="0"/>
              </a:rPr>
              <a:t>Gain insights into the factors that influence real estate prices and how they interact, helping to understand market dynamics better.</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4. Optimize Resource Allocation:</a:t>
            </a:r>
            <a:r>
              <a:rPr lang="en-US" sz="2000" dirty="0">
                <a:latin typeface="Times New Roman" panose="02020603050405020304" pitchFamily="18" charset="0"/>
                <a:cs typeface="Times New Roman" panose="02020603050405020304" pitchFamily="18" charset="0"/>
              </a:rPr>
              <a:t> Optimize resource allocation by guiding investment decisions, pricing strategies, and property valuations based on data-driven predictions.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5. Evaluate Model Performance: </a:t>
            </a:r>
            <a:r>
              <a:rPr lang="en-US" sz="2000" dirty="0">
                <a:latin typeface="Times New Roman" panose="02020603050405020304" pitchFamily="18" charset="0"/>
                <a:cs typeface="Times New Roman" panose="02020603050405020304" pitchFamily="18" charset="0"/>
              </a:rPr>
              <a:t>Assess the performance of the ANN model using evaluation metrics like Mean Squared Error (MSE) and Mean Absolute Error (MAE) to ensure its reliability and effectiveness in predicting prices.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r>
              <a:rPr lang="en-US" sz="3400" dirty="0">
                <a:latin typeface="Segoe UI Light" panose="020B0502040204020203" pitchFamily="34" charset="0"/>
                <a:cs typeface="Segoe UI Light" panose="020B0502040204020203" pitchFamily="34" charset="0"/>
              </a:rPr>
              <a:t/>
            </a:r>
            <a:br>
              <a:rPr lang="en-US" sz="3400" dirty="0">
                <a:latin typeface="Segoe UI Light" panose="020B0502040204020203" pitchFamily="34" charset="0"/>
                <a:cs typeface="Segoe UI Light" panose="020B0502040204020203" pitchFamily="34" charset="0"/>
              </a:rPr>
            </a:br>
            <a:r>
              <a:rPr lang="en-US" sz="3400" dirty="0">
                <a:latin typeface="Segoe UI Light" panose="020B0502040204020203" pitchFamily="34" charset="0"/>
                <a:cs typeface="Segoe UI Light" panose="020B0502040204020203" pitchFamily="34" charset="0"/>
              </a:rPr>
              <a:t>YOUR</a:t>
            </a:r>
            <a:r>
              <a:rPr lang="en-US" sz="3400" spc="-95"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SOLUTION</a:t>
            </a:r>
            <a:r>
              <a:rPr lang="en-US" sz="3400" spc="-345"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AND</a:t>
            </a:r>
            <a:r>
              <a:rPr lang="en-US" sz="3400" spc="-20"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ITS </a:t>
            </a:r>
            <a:r>
              <a:rPr lang="en-US" sz="3400" spc="-20" dirty="0">
                <a:latin typeface="Segoe UI Light" panose="020B0502040204020203" pitchFamily="34" charset="0"/>
                <a:cs typeface="Segoe UI Light" panose="020B0502040204020203" pitchFamily="34" charset="0"/>
              </a:rPr>
              <a:t>VALUE</a:t>
            </a:r>
            <a:r>
              <a:rPr lang="en-US" sz="3400" spc="-120"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PROPOSITION</a:t>
            </a:r>
            <a:endParaRPr kumimoji="0" lang="en-US" altLang="en-US" sz="3400"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xmlns="" id="{DF39F8A3-374A-19F9-EC96-5116AF847661}"/>
              </a:ext>
            </a:extLst>
          </p:cNvPr>
          <p:cNvSpPr>
            <a:spLocks noChangeArrowheads="1"/>
          </p:cNvSpPr>
          <p:nvPr/>
        </p:nvSpPr>
        <p:spPr bwMode="auto">
          <a:xfrm>
            <a:off x="280218" y="1667060"/>
            <a:ext cx="8863781" cy="3929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The ANN model for real estate price prediction offers several value propositions in key areas: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Accurate Price Estimation:</a:t>
            </a:r>
            <a:r>
              <a:rPr lang="en-US" dirty="0">
                <a:latin typeface="Times New Roman" panose="02020603050405020304" pitchFamily="18" charset="0"/>
                <a:cs typeface="Times New Roman" panose="02020603050405020304" pitchFamily="18" charset="0"/>
              </a:rPr>
              <a:t> By leveraging advanced machine learning techniques, the model provides highly accurate estimates of real estate prices based on multiple factors such as living area, bedrooms, bathrooms, and garage spaces.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Informed Decision Making: </a:t>
            </a:r>
            <a:r>
              <a:rPr lang="en-US" dirty="0">
                <a:latin typeface="Times New Roman" panose="02020603050405020304" pitchFamily="18" charset="0"/>
                <a:cs typeface="Times New Roman" panose="02020603050405020304" pitchFamily="18" charset="0"/>
              </a:rPr>
              <a:t>Stakeholders such as buyers, sellers, and real estate agents can make data-driven decisions regarding property transactions, investments, pricing strategies, and market positioning, leading to better outcomes.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Market Insights: </a:t>
            </a:r>
            <a:r>
              <a:rPr lang="en-US" dirty="0">
                <a:latin typeface="Times New Roman" panose="02020603050405020304" pitchFamily="18" charset="0"/>
                <a:cs typeface="Times New Roman" panose="02020603050405020304" pitchFamily="18" charset="0"/>
              </a:rPr>
              <a:t>The model offers insights into the underlying factors influencing real estate prices, enabling a deeper understanding of market dynamics, trends, and potential opportunities or risks.</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58477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The Wow Factor in Your Solution</a:t>
            </a:r>
          </a:p>
        </p:txBody>
      </p:sp>
      <p:sp>
        <p:nvSpPr>
          <p:cNvPr id="5" name="Rectangle 1">
            <a:extLst>
              <a:ext uri="{FF2B5EF4-FFF2-40B4-BE49-F238E27FC236}">
                <a16:creationId xmlns:a16="http://schemas.microsoft.com/office/drawing/2014/main" xmlns="" id="{15282F08-8B96-BEFB-6022-E33922E2A3CD}"/>
              </a:ext>
            </a:extLst>
          </p:cNvPr>
          <p:cNvSpPr>
            <a:spLocks noGrp="1" noChangeArrowheads="1"/>
          </p:cNvSpPr>
          <p:nvPr>
            <p:ph type="subTitle" idx="4"/>
          </p:nvPr>
        </p:nvSpPr>
        <p:spPr bwMode="auto">
          <a:xfrm>
            <a:off x="304800" y="1773942"/>
            <a:ext cx="9296400" cy="30982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l">
              <a:buFont typeface="+mj-lt"/>
              <a:buAutoNum type="arabicPeriod"/>
            </a:pPr>
            <a:r>
              <a:rPr lang="en-US" b="1" dirty="0">
                <a:latin typeface="Times New Roman" panose="02020603050405020304" pitchFamily="18" charset="0"/>
                <a:cs typeface="Times New Roman" panose="02020603050405020304" pitchFamily="18" charset="0"/>
              </a:rPr>
              <a:t> Data-Driven Insights: </a:t>
            </a:r>
            <a:r>
              <a:rPr lang="en-US" dirty="0">
                <a:latin typeface="Times New Roman" panose="02020603050405020304" pitchFamily="18" charset="0"/>
                <a:cs typeface="Times New Roman" panose="02020603050405020304" pitchFamily="18" charset="0"/>
              </a:rPr>
              <a:t>By analyzing extensive datasets and learning from historical trends, the model offers valuable insights into the factors influencing real estate prices, empowering stakeholders with actionable information for strategic decision-making.</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2. Real-Time Adaptability: </a:t>
            </a:r>
            <a:r>
              <a:rPr lang="en-US" dirty="0">
                <a:latin typeface="Times New Roman" panose="02020603050405020304" pitchFamily="18" charset="0"/>
                <a:cs typeface="Times New Roman" panose="02020603050405020304" pitchFamily="18" charset="0"/>
              </a:rPr>
              <a:t>The model's capability to adapt and make predictions in real-time enables stakeholders to stay agile and responsive to market changes, facilitating timely and informed decisions.</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3. Risk Reduction: </a:t>
            </a:r>
            <a:r>
              <a:rPr lang="en-US" dirty="0">
                <a:latin typeface="Times New Roman" panose="02020603050405020304" pitchFamily="18" charset="0"/>
                <a:cs typeface="Times New Roman" panose="02020603050405020304" pitchFamily="18" charset="0"/>
              </a:rPr>
              <a:t>With its accurate predictions and market understanding, the model helps mitigate risks associated with overvalued or undervalued properties, enabling more secure investments and transactions.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54025"/>
          </a:xfrm>
        </p:spPr>
        <p:txBody>
          <a:bodyPr/>
          <a:lstStyle/>
          <a:p>
            <a:r>
              <a:rPr lang="en-US" dirty="0">
                <a:latin typeface="Segoe UI Light" panose="020B0502040204020203" pitchFamily="34" charset="0"/>
                <a:cs typeface="Segoe UI Light" panose="020B0502040204020203" pitchFamily="34" charset="0"/>
              </a:rPr>
              <a:t>RESULTS</a:t>
            </a:r>
            <a:endParaRPr lang="en-IN"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xmlns="" id="{85B80EB3-322B-192F-B1F6-075CDF2C3CB3}"/>
              </a:ext>
            </a:extLst>
          </p:cNvPr>
          <p:cNvPicPr>
            <a:picLocks noChangeAspect="1"/>
          </p:cNvPicPr>
          <p:nvPr/>
        </p:nvPicPr>
        <p:blipFill>
          <a:blip r:embed="rId3"/>
          <a:stretch>
            <a:fillRect/>
          </a:stretch>
        </p:blipFill>
        <p:spPr>
          <a:xfrm>
            <a:off x="70955" y="1295400"/>
            <a:ext cx="12050089" cy="4780701"/>
          </a:xfrm>
          <a:prstGeom prst="rect">
            <a:avLst/>
          </a:prstGeom>
        </p:spPr>
      </p:pic>
    </p:spTree>
    <p:extLst>
      <p:ext uri="{BB962C8B-B14F-4D97-AF65-F5344CB8AC3E}">
        <p14:creationId xmlns:p14="http://schemas.microsoft.com/office/powerpoint/2010/main" xmlns="" val="1050369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638</Words>
  <Application>Microsoft Office PowerPoint</Application>
  <PresentationFormat>Custom</PresentationFormat>
  <Paragraphs>56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PROJECT TITLE</vt:lpstr>
      <vt:lpstr>AGENDA</vt:lpstr>
      <vt:lpstr>PROBLEM STATEMENT</vt:lpstr>
      <vt:lpstr>PROJECT OVERVIEW</vt:lpstr>
      <vt:lpstr>OBJECTIVE: </vt:lpstr>
      <vt:lpstr> YOUR SOLUTION AND ITS VALUE PROPOSITION</vt:lpstr>
      <vt:lpstr>The Wow Factor in Your Solution</vt:lpstr>
      <vt:lpstr>RESULTS</vt:lpstr>
      <vt:lpstr>Training the model</vt:lpstr>
      <vt:lpstr>Accuracy</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Mukesh</cp:lastModifiedBy>
  <cp:revision>38</cp:revision>
  <dcterms:created xsi:type="dcterms:W3CDTF">2024-04-01T07:07:00Z</dcterms:created>
  <dcterms:modified xsi:type="dcterms:W3CDTF">2024-04-05T12:30:25Z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